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07"/>
  </p:notesMasterIdLst>
  <p:sldIdLst>
    <p:sldId id="1033" r:id="rId2"/>
    <p:sldId id="1090" r:id="rId3"/>
    <p:sldId id="1204" r:id="rId4"/>
    <p:sldId id="423" r:id="rId5"/>
    <p:sldId id="424" r:id="rId6"/>
    <p:sldId id="425" r:id="rId7"/>
    <p:sldId id="426" r:id="rId8"/>
    <p:sldId id="1091" r:id="rId9"/>
    <p:sldId id="1155" r:id="rId10"/>
    <p:sldId id="1149" r:id="rId11"/>
    <p:sldId id="1150" r:id="rId12"/>
    <p:sldId id="1151" r:id="rId13"/>
    <p:sldId id="1093" r:id="rId14"/>
    <p:sldId id="1152" r:id="rId15"/>
    <p:sldId id="1153" r:id="rId16"/>
    <p:sldId id="1154" r:id="rId17"/>
    <p:sldId id="1184" r:id="rId18"/>
    <p:sldId id="1094" r:id="rId19"/>
    <p:sldId id="427" r:id="rId20"/>
    <p:sldId id="429" r:id="rId21"/>
    <p:sldId id="430" r:id="rId22"/>
    <p:sldId id="432" r:id="rId23"/>
    <p:sldId id="1095" r:id="rId24"/>
    <p:sldId id="433" r:id="rId25"/>
    <p:sldId id="434" r:id="rId26"/>
    <p:sldId id="1213" r:id="rId27"/>
    <p:sldId id="1214" r:id="rId28"/>
    <p:sldId id="437" r:id="rId29"/>
    <p:sldId id="441" r:id="rId30"/>
    <p:sldId id="442" r:id="rId31"/>
    <p:sldId id="1097" r:id="rId32"/>
    <p:sldId id="481" r:id="rId33"/>
    <p:sldId id="483" r:id="rId34"/>
    <p:sldId id="484" r:id="rId35"/>
    <p:sldId id="485" r:id="rId36"/>
    <p:sldId id="486" r:id="rId37"/>
    <p:sldId id="968" r:id="rId38"/>
    <p:sldId id="969" r:id="rId39"/>
    <p:sldId id="487" r:id="rId40"/>
    <p:sldId id="1100" r:id="rId41"/>
    <p:sldId id="1156" r:id="rId42"/>
    <p:sldId id="1205" r:id="rId43"/>
    <p:sldId id="1206" r:id="rId44"/>
    <p:sldId id="1159" r:id="rId45"/>
    <p:sldId id="1101" r:id="rId46"/>
    <p:sldId id="443" r:id="rId47"/>
    <p:sldId id="444" r:id="rId48"/>
    <p:sldId id="445" r:id="rId49"/>
    <p:sldId id="1211" r:id="rId50"/>
    <p:sldId id="495" r:id="rId51"/>
    <p:sldId id="496" r:id="rId52"/>
    <p:sldId id="1212" r:id="rId53"/>
    <p:sldId id="497" r:id="rId54"/>
    <p:sldId id="1102" r:id="rId55"/>
    <p:sldId id="1160" r:id="rId56"/>
    <p:sldId id="1161" r:id="rId57"/>
    <p:sldId id="1163" r:id="rId58"/>
    <p:sldId id="1207" r:id="rId59"/>
    <p:sldId id="1103" r:id="rId60"/>
    <p:sldId id="501" r:id="rId61"/>
    <p:sldId id="502" r:id="rId62"/>
    <p:sldId id="503" r:id="rId63"/>
    <p:sldId id="504" r:id="rId64"/>
    <p:sldId id="1104" r:id="rId65"/>
    <p:sldId id="1164" r:id="rId66"/>
    <p:sldId id="1209" r:id="rId67"/>
    <p:sldId id="1165" r:id="rId68"/>
    <p:sldId id="1105" r:id="rId69"/>
    <p:sldId id="492" r:id="rId70"/>
    <p:sldId id="494" r:id="rId71"/>
    <p:sldId id="1108" r:id="rId72"/>
    <p:sldId id="1169" r:id="rId73"/>
    <p:sldId id="1170" r:id="rId74"/>
    <p:sldId id="1109" r:id="rId75"/>
    <p:sldId id="476" r:id="rId76"/>
    <p:sldId id="1171" r:id="rId77"/>
    <p:sldId id="1172" r:id="rId78"/>
    <p:sldId id="1111" r:id="rId79"/>
    <p:sldId id="1174" r:id="rId80"/>
    <p:sldId id="1175" r:id="rId81"/>
    <p:sldId id="1176" r:id="rId82"/>
    <p:sldId id="1112" r:id="rId83"/>
    <p:sldId id="1177" r:id="rId84"/>
    <p:sldId id="1178" r:id="rId85"/>
    <p:sldId id="1179" r:id="rId86"/>
    <p:sldId id="1180" r:id="rId87"/>
    <p:sldId id="1183" r:id="rId88"/>
    <p:sldId id="1210" r:id="rId89"/>
    <p:sldId id="1203" r:id="rId90"/>
    <p:sldId id="264" r:id="rId91"/>
    <p:sldId id="265" r:id="rId92"/>
    <p:sldId id="272" r:id="rId93"/>
    <p:sldId id="268" r:id="rId94"/>
    <p:sldId id="269" r:id="rId95"/>
    <p:sldId id="273" r:id="rId96"/>
    <p:sldId id="270" r:id="rId97"/>
    <p:sldId id="271" r:id="rId98"/>
    <p:sldId id="274" r:id="rId99"/>
    <p:sldId id="275" r:id="rId100"/>
    <p:sldId id="276" r:id="rId101"/>
    <p:sldId id="277" r:id="rId102"/>
    <p:sldId id="278" r:id="rId103"/>
    <p:sldId id="285" r:id="rId104"/>
    <p:sldId id="286" r:id="rId105"/>
    <p:sldId id="287" r:id="rId10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7311"/>
    <p:restoredTop sz="96132"/>
  </p:normalViewPr>
  <p:slideViewPr>
    <p:cSldViewPr snapToGrid="0" snapToObjects="1">
      <p:cViewPr varScale="1">
        <p:scale>
          <a:sx n="101" d="100"/>
          <a:sy n="101" d="100"/>
        </p:scale>
        <p:origin x="432" y="19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notesMaster" Target="notesMasters/notesMaster1.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presProps" Target="pres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viewProps" Target="viewProp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13B16D1-71F1-184C-867C-526D5F0518CB}" type="datetimeFigureOut">
              <a:rPr lang="en-US" smtClean="0"/>
              <a:pPr/>
              <a:t>7/11/19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35EB5DA-E585-8C43-946C-F0BEE169026F}" type="slidenum">
              <a:rPr lang="en-US" smtClean="0"/>
              <a:pPr/>
              <a:t>‹#›</a:t>
            </a:fld>
            <a:endParaRPr lang="en-US"/>
          </a:p>
        </p:txBody>
      </p:sp>
    </p:spTree>
    <p:extLst>
      <p:ext uri="{BB962C8B-B14F-4D97-AF65-F5344CB8AC3E}">
        <p14:creationId xmlns:p14="http://schemas.microsoft.com/office/powerpoint/2010/main" val="32467572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medium.com/google-cloud/kubernetes-nodeport-vs-loadbalancer-vs-ingress-when-should-i-use-what-922f010849e0" TargetMode="External"/><Relationship Id="rId2" Type="http://schemas.openxmlformats.org/officeDocument/2006/relationships/slide" Target="../slides/slide25.xml"/><Relationship Id="rId1" Type="http://schemas.openxmlformats.org/officeDocument/2006/relationships/notesMaster" Target="../notesMasters/notesMaster1.xml"/><Relationship Id="rId4" Type="http://schemas.openxmlformats.org/officeDocument/2006/relationships/hyperlink" Target="https://medium.com/google-cloud/kubernetes-from-load-balancer-to-pod-3f2399637b0c" TargetMode="Externa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medium.com/google-cloud/kubernetes-nodeport-vs-loadbalancer-vs-ingress-when-should-i-use-what-922f010849e0" TargetMode="External"/><Relationship Id="rId2" Type="http://schemas.openxmlformats.org/officeDocument/2006/relationships/slide" Target="../slides/slide26.xml"/><Relationship Id="rId1" Type="http://schemas.openxmlformats.org/officeDocument/2006/relationships/notesMaster" Target="../notesMasters/notesMaster1.xml"/><Relationship Id="rId4" Type="http://schemas.openxmlformats.org/officeDocument/2006/relationships/hyperlink" Target="https://medium.com/google-cloud/kubernetes-from-load-balancer-to-pod-3f2399637b0c" TargetMode="Externa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medium.com/google-cloud/kubernetes-nodeport-vs-loadbalancer-vs-ingress-when-should-i-use-what-922f010849e0" TargetMode="External"/><Relationship Id="rId2" Type="http://schemas.openxmlformats.org/officeDocument/2006/relationships/slide" Target="../slides/slide27.xml"/><Relationship Id="rId1" Type="http://schemas.openxmlformats.org/officeDocument/2006/relationships/notesMaster" Target="../notesMasters/notesMaster1.xml"/><Relationship Id="rId4" Type="http://schemas.openxmlformats.org/officeDocument/2006/relationships/hyperlink" Target="https://medium.com/google-cloud/kubernetes-from-load-balancer-to-pod-3f2399637b0c" TargetMode="Externa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stackoverflow.com/questions/45543694/kubernetes-cluster-on-aws-with-kops-nodeport-service-unavailable/45561848#45561848" TargetMode="External"/><Relationship Id="rId2" Type="http://schemas.openxmlformats.org/officeDocument/2006/relationships/slide" Target="../slides/slide28.xml"/><Relationship Id="rId1" Type="http://schemas.openxmlformats.org/officeDocument/2006/relationships/notesMaster" Target="../notesMasters/notesMaster1.xml"/><Relationship Id="rId4" Type="http://schemas.openxmlformats.org/officeDocument/2006/relationships/hyperlink" Target="http://34.222.12.167:32083/" TargetMode="Externa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kubernetesbyexample.com/services/"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medium.com/bitnami-perspectives/imperative-declarative-and-a-few-kubectl-tricks-9d6deabdde" TargetMode="External"/><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s://kubernetes.io/docs/tasks/administer-cluster/manage-resources/quota-memory-cpu-namespace/" TargetMode="External"/><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kubernetes.io/docs/concepts/workloads/controllers/deployment/#creating-a-deployment"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2"/>
        <p:cNvGrpSpPr/>
        <p:nvPr/>
      </p:nvGrpSpPr>
      <p:grpSpPr>
        <a:xfrm>
          <a:off x="0" y="0"/>
          <a:ext cx="0" cy="0"/>
          <a:chOff x="0" y="0"/>
          <a:chExt cx="0" cy="0"/>
        </a:xfrm>
      </p:grpSpPr>
      <p:sp>
        <p:nvSpPr>
          <p:cNvPr id="1583" name="Google Shape;1583;g44782835b9_0_315: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84" name="Google Shape;1584;g44782835b9_0_315:notes"/>
          <p:cNvSpPr txBox="1">
            <a:spLocks noGrp="1"/>
          </p:cNvSpPr>
          <p:nvPr>
            <p:ph type="body" idx="1"/>
          </p:nvPr>
        </p:nvSpPr>
        <p:spPr>
          <a:xfrm>
            <a:off x="696017" y="5078531"/>
            <a:ext cx="5982300" cy="269700"/>
          </a:xfrm>
          <a:prstGeom prst="rect">
            <a:avLst/>
          </a:prstGeom>
          <a:solidFill>
            <a:schemeClr val="lt1"/>
          </a:solidFill>
          <a:ln>
            <a:noFill/>
          </a:ln>
        </p:spPr>
        <p:txBody>
          <a:bodyPr spcFirstLastPara="1" wrap="square" lIns="95725" tIns="47850" rIns="95725" bIns="47850" anchor="t" anchorCtr="0">
            <a:noAutofit/>
          </a:bodyPr>
          <a:lstStyle/>
          <a:p>
            <a:pPr marL="0" marR="0" lvl="0" indent="0" algn="l" rtl="0">
              <a:spcBef>
                <a:spcPts val="0"/>
              </a:spcBef>
              <a:spcAft>
                <a:spcPts val="0"/>
              </a:spcAft>
              <a:buNone/>
            </a:pPr>
            <a:r>
              <a:rPr lang="en-US" sz="1100" b="0" i="0" u="none" strike="noStrike" cap="none">
                <a:solidFill>
                  <a:schemeClr val="dk1"/>
                </a:solidFill>
                <a:latin typeface="Arial"/>
                <a:ea typeface="Arial"/>
                <a:cs typeface="Arial"/>
                <a:sym typeface="Arial"/>
              </a:rPr>
              <a:t>Additionally, pods can be tagged with a label for recommended scheduling advice</a:t>
            </a:r>
            <a:endParaRPr sz="1100" b="0" i="0" u="none" strike="noStrike" cap="none">
              <a:solidFill>
                <a:schemeClr val="dk1"/>
              </a:solidFill>
              <a:latin typeface="Arial"/>
              <a:ea typeface="Arial"/>
              <a:cs typeface="Arial"/>
              <a:sym typeface="Arial"/>
            </a:endParaRPr>
          </a:p>
          <a:p>
            <a:pPr marL="0" marR="0" lvl="0" indent="0" algn="l" rtl="0">
              <a:spcBef>
                <a:spcPts val="0"/>
              </a:spcBef>
              <a:spcAft>
                <a:spcPts val="0"/>
              </a:spcAft>
              <a:buNone/>
            </a:pPr>
            <a:endParaRPr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1567597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5"/>
        <p:cNvGrpSpPr/>
        <p:nvPr/>
      </p:nvGrpSpPr>
      <p:grpSpPr>
        <a:xfrm>
          <a:off x="0" y="0"/>
          <a:ext cx="0" cy="0"/>
          <a:chOff x="0" y="0"/>
          <a:chExt cx="0" cy="0"/>
        </a:xfrm>
      </p:grpSpPr>
      <p:sp>
        <p:nvSpPr>
          <p:cNvPr id="1666" name="Google Shape;1666;g44782835b9_0_387:notes"/>
          <p:cNvSpPr>
            <a:spLocks noGrp="1" noRot="1" noChangeAspect="1"/>
          </p:cNvSpPr>
          <p:nvPr>
            <p:ph type="sldImg" idx="2"/>
          </p:nvPr>
        </p:nvSpPr>
        <p:spPr>
          <a:xfrm>
            <a:off x="-228600" y="598488"/>
            <a:ext cx="7967663" cy="4483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67" name="Google Shape;1667;g44782835b9_0_387:notes"/>
          <p:cNvSpPr txBox="1">
            <a:spLocks noGrp="1"/>
          </p:cNvSpPr>
          <p:nvPr>
            <p:ph type="body" idx="1"/>
          </p:nvPr>
        </p:nvSpPr>
        <p:spPr>
          <a:xfrm>
            <a:off x="701041" y="4400550"/>
            <a:ext cx="5608200" cy="3600600"/>
          </a:xfrm>
          <a:prstGeom prst="rect">
            <a:avLst/>
          </a:prstGeom>
          <a:noFill/>
          <a:ln>
            <a:noFill/>
          </a:ln>
        </p:spPr>
        <p:txBody>
          <a:bodyPr spcFirstLastPara="1" wrap="square" lIns="95725" tIns="47850" rIns="95725" bIns="47850" anchor="t" anchorCtr="0">
            <a:noAutofit/>
          </a:bodyPr>
          <a:lstStyle/>
          <a:p>
            <a:pPr marL="0" lvl="0" indent="0" algn="l" rtl="0">
              <a:lnSpc>
                <a:spcPct val="175000"/>
              </a:lnSpc>
              <a:spcBef>
                <a:spcPts val="800"/>
              </a:spcBef>
              <a:spcAft>
                <a:spcPts val="0"/>
              </a:spcAft>
              <a:buClr>
                <a:schemeClr val="dk1"/>
              </a:buClr>
              <a:buSzPts val="1100"/>
              <a:buFont typeface="Arial"/>
              <a:buNone/>
            </a:pPr>
            <a:r>
              <a:rPr lang="en-US" sz="1200">
                <a:highlight>
                  <a:srgbClr val="FFFFFF"/>
                </a:highlight>
                <a:latin typeface="Roboto"/>
                <a:ea typeface="Roboto"/>
                <a:cs typeface="Roboto"/>
                <a:sym typeface="Roboto"/>
              </a:rPr>
              <a:t>When the service type is set to </a:t>
            </a:r>
            <a:r>
              <a:rPr lang="en-US" sz="1050" b="1">
                <a:solidFill>
                  <a:srgbClr val="303030"/>
                </a:solidFill>
                <a:highlight>
                  <a:srgbClr val="F7F7F7"/>
                </a:highlight>
                <a:latin typeface="Roboto Mono"/>
                <a:ea typeface="Roboto Mono"/>
                <a:cs typeface="Roboto Mono"/>
                <a:sym typeface="Roboto Mono"/>
              </a:rPr>
              <a:t>LoadBalancer</a:t>
            </a:r>
            <a:r>
              <a:rPr lang="en-US" sz="1200">
                <a:highlight>
                  <a:srgbClr val="FFFFFF"/>
                </a:highlight>
                <a:latin typeface="Roboto"/>
                <a:ea typeface="Roboto"/>
                <a:cs typeface="Roboto"/>
                <a:sym typeface="Roboto"/>
              </a:rPr>
              <a:t>, Kubernetes provides functionality equivalent to </a:t>
            </a:r>
            <a:r>
              <a:rPr lang="en-US" sz="1050" b="1">
                <a:solidFill>
                  <a:srgbClr val="303030"/>
                </a:solidFill>
                <a:highlight>
                  <a:srgbClr val="F7F7F7"/>
                </a:highlight>
                <a:latin typeface="Roboto Mono"/>
                <a:ea typeface="Roboto Mono"/>
                <a:cs typeface="Roboto Mono"/>
                <a:sym typeface="Roboto Mono"/>
              </a:rPr>
              <a:t>type=&lt;ClusterIP&gt;</a:t>
            </a:r>
            <a:r>
              <a:rPr lang="en-US" sz="1200">
                <a:highlight>
                  <a:srgbClr val="FFFFFF"/>
                </a:highlight>
                <a:latin typeface="Roboto"/>
                <a:ea typeface="Roboto"/>
                <a:cs typeface="Roboto"/>
                <a:sym typeface="Roboto"/>
              </a:rPr>
              <a:t> to pods within the cluster and extends it by programming the (external to Kubernetes) load balancer with entries for the Kubernetes pods. The Kubernetes service controller automates the creation of the external load balancer, health checks (if needed), firewall rules (if needed) and retrieves the external IP allocated by the cloud provider and populates it in the service object.</a:t>
            </a:r>
            <a:endParaRPr sz="1200">
              <a:highlight>
                <a:srgbClr val="FFFFFF"/>
              </a:highlight>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endParaRPr sz="1200">
              <a:highlight>
                <a:srgbClr val="FFFFFF"/>
              </a:highlight>
              <a:latin typeface="Roboto"/>
              <a:ea typeface="Roboto"/>
              <a:cs typeface="Roboto"/>
              <a:sym typeface="Roboto"/>
            </a:endParaRPr>
          </a:p>
          <a:p>
            <a:pPr marL="69850" marR="0" lvl="0" indent="0" algn="l" rtl="0">
              <a:spcBef>
                <a:spcPts val="0"/>
              </a:spcBef>
              <a:spcAft>
                <a:spcPts val="0"/>
              </a:spcAft>
              <a:buClr>
                <a:schemeClr val="dk1"/>
              </a:buClr>
              <a:buSzPts val="1100"/>
              <a:buFont typeface="Arial"/>
              <a:buNone/>
            </a:pPr>
            <a:r>
              <a:rPr lang="en-US" sz="1050" u="sng">
                <a:solidFill>
                  <a:srgbClr val="047AC6"/>
                </a:solidFill>
                <a:hlinkClick r:id="rId3"/>
              </a:rPr>
              <a:t>https://medium.com/google-cloud/kubernetes-nodeport-vs-loadbalancer-vs-ingress-when-should-i-use-what-922f010849e0</a:t>
            </a:r>
            <a:r>
              <a:rPr lang="en-US" sz="1050">
                <a:solidFill>
                  <a:srgbClr val="383838"/>
                </a:solidFill>
              </a:rPr>
              <a:t>  and </a:t>
            </a:r>
            <a:r>
              <a:rPr lang="en-US" sz="1050" u="sng">
                <a:solidFill>
                  <a:srgbClr val="047AC6"/>
                </a:solidFill>
                <a:hlinkClick r:id="rId4"/>
              </a:rPr>
              <a:t>https://medium.com/google-cloud/kubernetes-from-load-balancer-to-pod-3f2399637b0c</a:t>
            </a:r>
            <a:endParaRPr/>
          </a:p>
          <a:p>
            <a:pPr marL="69850" marR="0" lvl="0" indent="0" algn="l" rtl="0">
              <a:spcBef>
                <a:spcPts val="0"/>
              </a:spcBef>
              <a:spcAft>
                <a:spcPts val="0"/>
              </a:spcAft>
              <a:buClr>
                <a:schemeClr val="dk1"/>
              </a:buClr>
              <a:buSzPts val="1100"/>
              <a:buFont typeface="Arial"/>
              <a:buNone/>
            </a:pPr>
            <a:endParaRPr/>
          </a:p>
          <a:p>
            <a:pPr marL="69850" marR="0" lvl="0" indent="0" algn="l" rtl="0">
              <a:spcBef>
                <a:spcPts val="0"/>
              </a:spcBef>
              <a:spcAft>
                <a:spcPts val="0"/>
              </a:spcAft>
              <a:buClr>
                <a:schemeClr val="dk1"/>
              </a:buClr>
              <a:buSzPts val="1100"/>
              <a:buFont typeface="Arial"/>
              <a:buNone/>
            </a:pPr>
            <a:endParaRPr sz="1350">
              <a:solidFill>
                <a:srgbClr val="383838"/>
              </a:solidFill>
            </a:endParaRPr>
          </a:p>
        </p:txBody>
      </p:sp>
    </p:spTree>
    <p:extLst>
      <p:ext uri="{BB962C8B-B14F-4D97-AF65-F5344CB8AC3E}">
        <p14:creationId xmlns:p14="http://schemas.microsoft.com/office/powerpoint/2010/main" val="16357070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5"/>
        <p:cNvGrpSpPr/>
        <p:nvPr/>
      </p:nvGrpSpPr>
      <p:grpSpPr>
        <a:xfrm>
          <a:off x="0" y="0"/>
          <a:ext cx="0" cy="0"/>
          <a:chOff x="0" y="0"/>
          <a:chExt cx="0" cy="0"/>
        </a:xfrm>
      </p:grpSpPr>
      <p:sp>
        <p:nvSpPr>
          <p:cNvPr id="1666" name="Google Shape;1666;g44782835b9_0_387:notes"/>
          <p:cNvSpPr>
            <a:spLocks noGrp="1" noRot="1" noChangeAspect="1"/>
          </p:cNvSpPr>
          <p:nvPr>
            <p:ph type="sldImg" idx="2"/>
          </p:nvPr>
        </p:nvSpPr>
        <p:spPr>
          <a:xfrm>
            <a:off x="-228600" y="598488"/>
            <a:ext cx="7967663" cy="4483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67" name="Google Shape;1667;g44782835b9_0_387:notes"/>
          <p:cNvSpPr txBox="1">
            <a:spLocks noGrp="1"/>
          </p:cNvSpPr>
          <p:nvPr>
            <p:ph type="body" idx="1"/>
          </p:nvPr>
        </p:nvSpPr>
        <p:spPr>
          <a:xfrm>
            <a:off x="701041" y="4400550"/>
            <a:ext cx="5608200" cy="3600600"/>
          </a:xfrm>
          <a:prstGeom prst="rect">
            <a:avLst/>
          </a:prstGeom>
          <a:noFill/>
          <a:ln>
            <a:noFill/>
          </a:ln>
        </p:spPr>
        <p:txBody>
          <a:bodyPr spcFirstLastPara="1" wrap="square" lIns="95725" tIns="47850" rIns="95725" bIns="47850" anchor="t" anchorCtr="0">
            <a:noAutofit/>
          </a:bodyPr>
          <a:lstStyle/>
          <a:p>
            <a:pPr marL="0" lvl="0" indent="0" algn="l" rtl="0">
              <a:lnSpc>
                <a:spcPct val="175000"/>
              </a:lnSpc>
              <a:spcBef>
                <a:spcPts val="800"/>
              </a:spcBef>
              <a:spcAft>
                <a:spcPts val="0"/>
              </a:spcAft>
              <a:buClr>
                <a:schemeClr val="dk1"/>
              </a:buClr>
              <a:buSzPts val="1100"/>
              <a:buFont typeface="Arial"/>
              <a:buNone/>
            </a:pPr>
            <a:r>
              <a:rPr lang="en-US" sz="1200">
                <a:highlight>
                  <a:srgbClr val="FFFFFF"/>
                </a:highlight>
                <a:latin typeface="Roboto"/>
                <a:ea typeface="Roboto"/>
                <a:cs typeface="Roboto"/>
                <a:sym typeface="Roboto"/>
              </a:rPr>
              <a:t>When the service type is set to </a:t>
            </a:r>
            <a:r>
              <a:rPr lang="en-US" sz="1050" b="1">
                <a:solidFill>
                  <a:srgbClr val="303030"/>
                </a:solidFill>
                <a:highlight>
                  <a:srgbClr val="F7F7F7"/>
                </a:highlight>
                <a:latin typeface="Roboto Mono"/>
                <a:ea typeface="Roboto Mono"/>
                <a:cs typeface="Roboto Mono"/>
                <a:sym typeface="Roboto Mono"/>
              </a:rPr>
              <a:t>LoadBalancer</a:t>
            </a:r>
            <a:r>
              <a:rPr lang="en-US" sz="1200">
                <a:highlight>
                  <a:srgbClr val="FFFFFF"/>
                </a:highlight>
                <a:latin typeface="Roboto"/>
                <a:ea typeface="Roboto"/>
                <a:cs typeface="Roboto"/>
                <a:sym typeface="Roboto"/>
              </a:rPr>
              <a:t>, Kubernetes provides functionality equivalent to </a:t>
            </a:r>
            <a:r>
              <a:rPr lang="en-US" sz="1050" b="1">
                <a:solidFill>
                  <a:srgbClr val="303030"/>
                </a:solidFill>
                <a:highlight>
                  <a:srgbClr val="F7F7F7"/>
                </a:highlight>
                <a:latin typeface="Roboto Mono"/>
                <a:ea typeface="Roboto Mono"/>
                <a:cs typeface="Roboto Mono"/>
                <a:sym typeface="Roboto Mono"/>
              </a:rPr>
              <a:t>type=&lt;ClusterIP&gt;</a:t>
            </a:r>
            <a:r>
              <a:rPr lang="en-US" sz="1200">
                <a:highlight>
                  <a:srgbClr val="FFFFFF"/>
                </a:highlight>
                <a:latin typeface="Roboto"/>
                <a:ea typeface="Roboto"/>
                <a:cs typeface="Roboto"/>
                <a:sym typeface="Roboto"/>
              </a:rPr>
              <a:t> to pods within the cluster and extends it by programming the (external to Kubernetes) load balancer with entries for the Kubernetes pods. The Kubernetes service controller automates the creation of the external load balancer, health checks (if needed), firewall rules (if needed) and retrieves the external IP allocated by the cloud provider and populates it in the service object.</a:t>
            </a:r>
            <a:endParaRPr sz="1200">
              <a:highlight>
                <a:srgbClr val="FFFFFF"/>
              </a:highlight>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endParaRPr sz="1200">
              <a:highlight>
                <a:srgbClr val="FFFFFF"/>
              </a:highlight>
              <a:latin typeface="Roboto"/>
              <a:ea typeface="Roboto"/>
              <a:cs typeface="Roboto"/>
              <a:sym typeface="Roboto"/>
            </a:endParaRPr>
          </a:p>
          <a:p>
            <a:pPr marL="69850" marR="0" lvl="0" indent="0" algn="l" rtl="0">
              <a:spcBef>
                <a:spcPts val="0"/>
              </a:spcBef>
              <a:spcAft>
                <a:spcPts val="0"/>
              </a:spcAft>
              <a:buClr>
                <a:schemeClr val="dk1"/>
              </a:buClr>
              <a:buSzPts val="1100"/>
              <a:buFont typeface="Arial"/>
              <a:buNone/>
            </a:pPr>
            <a:r>
              <a:rPr lang="en-US" sz="1050" u="sng">
                <a:solidFill>
                  <a:srgbClr val="047AC6"/>
                </a:solidFill>
                <a:hlinkClick r:id="rId3"/>
              </a:rPr>
              <a:t>https://medium.com/google-cloud/kubernetes-nodeport-vs-loadbalancer-vs-ingress-when-should-i-use-what-922f010849e0</a:t>
            </a:r>
            <a:r>
              <a:rPr lang="en-US" sz="1050">
                <a:solidFill>
                  <a:srgbClr val="383838"/>
                </a:solidFill>
              </a:rPr>
              <a:t>  and </a:t>
            </a:r>
            <a:r>
              <a:rPr lang="en-US" sz="1050" u="sng">
                <a:solidFill>
                  <a:srgbClr val="047AC6"/>
                </a:solidFill>
                <a:hlinkClick r:id="rId4"/>
              </a:rPr>
              <a:t>https://medium.com/google-cloud/kubernetes-from-load-balancer-to-pod-3f2399637b0c</a:t>
            </a:r>
            <a:endParaRPr/>
          </a:p>
          <a:p>
            <a:pPr marL="69850" marR="0" lvl="0" indent="0" algn="l" rtl="0">
              <a:spcBef>
                <a:spcPts val="0"/>
              </a:spcBef>
              <a:spcAft>
                <a:spcPts val="0"/>
              </a:spcAft>
              <a:buClr>
                <a:schemeClr val="dk1"/>
              </a:buClr>
              <a:buSzPts val="1100"/>
              <a:buFont typeface="Arial"/>
              <a:buNone/>
            </a:pPr>
            <a:endParaRPr/>
          </a:p>
          <a:p>
            <a:pPr marL="69850" marR="0" lvl="0" indent="0" algn="l" rtl="0">
              <a:spcBef>
                <a:spcPts val="0"/>
              </a:spcBef>
              <a:spcAft>
                <a:spcPts val="0"/>
              </a:spcAft>
              <a:buClr>
                <a:schemeClr val="dk1"/>
              </a:buClr>
              <a:buSzPts val="1100"/>
              <a:buFont typeface="Arial"/>
              <a:buNone/>
            </a:pPr>
            <a:endParaRPr sz="1350">
              <a:solidFill>
                <a:srgbClr val="383838"/>
              </a:solidFill>
            </a:endParaRPr>
          </a:p>
        </p:txBody>
      </p:sp>
    </p:spTree>
    <p:extLst>
      <p:ext uri="{BB962C8B-B14F-4D97-AF65-F5344CB8AC3E}">
        <p14:creationId xmlns:p14="http://schemas.microsoft.com/office/powerpoint/2010/main" val="25808606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5"/>
        <p:cNvGrpSpPr/>
        <p:nvPr/>
      </p:nvGrpSpPr>
      <p:grpSpPr>
        <a:xfrm>
          <a:off x="0" y="0"/>
          <a:ext cx="0" cy="0"/>
          <a:chOff x="0" y="0"/>
          <a:chExt cx="0" cy="0"/>
        </a:xfrm>
      </p:grpSpPr>
      <p:sp>
        <p:nvSpPr>
          <p:cNvPr id="1666" name="Google Shape;1666;g44782835b9_0_387:notes"/>
          <p:cNvSpPr>
            <a:spLocks noGrp="1" noRot="1" noChangeAspect="1"/>
          </p:cNvSpPr>
          <p:nvPr>
            <p:ph type="sldImg" idx="2"/>
          </p:nvPr>
        </p:nvSpPr>
        <p:spPr>
          <a:xfrm>
            <a:off x="-228600" y="598488"/>
            <a:ext cx="7967663" cy="4483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67" name="Google Shape;1667;g44782835b9_0_387:notes"/>
          <p:cNvSpPr txBox="1">
            <a:spLocks noGrp="1"/>
          </p:cNvSpPr>
          <p:nvPr>
            <p:ph type="body" idx="1"/>
          </p:nvPr>
        </p:nvSpPr>
        <p:spPr>
          <a:xfrm>
            <a:off x="701041" y="4400550"/>
            <a:ext cx="5608200" cy="3600600"/>
          </a:xfrm>
          <a:prstGeom prst="rect">
            <a:avLst/>
          </a:prstGeom>
          <a:noFill/>
          <a:ln>
            <a:noFill/>
          </a:ln>
        </p:spPr>
        <p:txBody>
          <a:bodyPr spcFirstLastPara="1" wrap="square" lIns="95725" tIns="47850" rIns="95725" bIns="47850" anchor="t" anchorCtr="0">
            <a:noAutofit/>
          </a:bodyPr>
          <a:lstStyle/>
          <a:p>
            <a:pPr marL="0" lvl="0" indent="0" algn="l" rtl="0">
              <a:lnSpc>
                <a:spcPct val="175000"/>
              </a:lnSpc>
              <a:spcBef>
                <a:spcPts val="800"/>
              </a:spcBef>
              <a:spcAft>
                <a:spcPts val="0"/>
              </a:spcAft>
              <a:buClr>
                <a:schemeClr val="dk1"/>
              </a:buClr>
              <a:buSzPts val="1100"/>
              <a:buFont typeface="Arial"/>
              <a:buNone/>
            </a:pPr>
            <a:r>
              <a:rPr lang="en-US" sz="1200">
                <a:highlight>
                  <a:srgbClr val="FFFFFF"/>
                </a:highlight>
                <a:latin typeface="Roboto"/>
                <a:ea typeface="Roboto"/>
                <a:cs typeface="Roboto"/>
                <a:sym typeface="Roboto"/>
              </a:rPr>
              <a:t>When the service type is set to </a:t>
            </a:r>
            <a:r>
              <a:rPr lang="en-US" sz="1050" b="1">
                <a:solidFill>
                  <a:srgbClr val="303030"/>
                </a:solidFill>
                <a:highlight>
                  <a:srgbClr val="F7F7F7"/>
                </a:highlight>
                <a:latin typeface="Roboto Mono"/>
                <a:ea typeface="Roboto Mono"/>
                <a:cs typeface="Roboto Mono"/>
                <a:sym typeface="Roboto Mono"/>
              </a:rPr>
              <a:t>LoadBalancer</a:t>
            </a:r>
            <a:r>
              <a:rPr lang="en-US" sz="1200">
                <a:highlight>
                  <a:srgbClr val="FFFFFF"/>
                </a:highlight>
                <a:latin typeface="Roboto"/>
                <a:ea typeface="Roboto"/>
                <a:cs typeface="Roboto"/>
                <a:sym typeface="Roboto"/>
              </a:rPr>
              <a:t>, Kubernetes provides functionality equivalent to </a:t>
            </a:r>
            <a:r>
              <a:rPr lang="en-US" sz="1050" b="1">
                <a:solidFill>
                  <a:srgbClr val="303030"/>
                </a:solidFill>
                <a:highlight>
                  <a:srgbClr val="F7F7F7"/>
                </a:highlight>
                <a:latin typeface="Roboto Mono"/>
                <a:ea typeface="Roboto Mono"/>
                <a:cs typeface="Roboto Mono"/>
                <a:sym typeface="Roboto Mono"/>
              </a:rPr>
              <a:t>type=&lt;ClusterIP&gt;</a:t>
            </a:r>
            <a:r>
              <a:rPr lang="en-US" sz="1200">
                <a:highlight>
                  <a:srgbClr val="FFFFFF"/>
                </a:highlight>
                <a:latin typeface="Roboto"/>
                <a:ea typeface="Roboto"/>
                <a:cs typeface="Roboto"/>
                <a:sym typeface="Roboto"/>
              </a:rPr>
              <a:t> to pods within the cluster and extends it by programming the (external to Kubernetes) load balancer with entries for the Kubernetes pods. The Kubernetes service controller automates the creation of the external load balancer, health checks (if needed), firewall rules (if needed) and retrieves the external IP allocated by the cloud provider and populates it in the service object.</a:t>
            </a:r>
            <a:endParaRPr sz="1200">
              <a:highlight>
                <a:srgbClr val="FFFFFF"/>
              </a:highlight>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endParaRPr sz="1200">
              <a:highlight>
                <a:srgbClr val="FFFFFF"/>
              </a:highlight>
              <a:latin typeface="Roboto"/>
              <a:ea typeface="Roboto"/>
              <a:cs typeface="Roboto"/>
              <a:sym typeface="Roboto"/>
            </a:endParaRPr>
          </a:p>
          <a:p>
            <a:pPr marL="69850" marR="0" lvl="0" indent="0" algn="l" rtl="0">
              <a:spcBef>
                <a:spcPts val="0"/>
              </a:spcBef>
              <a:spcAft>
                <a:spcPts val="0"/>
              </a:spcAft>
              <a:buClr>
                <a:schemeClr val="dk1"/>
              </a:buClr>
              <a:buSzPts val="1100"/>
              <a:buFont typeface="Arial"/>
              <a:buNone/>
            </a:pPr>
            <a:r>
              <a:rPr lang="en-US" sz="1050" u="sng">
                <a:solidFill>
                  <a:srgbClr val="047AC6"/>
                </a:solidFill>
                <a:hlinkClick r:id="rId3"/>
              </a:rPr>
              <a:t>https://medium.com/google-cloud/kubernetes-nodeport-vs-loadbalancer-vs-ingress-when-should-i-use-what-922f010849e0</a:t>
            </a:r>
            <a:r>
              <a:rPr lang="en-US" sz="1050">
                <a:solidFill>
                  <a:srgbClr val="383838"/>
                </a:solidFill>
              </a:rPr>
              <a:t>  and </a:t>
            </a:r>
            <a:r>
              <a:rPr lang="en-US" sz="1050" u="sng">
                <a:solidFill>
                  <a:srgbClr val="047AC6"/>
                </a:solidFill>
                <a:hlinkClick r:id="rId4"/>
              </a:rPr>
              <a:t>https://medium.com/google-cloud/kubernetes-from-load-balancer-to-pod-3f2399637b0c</a:t>
            </a:r>
            <a:endParaRPr/>
          </a:p>
          <a:p>
            <a:pPr marL="69850" marR="0" lvl="0" indent="0" algn="l" rtl="0">
              <a:spcBef>
                <a:spcPts val="0"/>
              </a:spcBef>
              <a:spcAft>
                <a:spcPts val="0"/>
              </a:spcAft>
              <a:buClr>
                <a:schemeClr val="dk1"/>
              </a:buClr>
              <a:buSzPts val="1100"/>
              <a:buFont typeface="Arial"/>
              <a:buNone/>
            </a:pPr>
            <a:endParaRPr/>
          </a:p>
          <a:p>
            <a:pPr marL="69850" marR="0" lvl="0" indent="0" algn="l" rtl="0">
              <a:spcBef>
                <a:spcPts val="0"/>
              </a:spcBef>
              <a:spcAft>
                <a:spcPts val="0"/>
              </a:spcAft>
              <a:buClr>
                <a:schemeClr val="dk1"/>
              </a:buClr>
              <a:buSzPts val="1100"/>
              <a:buFont typeface="Arial"/>
              <a:buNone/>
            </a:pPr>
            <a:endParaRPr sz="1350">
              <a:solidFill>
                <a:srgbClr val="383838"/>
              </a:solidFill>
            </a:endParaRPr>
          </a:p>
        </p:txBody>
      </p:sp>
    </p:spTree>
    <p:extLst>
      <p:ext uri="{BB962C8B-B14F-4D97-AF65-F5344CB8AC3E}">
        <p14:creationId xmlns:p14="http://schemas.microsoft.com/office/powerpoint/2010/main" val="22305824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9"/>
        <p:cNvGrpSpPr/>
        <p:nvPr/>
      </p:nvGrpSpPr>
      <p:grpSpPr>
        <a:xfrm>
          <a:off x="0" y="0"/>
          <a:ext cx="0" cy="0"/>
          <a:chOff x="0" y="0"/>
          <a:chExt cx="0" cy="0"/>
        </a:xfrm>
      </p:grpSpPr>
      <p:sp>
        <p:nvSpPr>
          <p:cNvPr id="1690" name="Google Shape;1690;g44782835b9_0_408:notes"/>
          <p:cNvSpPr txBox="1">
            <a:spLocks noGrp="1"/>
          </p:cNvSpPr>
          <p:nvPr>
            <p:ph type="body" idx="1"/>
          </p:nvPr>
        </p:nvSpPr>
        <p:spPr>
          <a:xfrm>
            <a:off x="731500" y="4560550"/>
            <a:ext cx="5852100" cy="4320600"/>
          </a:xfrm>
          <a:prstGeom prst="rect">
            <a:avLst/>
          </a:prstGeom>
        </p:spPr>
        <p:txBody>
          <a:bodyPr spcFirstLastPara="1" wrap="square" lIns="91425" tIns="91425" rIns="91425" bIns="91425" anchor="t" anchorCtr="0">
            <a:noAutofit/>
          </a:bodyPr>
          <a:lstStyle/>
          <a:p>
            <a:pPr marL="69850" lvl="0" indent="0" algn="l" rtl="0">
              <a:spcBef>
                <a:spcPts val="0"/>
              </a:spcBef>
              <a:spcAft>
                <a:spcPts val="0"/>
              </a:spcAft>
              <a:buNone/>
            </a:pPr>
            <a:r>
              <a:rPr lang="en-US" sz="1050">
                <a:solidFill>
                  <a:srgbClr val="383838"/>
                </a:solidFill>
              </a:rPr>
              <a:t>-- to make NodePort work - </a:t>
            </a:r>
            <a:r>
              <a:rPr lang="en-US" sz="1050" u="sng">
                <a:solidFill>
                  <a:srgbClr val="047AC6"/>
                </a:solidFill>
                <a:hlinkClick r:id="rId3"/>
              </a:rPr>
              <a:t>https://stackoverflow.com/questions/45543694/kubernetes-cluster-on-aws-with-kops-nodeport-service-unavailable/45561848#45561848</a:t>
            </a:r>
            <a:r>
              <a:rPr lang="en-US" sz="1050">
                <a:solidFill>
                  <a:srgbClr val="383838"/>
                </a:solidFill>
              </a:rPr>
              <a:t> , show this in a 2 cluster node, using nodeport and exposing , only the inbound rule for that node - </a:t>
            </a:r>
            <a:r>
              <a:rPr lang="en-US" sz="1050" u="sng">
                <a:solidFill>
                  <a:schemeClr val="hlink"/>
                </a:solidFill>
                <a:hlinkClick r:id="rId4"/>
              </a:rPr>
              <a:t>http://34.222.12.167:32083/</a:t>
            </a:r>
            <a:endParaRPr sz="1050">
              <a:solidFill>
                <a:srgbClr val="383838"/>
              </a:solidFill>
            </a:endParaRPr>
          </a:p>
          <a:p>
            <a:pPr marL="69850" lvl="0" indent="0" algn="l" rtl="0">
              <a:spcBef>
                <a:spcPts val="0"/>
              </a:spcBef>
              <a:spcAft>
                <a:spcPts val="0"/>
              </a:spcAft>
              <a:buNone/>
            </a:pPr>
            <a:endParaRPr sz="1050">
              <a:solidFill>
                <a:srgbClr val="383838"/>
              </a:solidFill>
            </a:endParaRPr>
          </a:p>
          <a:p>
            <a:pPr marL="69850" lvl="0" indent="0" algn="l" rtl="0">
              <a:spcBef>
                <a:spcPts val="0"/>
              </a:spcBef>
              <a:spcAft>
                <a:spcPts val="0"/>
              </a:spcAft>
              <a:buNone/>
            </a:pPr>
            <a:r>
              <a:rPr lang="en-US" sz="1350">
                <a:solidFill>
                  <a:srgbClr val="383838"/>
                </a:solidFill>
              </a:rPr>
              <a:t>kubectl expose pod sharevol --type NodePort --name sharevol-service --port 3006</a:t>
            </a:r>
            <a:endParaRPr sz="1350">
              <a:solidFill>
                <a:srgbClr val="383838"/>
              </a:solidFill>
            </a:endParaRPr>
          </a:p>
          <a:p>
            <a:pPr marL="69850" lvl="0" indent="0" algn="l" rtl="0">
              <a:spcBef>
                <a:spcPts val="0"/>
              </a:spcBef>
              <a:spcAft>
                <a:spcPts val="0"/>
              </a:spcAft>
              <a:buNone/>
            </a:pPr>
            <a:endParaRPr sz="1350">
              <a:solidFill>
                <a:srgbClr val="383838"/>
              </a:solidFill>
            </a:endParaRPr>
          </a:p>
          <a:p>
            <a:pPr marL="0" lvl="0" indent="0" algn="l" rtl="0">
              <a:lnSpc>
                <a:spcPct val="157143"/>
              </a:lnSpc>
              <a:spcBef>
                <a:spcPts val="0"/>
              </a:spcBef>
              <a:spcAft>
                <a:spcPts val="0"/>
              </a:spcAft>
              <a:buNone/>
            </a:pPr>
            <a:r>
              <a:rPr lang="en-US" sz="1350" b="1">
                <a:solidFill>
                  <a:srgbClr val="0000FF"/>
                </a:solidFill>
              </a:rPr>
              <a:t>Example - create node , expose as nodePort service</a:t>
            </a:r>
            <a:endParaRPr sz="1350" b="1">
              <a:solidFill>
                <a:srgbClr val="0000FF"/>
              </a:solidFill>
            </a:endParaRPr>
          </a:p>
          <a:p>
            <a:pPr marL="0" lvl="0" indent="0" algn="l" rtl="0">
              <a:lnSpc>
                <a:spcPct val="157143"/>
              </a:lnSpc>
              <a:spcBef>
                <a:spcPts val="800"/>
              </a:spcBef>
              <a:spcAft>
                <a:spcPts val="0"/>
              </a:spcAft>
              <a:buNone/>
            </a:pPr>
            <a:r>
              <a:rPr lang="en-US" sz="1350"/>
              <a:t>kubectl expose pod nginx-apparmor --type NodePort --name nginx-apparmor-service --port 3003</a:t>
            </a:r>
            <a:endParaRPr sz="1350"/>
          </a:p>
          <a:p>
            <a:pPr marL="0" lvl="0" indent="0" algn="l" rtl="0">
              <a:lnSpc>
                <a:spcPct val="157143"/>
              </a:lnSpc>
              <a:spcBef>
                <a:spcPts val="800"/>
              </a:spcBef>
              <a:spcAft>
                <a:spcPts val="0"/>
              </a:spcAft>
              <a:buNone/>
            </a:pPr>
            <a:r>
              <a:rPr lang="en-US" sz="1350">
                <a:solidFill>
                  <a:srgbClr val="383838"/>
                </a:solidFill>
              </a:rPr>
              <a:t>-- to make NodePort work - </a:t>
            </a:r>
            <a:r>
              <a:rPr lang="en-US" sz="1350" u="sng">
                <a:solidFill>
                  <a:srgbClr val="047AC6"/>
                </a:solidFill>
                <a:hlinkClick r:id="rId3"/>
              </a:rPr>
              <a:t>https://stackoverflow.com/questions/45543694/kubernetes-cluster-on-aws-with-kops-nodeport-service-unavailable/45561848#45561848</a:t>
            </a:r>
            <a:r>
              <a:rPr lang="en-US" sz="1350">
                <a:solidFill>
                  <a:srgbClr val="383838"/>
                </a:solidFill>
              </a:rPr>
              <a:t> , show this in a 2 cluster node, using nodeport and exposing , only the inbound rule for that node - http://34.222.12.167:32083/</a:t>
            </a:r>
            <a:endParaRPr/>
          </a:p>
        </p:txBody>
      </p:sp>
      <p:sp>
        <p:nvSpPr>
          <p:cNvPr id="1691" name="Google Shape;1691;g44782835b9_0_408: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431694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5"/>
        <p:cNvGrpSpPr/>
        <p:nvPr/>
      </p:nvGrpSpPr>
      <p:grpSpPr>
        <a:xfrm>
          <a:off x="0" y="0"/>
          <a:ext cx="0" cy="0"/>
          <a:chOff x="0" y="0"/>
          <a:chExt cx="0" cy="0"/>
        </a:xfrm>
      </p:grpSpPr>
      <p:sp>
        <p:nvSpPr>
          <p:cNvPr id="1716" name="Google Shape;1716;g44782835b9_0_430:notes"/>
          <p:cNvSpPr>
            <a:spLocks noGrp="1" noRot="1" noChangeAspect="1"/>
          </p:cNvSpPr>
          <p:nvPr>
            <p:ph type="sldImg" idx="2"/>
          </p:nvPr>
        </p:nvSpPr>
        <p:spPr>
          <a:xfrm>
            <a:off x="-217488" y="230188"/>
            <a:ext cx="7750176" cy="436086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17" name="Google Shape;1717;g44782835b9_0_430:notes"/>
          <p:cNvSpPr txBox="1">
            <a:spLocks noGrp="1"/>
          </p:cNvSpPr>
          <p:nvPr>
            <p:ph type="body" idx="1"/>
          </p:nvPr>
        </p:nvSpPr>
        <p:spPr>
          <a:xfrm>
            <a:off x="629392" y="4703388"/>
            <a:ext cx="6127800" cy="1471800"/>
          </a:xfrm>
          <a:prstGeom prst="rect">
            <a:avLst/>
          </a:prstGeom>
          <a:solidFill>
            <a:schemeClr val="lt1"/>
          </a:solidFill>
          <a:ln>
            <a:noFill/>
          </a:ln>
        </p:spPr>
        <p:txBody>
          <a:bodyPr spcFirstLastPara="1" wrap="square" lIns="95725" tIns="47850" rIns="95725" bIns="47850" anchor="t" anchorCtr="0">
            <a:noAutofit/>
          </a:bodyPr>
          <a:lstStyle/>
          <a:p>
            <a:pPr marL="239367" marR="0" lvl="0" indent="-239367" algn="l" rtl="0">
              <a:lnSpc>
                <a:spcPct val="100000"/>
              </a:lnSpc>
              <a:spcBef>
                <a:spcPts val="0"/>
              </a:spcBef>
              <a:spcAft>
                <a:spcPts val="0"/>
              </a:spcAft>
              <a:buClr>
                <a:schemeClr val="dk1"/>
              </a:buClr>
              <a:buSzPts val="1200"/>
              <a:buFont typeface="Calibri"/>
              <a:buAutoNum type="arabicPeriod"/>
            </a:pPr>
            <a:r>
              <a:rPr lang="en-US" sz="1200" b="0" i="0" u="none" strike="noStrike" cap="none">
                <a:solidFill>
                  <a:schemeClr val="dk1"/>
                </a:solidFill>
                <a:latin typeface="Calibri"/>
                <a:ea typeface="Calibri"/>
                <a:cs typeface="Calibri"/>
                <a:sym typeface="Calibri"/>
              </a:rPr>
              <a:t>kubectl get services --all-namespaces</a:t>
            </a:r>
            <a:endParaRPr sz="1400" b="0" i="0" u="none" strike="noStrike" cap="none">
              <a:solidFill>
                <a:srgbClr val="000000"/>
              </a:solidFill>
              <a:latin typeface="Arial"/>
              <a:ea typeface="Arial"/>
              <a:cs typeface="Arial"/>
              <a:sym typeface="Arial"/>
            </a:endParaRPr>
          </a:p>
          <a:p>
            <a:pPr marL="239367" marR="0" lvl="0" indent="-163167" algn="l" rtl="0">
              <a:lnSpc>
                <a:spcPct val="100000"/>
              </a:lnSpc>
              <a:spcBef>
                <a:spcPts val="0"/>
              </a:spcBef>
              <a:spcAft>
                <a:spcPts val="0"/>
              </a:spcAft>
              <a:buClr>
                <a:schemeClr val="dk1"/>
              </a:buClr>
              <a:buSzPts val="1200"/>
              <a:buFont typeface="Calibri"/>
              <a:buNone/>
            </a:pP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Calibri"/>
                <a:ea typeface="Calibri"/>
                <a:cs typeface="Calibri"/>
                <a:sym typeface="Calibri"/>
              </a:rPr>
              <a:t>This reveals the kubernetes services that are usually running as part of the kubernetes system namespace.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200"/>
              <a:buFont typeface="Arial"/>
              <a:buNone/>
            </a:pPr>
            <a:r>
              <a:rPr lang="en-US" sz="1200" b="0" i="0" u="sng" strike="noStrike" cap="none">
                <a:solidFill>
                  <a:schemeClr val="hlink"/>
                </a:solidFill>
                <a:latin typeface="Calibri"/>
                <a:ea typeface="Calibri"/>
                <a:cs typeface="Calibri"/>
                <a:sym typeface="Calibri"/>
                <a:hlinkClick r:id="rId3"/>
              </a:rPr>
              <a:t>http://kubernetesbyexample.com/services/</a:t>
            </a: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200"/>
              <a:buFont typeface="Arial"/>
              <a:buNone/>
            </a:pPr>
            <a:endParaRPr sz="1200">
              <a:solidFill>
                <a:schemeClr val="dk1"/>
              </a:solidFill>
              <a:latin typeface="Calibri"/>
              <a:ea typeface="Calibri"/>
              <a:cs typeface="Calibri"/>
              <a:sym typeface="Calibri"/>
            </a:endParaRPr>
          </a:p>
          <a:p>
            <a:pPr marL="0" lvl="0" indent="0" algn="l" rtl="0">
              <a:lnSpc>
                <a:spcPct val="175000"/>
              </a:lnSpc>
              <a:spcBef>
                <a:spcPts val="0"/>
              </a:spcBef>
              <a:spcAft>
                <a:spcPts val="0"/>
              </a:spcAft>
              <a:buClr>
                <a:schemeClr val="dk1"/>
              </a:buClr>
              <a:buSzPts val="1100"/>
              <a:buFont typeface="Arial"/>
              <a:buNone/>
            </a:pPr>
            <a:r>
              <a:rPr lang="en-US" sz="1200">
                <a:solidFill>
                  <a:schemeClr val="dk1"/>
                </a:solidFill>
                <a:highlight>
                  <a:srgbClr val="FFFFFF"/>
                </a:highlight>
                <a:latin typeface="Roboto"/>
                <a:ea typeface="Roboto"/>
                <a:cs typeface="Roboto"/>
                <a:sym typeface="Roboto"/>
              </a:rPr>
              <a:t>As mentioned previously, a Service is backed by a group of Pods. These Pods are exposed through </a:t>
            </a:r>
            <a:r>
              <a:rPr lang="en-US" sz="1050" b="1">
                <a:solidFill>
                  <a:srgbClr val="303030"/>
                </a:solidFill>
                <a:highlight>
                  <a:srgbClr val="F7F7F7"/>
                </a:highlight>
                <a:latin typeface="Roboto Mono"/>
                <a:ea typeface="Roboto Mono"/>
                <a:cs typeface="Roboto Mono"/>
                <a:sym typeface="Roboto Mono"/>
              </a:rPr>
              <a:t>endpoints</a:t>
            </a:r>
            <a:r>
              <a:rPr lang="en-US" sz="1200">
                <a:solidFill>
                  <a:schemeClr val="dk1"/>
                </a:solidFill>
                <a:highlight>
                  <a:srgbClr val="FFFFFF"/>
                </a:highlight>
                <a:latin typeface="Roboto"/>
                <a:ea typeface="Roboto"/>
                <a:cs typeface="Roboto"/>
                <a:sym typeface="Roboto"/>
              </a:rPr>
              <a:t>. The Service’s selector will be evaluated continuously and the results will be POSTed to an </a:t>
            </a:r>
            <a:r>
              <a:rPr lang="en-US" sz="1200" b="1">
                <a:solidFill>
                  <a:schemeClr val="dk1"/>
                </a:solidFill>
                <a:highlight>
                  <a:srgbClr val="FFFFFF"/>
                </a:highlight>
                <a:latin typeface="Roboto"/>
                <a:ea typeface="Roboto"/>
                <a:cs typeface="Roboto"/>
                <a:sym typeface="Roboto"/>
              </a:rPr>
              <a:t>Endpoints</a:t>
            </a:r>
            <a:r>
              <a:rPr lang="en-US" sz="1200">
                <a:solidFill>
                  <a:schemeClr val="dk1"/>
                </a:solidFill>
                <a:highlight>
                  <a:srgbClr val="FFFFFF"/>
                </a:highlight>
                <a:latin typeface="Roboto"/>
                <a:ea typeface="Roboto"/>
                <a:cs typeface="Roboto"/>
                <a:sym typeface="Roboto"/>
              </a:rPr>
              <a:t> object also named </a:t>
            </a:r>
            <a:r>
              <a:rPr lang="en-US" sz="1050" b="1">
                <a:solidFill>
                  <a:srgbClr val="303030"/>
                </a:solidFill>
                <a:highlight>
                  <a:srgbClr val="F7F7F7"/>
                </a:highlight>
                <a:latin typeface="Roboto Mono"/>
                <a:ea typeface="Roboto Mono"/>
                <a:cs typeface="Roboto Mono"/>
                <a:sym typeface="Roboto Mono"/>
              </a:rPr>
              <a:t>my-nginx</a:t>
            </a:r>
            <a:r>
              <a:rPr lang="en-US" sz="1200">
                <a:solidFill>
                  <a:schemeClr val="dk1"/>
                </a:solidFill>
                <a:highlight>
                  <a:srgbClr val="FFFFFF"/>
                </a:highlight>
                <a:latin typeface="Roboto"/>
                <a:ea typeface="Roboto"/>
                <a:cs typeface="Roboto"/>
                <a:sym typeface="Roboto"/>
              </a:rPr>
              <a:t>. When a Pod dies, it is automatically removed from the endpoints, and new Pods matching the Service’s selector will automatically get added to the endpoints. Check the endpoints, and note that the IPs are the same as the Pods created in the first step:</a:t>
            </a:r>
            <a:endParaRPr sz="120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4445262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2"/>
        <p:cNvGrpSpPr/>
        <p:nvPr/>
      </p:nvGrpSpPr>
      <p:grpSpPr>
        <a:xfrm>
          <a:off x="0" y="0"/>
          <a:ext cx="0" cy="0"/>
          <a:chOff x="0" y="0"/>
          <a:chExt cx="0" cy="0"/>
        </a:xfrm>
      </p:grpSpPr>
      <p:sp>
        <p:nvSpPr>
          <p:cNvPr id="1723" name="Google Shape;1723;g44782835b9_0_436:notes"/>
          <p:cNvSpPr>
            <a:spLocks noGrp="1" noRot="1" noChangeAspect="1"/>
          </p:cNvSpPr>
          <p:nvPr>
            <p:ph type="sldImg" idx="2"/>
          </p:nvPr>
        </p:nvSpPr>
        <p:spPr>
          <a:xfrm>
            <a:off x="-217488" y="230188"/>
            <a:ext cx="7750176" cy="436086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24" name="Google Shape;1724;g44782835b9_0_436:notes"/>
          <p:cNvSpPr txBox="1">
            <a:spLocks noGrp="1"/>
          </p:cNvSpPr>
          <p:nvPr>
            <p:ph type="body" idx="1"/>
          </p:nvPr>
        </p:nvSpPr>
        <p:spPr>
          <a:xfrm>
            <a:off x="731838" y="4644013"/>
            <a:ext cx="5918400" cy="593100"/>
          </a:xfrm>
          <a:prstGeom prst="rect">
            <a:avLst/>
          </a:prstGeom>
          <a:solidFill>
            <a:schemeClr val="lt1"/>
          </a:solidFill>
          <a:ln>
            <a:noFill/>
          </a:ln>
        </p:spPr>
        <p:txBody>
          <a:bodyPr spcFirstLastPara="1" wrap="square" lIns="95725" tIns="47850" rIns="95725" bIns="4785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Calibri"/>
                <a:ea typeface="Calibri"/>
                <a:cs typeface="Calibri"/>
                <a:sym typeface="Calibri"/>
              </a:rPr>
              <a:t>Trivia: Some internal Kubernetes engineers pronounce kubectl as ‘kubecuttle’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200"/>
              <a:buFont typeface="Arial"/>
              <a:buNone/>
            </a:pPr>
            <a:r>
              <a:rPr lang="en-US" sz="1200">
                <a:solidFill>
                  <a:schemeClr val="dk1"/>
                </a:solidFill>
                <a:latin typeface="Calibri"/>
                <a:ea typeface="Calibri"/>
                <a:cs typeface="Calibri"/>
                <a:sym typeface="Calibri"/>
              </a:rPr>
              <a:t>kubectl apply vs kubectl replace, create , vs using config files - </a:t>
            </a:r>
            <a:r>
              <a:rPr lang="en-US" sz="1200" u="sng">
                <a:solidFill>
                  <a:schemeClr val="hlink"/>
                </a:solidFill>
                <a:latin typeface="Calibri"/>
                <a:ea typeface="Calibri"/>
                <a:cs typeface="Calibri"/>
                <a:sym typeface="Calibri"/>
                <a:hlinkClick r:id="rId3"/>
              </a:rPr>
              <a:t>https://medium.com/bitnami-perspectives/imperative-declarative-and-a-few-kubectl-tricks-9d6deabdde</a:t>
            </a:r>
            <a:r>
              <a:rPr lang="en-US" sz="1200">
                <a:solidFill>
                  <a:schemeClr val="dk1"/>
                </a:solidFill>
                <a:latin typeface="Calibri"/>
                <a:ea typeface="Calibri"/>
                <a:cs typeface="Calibri"/>
                <a:sym typeface="Calibri"/>
              </a:rPr>
              <a:t> </a:t>
            </a:r>
            <a:endParaRPr sz="120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200"/>
              <a:buFont typeface="Arial"/>
              <a:buNone/>
            </a:pPr>
            <a:r>
              <a:rPr lang="en-US" sz="1200">
                <a:solidFill>
                  <a:schemeClr val="dk1"/>
                </a:solidFill>
                <a:latin typeface="Calibri"/>
                <a:ea typeface="Calibri"/>
                <a:cs typeface="Calibri"/>
                <a:sym typeface="Calibri"/>
              </a:rPr>
              <a:t>Objects using Imperative commands, objects using imperative config files, and declarative commands </a:t>
            </a:r>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5804758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1"/>
        <p:cNvGrpSpPr/>
        <p:nvPr/>
      </p:nvGrpSpPr>
      <p:grpSpPr>
        <a:xfrm>
          <a:off x="0" y="0"/>
          <a:ext cx="0" cy="0"/>
          <a:chOff x="0" y="0"/>
          <a:chExt cx="0" cy="0"/>
        </a:xfrm>
      </p:grpSpPr>
      <p:sp>
        <p:nvSpPr>
          <p:cNvPr id="2102" name="Google Shape;2102;g44782835b9_0_1164:notes"/>
          <p:cNvSpPr>
            <a:spLocks noGrp="1" noRot="1" noChangeAspect="1"/>
          </p:cNvSpPr>
          <p:nvPr>
            <p:ph type="sldImg" idx="2"/>
          </p:nvPr>
        </p:nvSpPr>
        <p:spPr>
          <a:xfrm>
            <a:off x="-217488" y="230188"/>
            <a:ext cx="7750176" cy="436086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03" name="Google Shape;2103;g44782835b9_0_1164:notes"/>
          <p:cNvSpPr txBox="1">
            <a:spLocks noGrp="1"/>
          </p:cNvSpPr>
          <p:nvPr>
            <p:ph type="body" idx="1"/>
          </p:nvPr>
        </p:nvSpPr>
        <p:spPr>
          <a:xfrm>
            <a:off x="731838" y="4560888"/>
            <a:ext cx="5851500" cy="4319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7678950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4"/>
        <p:cNvGrpSpPr/>
        <p:nvPr/>
      </p:nvGrpSpPr>
      <p:grpSpPr>
        <a:xfrm>
          <a:off x="0" y="0"/>
          <a:ext cx="0" cy="0"/>
          <a:chOff x="0" y="0"/>
          <a:chExt cx="0" cy="0"/>
        </a:xfrm>
      </p:grpSpPr>
      <p:sp>
        <p:nvSpPr>
          <p:cNvPr id="2115" name="Google Shape;2115;g44782835b9_0_1175:notes"/>
          <p:cNvSpPr>
            <a:spLocks noGrp="1" noRot="1" noChangeAspect="1"/>
          </p:cNvSpPr>
          <p:nvPr>
            <p:ph type="sldImg" idx="2"/>
          </p:nvPr>
        </p:nvSpPr>
        <p:spPr>
          <a:xfrm>
            <a:off x="-217488" y="230188"/>
            <a:ext cx="7750176" cy="436086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16" name="Google Shape;2116;g44782835b9_0_1175:notes"/>
          <p:cNvSpPr txBox="1">
            <a:spLocks noGrp="1"/>
          </p:cNvSpPr>
          <p:nvPr>
            <p:ph type="body" idx="1"/>
          </p:nvPr>
        </p:nvSpPr>
        <p:spPr>
          <a:xfrm>
            <a:off x="731838" y="4560888"/>
            <a:ext cx="5851500" cy="4319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1660810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1"/>
        <p:cNvGrpSpPr/>
        <p:nvPr/>
      </p:nvGrpSpPr>
      <p:grpSpPr>
        <a:xfrm>
          <a:off x="0" y="0"/>
          <a:ext cx="0" cy="0"/>
          <a:chOff x="0" y="0"/>
          <a:chExt cx="0" cy="0"/>
        </a:xfrm>
      </p:grpSpPr>
      <p:sp>
        <p:nvSpPr>
          <p:cNvPr id="2122" name="Google Shape;2122;g44782835b9_0_1181:notes"/>
          <p:cNvSpPr>
            <a:spLocks noGrp="1" noRot="1" noChangeAspect="1"/>
          </p:cNvSpPr>
          <p:nvPr>
            <p:ph type="sldImg" idx="2"/>
          </p:nvPr>
        </p:nvSpPr>
        <p:spPr>
          <a:xfrm>
            <a:off x="-228600" y="598488"/>
            <a:ext cx="7967663" cy="4483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23" name="Google Shape;2123;g44782835b9_0_1181:notes"/>
          <p:cNvSpPr txBox="1">
            <a:spLocks noGrp="1"/>
          </p:cNvSpPr>
          <p:nvPr>
            <p:ph type="body" idx="1"/>
          </p:nvPr>
        </p:nvSpPr>
        <p:spPr>
          <a:xfrm>
            <a:off x="701041" y="4400550"/>
            <a:ext cx="5608200" cy="3600600"/>
          </a:xfrm>
          <a:prstGeom prst="rect">
            <a:avLst/>
          </a:prstGeom>
          <a:noFill/>
          <a:ln>
            <a:noFill/>
          </a:ln>
        </p:spPr>
        <p:txBody>
          <a:bodyPr spcFirstLastPara="1" wrap="square" lIns="95725" tIns="47850" rIns="95725" bIns="47850" anchor="t" anchorCtr="0">
            <a:noAutofit/>
          </a:bodyPr>
          <a:lstStyle/>
          <a:p>
            <a:pPr marL="171450" marR="0" lvl="0" indent="-101600" algn="l" rtl="0">
              <a:spcBef>
                <a:spcPts val="0"/>
              </a:spcBef>
              <a:spcAft>
                <a:spcPts val="0"/>
              </a:spcAft>
              <a:buClr>
                <a:schemeClr val="dk1"/>
              </a:buClr>
              <a:buSzPts val="1100"/>
              <a:buFont typeface="Arial"/>
              <a:buNone/>
            </a:pPr>
            <a:endParaRPr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1732580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8"/>
        <p:cNvGrpSpPr/>
        <p:nvPr/>
      </p:nvGrpSpPr>
      <p:grpSpPr>
        <a:xfrm>
          <a:off x="0" y="0"/>
          <a:ext cx="0" cy="0"/>
          <a:chOff x="0" y="0"/>
          <a:chExt cx="0" cy="0"/>
        </a:xfrm>
      </p:grpSpPr>
      <p:sp>
        <p:nvSpPr>
          <p:cNvPr id="2129" name="Google Shape;2129;g44782835b9_0_1187:notes"/>
          <p:cNvSpPr>
            <a:spLocks noGrp="1" noRot="1" noChangeAspect="1"/>
          </p:cNvSpPr>
          <p:nvPr>
            <p:ph type="sldImg" idx="2"/>
          </p:nvPr>
        </p:nvSpPr>
        <p:spPr>
          <a:xfrm>
            <a:off x="-228600" y="598488"/>
            <a:ext cx="7967663" cy="4483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30" name="Google Shape;2130;g44782835b9_0_1187:notes"/>
          <p:cNvSpPr txBox="1">
            <a:spLocks noGrp="1"/>
          </p:cNvSpPr>
          <p:nvPr>
            <p:ph type="body" idx="1"/>
          </p:nvPr>
        </p:nvSpPr>
        <p:spPr>
          <a:xfrm>
            <a:off x="701041" y="4400550"/>
            <a:ext cx="5608200" cy="3600600"/>
          </a:xfrm>
          <a:prstGeom prst="rect">
            <a:avLst/>
          </a:prstGeom>
          <a:noFill/>
          <a:ln>
            <a:noFill/>
          </a:ln>
        </p:spPr>
        <p:txBody>
          <a:bodyPr spcFirstLastPara="1" wrap="square" lIns="95725" tIns="47850" rIns="95725" bIns="47850" anchor="t" anchorCtr="0">
            <a:noAutofit/>
          </a:bodyPr>
          <a:lstStyle/>
          <a:p>
            <a:pPr marL="171450" marR="0" lvl="0" indent="-101600" algn="l" rtl="0">
              <a:spcBef>
                <a:spcPts val="0"/>
              </a:spcBef>
              <a:spcAft>
                <a:spcPts val="0"/>
              </a:spcAft>
              <a:buClr>
                <a:schemeClr val="dk1"/>
              </a:buClr>
              <a:buSzPts val="1100"/>
              <a:buFont typeface="Arial"/>
              <a:buNone/>
            </a:pPr>
            <a:endParaRPr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9713637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1"/>
        <p:cNvGrpSpPr/>
        <p:nvPr/>
      </p:nvGrpSpPr>
      <p:grpSpPr>
        <a:xfrm>
          <a:off x="0" y="0"/>
          <a:ext cx="0" cy="0"/>
          <a:chOff x="0" y="0"/>
          <a:chExt cx="0" cy="0"/>
        </a:xfrm>
      </p:grpSpPr>
      <p:sp>
        <p:nvSpPr>
          <p:cNvPr id="1592" name="Google Shape;1592;g44782835b9_0_323:notes"/>
          <p:cNvSpPr>
            <a:spLocks noGrp="1" noRot="1" noChangeAspect="1"/>
          </p:cNvSpPr>
          <p:nvPr>
            <p:ph type="sldImg" idx="2"/>
          </p:nvPr>
        </p:nvSpPr>
        <p:spPr>
          <a:xfrm>
            <a:off x="-217488" y="230188"/>
            <a:ext cx="7750176" cy="436086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93" name="Google Shape;1593;g44782835b9_0_323:notes"/>
          <p:cNvSpPr txBox="1">
            <a:spLocks noGrp="1"/>
          </p:cNvSpPr>
          <p:nvPr>
            <p:ph type="body" idx="1"/>
          </p:nvPr>
        </p:nvSpPr>
        <p:spPr>
          <a:xfrm>
            <a:off x="629392" y="4667764"/>
            <a:ext cx="6068400" cy="640500"/>
          </a:xfrm>
          <a:prstGeom prst="rect">
            <a:avLst/>
          </a:prstGeom>
          <a:solidFill>
            <a:schemeClr val="lt1"/>
          </a:solidFill>
          <a:ln>
            <a:noFill/>
          </a:ln>
        </p:spPr>
        <p:txBody>
          <a:bodyPr spcFirstLastPara="1" wrap="square" lIns="95725" tIns="47850" rIns="95725" bIns="4785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Calibri"/>
                <a:ea typeface="Calibri"/>
                <a:cs typeface="Calibri"/>
                <a:sym typeface="Calibri"/>
              </a:rPr>
              <a:t>Additionally, pods can be tagged with a label for recommended scheduling advice</a:t>
            </a: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9252342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4"/>
        <p:cNvGrpSpPr/>
        <p:nvPr/>
      </p:nvGrpSpPr>
      <p:grpSpPr>
        <a:xfrm>
          <a:off x="0" y="0"/>
          <a:ext cx="0" cy="0"/>
          <a:chOff x="0" y="0"/>
          <a:chExt cx="0" cy="0"/>
        </a:xfrm>
      </p:grpSpPr>
      <p:sp>
        <p:nvSpPr>
          <p:cNvPr id="2135" name="Google Shape;2135;g44782835b9_0_1192:notes"/>
          <p:cNvSpPr>
            <a:spLocks noGrp="1" noRot="1" noChangeAspect="1"/>
          </p:cNvSpPr>
          <p:nvPr>
            <p:ph type="sldImg" idx="2"/>
          </p:nvPr>
        </p:nvSpPr>
        <p:spPr>
          <a:xfrm>
            <a:off x="-228600" y="598488"/>
            <a:ext cx="7967663" cy="4483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36" name="Google Shape;2136;g44782835b9_0_1192:notes"/>
          <p:cNvSpPr txBox="1">
            <a:spLocks noGrp="1"/>
          </p:cNvSpPr>
          <p:nvPr>
            <p:ph type="body" idx="1"/>
          </p:nvPr>
        </p:nvSpPr>
        <p:spPr>
          <a:xfrm>
            <a:off x="701041" y="4400550"/>
            <a:ext cx="5608200" cy="3600600"/>
          </a:xfrm>
          <a:prstGeom prst="rect">
            <a:avLst/>
          </a:prstGeom>
          <a:noFill/>
          <a:ln>
            <a:noFill/>
          </a:ln>
        </p:spPr>
        <p:txBody>
          <a:bodyPr spcFirstLastPara="1" wrap="square" lIns="95725" tIns="47850" rIns="95725" bIns="47850" anchor="t" anchorCtr="0">
            <a:noAutofit/>
          </a:bodyPr>
          <a:lstStyle/>
          <a:p>
            <a:pPr marL="171450" marR="0" lvl="0" indent="-101600" algn="l" rtl="0">
              <a:spcBef>
                <a:spcPts val="0"/>
              </a:spcBef>
              <a:spcAft>
                <a:spcPts val="0"/>
              </a:spcAft>
              <a:buClr>
                <a:schemeClr val="dk1"/>
              </a:buClr>
              <a:buSzPts val="1100"/>
              <a:buFont typeface="Arial"/>
              <a:buNone/>
            </a:pPr>
            <a:endParaRPr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3538362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8"/>
        <p:cNvGrpSpPr/>
        <p:nvPr/>
      </p:nvGrpSpPr>
      <p:grpSpPr>
        <a:xfrm>
          <a:off x="0" y="0"/>
          <a:ext cx="0" cy="0"/>
          <a:chOff x="0" y="0"/>
          <a:chExt cx="0" cy="0"/>
        </a:xfrm>
      </p:grpSpPr>
      <p:sp>
        <p:nvSpPr>
          <p:cNvPr id="2129" name="Google Shape;2129;g44782835b9_0_1187:notes"/>
          <p:cNvSpPr>
            <a:spLocks noGrp="1" noRot="1" noChangeAspect="1"/>
          </p:cNvSpPr>
          <p:nvPr>
            <p:ph type="sldImg" idx="2"/>
          </p:nvPr>
        </p:nvSpPr>
        <p:spPr>
          <a:xfrm>
            <a:off x="-228600" y="598488"/>
            <a:ext cx="7967663" cy="4483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30" name="Google Shape;2130;g44782835b9_0_1187:notes"/>
          <p:cNvSpPr txBox="1">
            <a:spLocks noGrp="1"/>
          </p:cNvSpPr>
          <p:nvPr>
            <p:ph type="body" idx="1"/>
          </p:nvPr>
        </p:nvSpPr>
        <p:spPr>
          <a:xfrm>
            <a:off x="701041" y="4400550"/>
            <a:ext cx="5608200" cy="3600600"/>
          </a:xfrm>
          <a:prstGeom prst="rect">
            <a:avLst/>
          </a:prstGeom>
          <a:noFill/>
          <a:ln>
            <a:noFill/>
          </a:ln>
        </p:spPr>
        <p:txBody>
          <a:bodyPr spcFirstLastPara="1" wrap="square" lIns="95725" tIns="47850" rIns="95725" bIns="47850" anchor="t" anchorCtr="0">
            <a:noAutofit/>
          </a:bodyPr>
          <a:lstStyle/>
          <a:p>
            <a:pPr marL="171450" marR="0" lvl="0" indent="-101600" algn="l" rtl="0">
              <a:spcBef>
                <a:spcPts val="0"/>
              </a:spcBef>
              <a:spcAft>
                <a:spcPts val="0"/>
              </a:spcAft>
              <a:buClr>
                <a:schemeClr val="dk1"/>
              </a:buClr>
              <a:buSzPts val="1100"/>
              <a:buFont typeface="Arial"/>
              <a:buNone/>
            </a:pPr>
            <a:endParaRPr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409776404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8"/>
        <p:cNvGrpSpPr/>
        <p:nvPr/>
      </p:nvGrpSpPr>
      <p:grpSpPr>
        <a:xfrm>
          <a:off x="0" y="0"/>
          <a:ext cx="0" cy="0"/>
          <a:chOff x="0" y="0"/>
          <a:chExt cx="0" cy="0"/>
        </a:xfrm>
      </p:grpSpPr>
      <p:sp>
        <p:nvSpPr>
          <p:cNvPr id="2129" name="Google Shape;2129;g44782835b9_0_1187:notes"/>
          <p:cNvSpPr>
            <a:spLocks noGrp="1" noRot="1" noChangeAspect="1"/>
          </p:cNvSpPr>
          <p:nvPr>
            <p:ph type="sldImg" idx="2"/>
          </p:nvPr>
        </p:nvSpPr>
        <p:spPr>
          <a:xfrm>
            <a:off x="-228600" y="598488"/>
            <a:ext cx="7967663" cy="4483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30" name="Google Shape;2130;g44782835b9_0_1187:notes"/>
          <p:cNvSpPr txBox="1">
            <a:spLocks noGrp="1"/>
          </p:cNvSpPr>
          <p:nvPr>
            <p:ph type="body" idx="1"/>
          </p:nvPr>
        </p:nvSpPr>
        <p:spPr>
          <a:xfrm>
            <a:off x="701041" y="4400550"/>
            <a:ext cx="5608200" cy="3600600"/>
          </a:xfrm>
          <a:prstGeom prst="rect">
            <a:avLst/>
          </a:prstGeom>
          <a:noFill/>
          <a:ln>
            <a:noFill/>
          </a:ln>
        </p:spPr>
        <p:txBody>
          <a:bodyPr spcFirstLastPara="1" wrap="square" lIns="95725" tIns="47850" rIns="95725" bIns="47850" anchor="t" anchorCtr="0">
            <a:noAutofit/>
          </a:bodyPr>
          <a:lstStyle/>
          <a:p>
            <a:pPr marL="171450" marR="0" lvl="0" indent="-101600" algn="l" rtl="0">
              <a:spcBef>
                <a:spcPts val="0"/>
              </a:spcBef>
              <a:spcAft>
                <a:spcPts val="0"/>
              </a:spcAft>
              <a:buClr>
                <a:schemeClr val="dk1"/>
              </a:buClr>
              <a:buSzPts val="1100"/>
              <a:buFont typeface="Arial"/>
              <a:buNone/>
            </a:pPr>
            <a:endParaRPr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23649948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1"/>
        <p:cNvGrpSpPr/>
        <p:nvPr/>
      </p:nvGrpSpPr>
      <p:grpSpPr>
        <a:xfrm>
          <a:off x="0" y="0"/>
          <a:ext cx="0" cy="0"/>
          <a:chOff x="0" y="0"/>
          <a:chExt cx="0" cy="0"/>
        </a:xfrm>
      </p:grpSpPr>
      <p:sp>
        <p:nvSpPr>
          <p:cNvPr id="2142" name="Google Shape;2142;g44782835b9_0_1198:notes"/>
          <p:cNvSpPr>
            <a:spLocks noGrp="1" noRot="1" noChangeAspect="1"/>
          </p:cNvSpPr>
          <p:nvPr>
            <p:ph type="sldImg" idx="2"/>
          </p:nvPr>
        </p:nvSpPr>
        <p:spPr>
          <a:xfrm>
            <a:off x="-217488" y="230188"/>
            <a:ext cx="7750176" cy="436086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43" name="Google Shape;2143;g44782835b9_0_1198:notes"/>
          <p:cNvSpPr txBox="1">
            <a:spLocks noGrp="1"/>
          </p:cNvSpPr>
          <p:nvPr>
            <p:ph type="body" idx="1"/>
          </p:nvPr>
        </p:nvSpPr>
        <p:spPr>
          <a:xfrm>
            <a:off x="688769" y="4679638"/>
            <a:ext cx="6032700" cy="2041800"/>
          </a:xfrm>
          <a:prstGeom prst="rect">
            <a:avLst/>
          </a:prstGeom>
          <a:solidFill>
            <a:schemeClr val="lt1"/>
          </a:solidFill>
          <a:ln>
            <a:noFill/>
          </a:ln>
        </p:spPr>
        <p:txBody>
          <a:bodyPr spcFirstLastPara="1" wrap="square" lIns="95725" tIns="47850" rIns="95725" bIns="4785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Calibri"/>
                <a:ea typeface="Calibri"/>
                <a:cs typeface="Calibri"/>
                <a:sym typeface="Calibri"/>
              </a:rPr>
              <a:t>https://github.com/gravitational/workshop/blob/master/k8s101.md</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Calibri"/>
                <a:ea typeface="Calibri"/>
                <a:cs typeface="Calibri"/>
                <a:sym typeface="Calibri"/>
              </a:rPr>
              <a:t>Git clone https://github.com/gravitational/workshop.git</a:t>
            </a: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Calibri"/>
                <a:ea typeface="Calibri"/>
                <a:cs typeface="Calibri"/>
                <a:sym typeface="Calibri"/>
              </a:rPr>
              <a:t>Sections:</a:t>
            </a:r>
            <a:endParaRPr sz="1400" b="0" i="0" u="none" strike="noStrike" cap="none">
              <a:solidFill>
                <a:srgbClr val="000000"/>
              </a:solidFill>
              <a:latin typeface="Arial"/>
              <a:ea typeface="Arial"/>
              <a:cs typeface="Arial"/>
              <a:sym typeface="Arial"/>
            </a:endParaRPr>
          </a:p>
          <a:p>
            <a:pPr marL="179523" marR="0" lvl="0" indent="-179523" algn="l" rtl="0">
              <a:lnSpc>
                <a:spcPct val="100000"/>
              </a:lnSpc>
              <a:spcBef>
                <a:spcPts val="0"/>
              </a:spcBef>
              <a:spcAft>
                <a:spcPts val="0"/>
              </a:spcAft>
              <a:buClr>
                <a:schemeClr val="dk1"/>
              </a:buClr>
              <a:buSzPts val="1100"/>
              <a:buFont typeface="Arial"/>
              <a:buChar char="•"/>
            </a:pPr>
            <a:r>
              <a:rPr lang="en-US" sz="1200" b="0" i="0" u="none" strike="noStrike" cap="none">
                <a:solidFill>
                  <a:schemeClr val="dk1"/>
                </a:solidFill>
                <a:latin typeface="Calibri"/>
                <a:ea typeface="Calibri"/>
                <a:cs typeface="Calibri"/>
                <a:sym typeface="Calibri"/>
              </a:rPr>
              <a:t>Deployments and Replicasets</a:t>
            </a:r>
            <a:endParaRPr sz="1200" b="0" i="0" u="none" strike="noStrike" cap="none">
              <a:solidFill>
                <a:schemeClr val="dk1"/>
              </a:solidFill>
              <a:latin typeface="Calibri"/>
              <a:ea typeface="Calibri"/>
              <a:cs typeface="Calibri"/>
              <a:sym typeface="Calibri"/>
            </a:endParaRPr>
          </a:p>
          <a:p>
            <a:pPr marL="179523" marR="0" lvl="0" indent="-179523" algn="l" rtl="0">
              <a:lnSpc>
                <a:spcPct val="100000"/>
              </a:lnSpc>
              <a:spcBef>
                <a:spcPts val="0"/>
              </a:spcBef>
              <a:spcAft>
                <a:spcPts val="0"/>
              </a:spcAft>
              <a:buClr>
                <a:schemeClr val="dk1"/>
              </a:buClr>
              <a:buSzPts val="1100"/>
              <a:buFont typeface="Arial"/>
              <a:buChar char="•"/>
            </a:pPr>
            <a:r>
              <a:rPr lang="en-US" sz="1200" b="0" i="0" u="none" strike="noStrike" cap="none">
                <a:solidFill>
                  <a:schemeClr val="dk1"/>
                </a:solidFill>
                <a:latin typeface="Calibri"/>
                <a:ea typeface="Calibri"/>
                <a:cs typeface="Calibri"/>
                <a:sym typeface="Calibri"/>
              </a:rPr>
              <a:t>Services</a:t>
            </a:r>
            <a:endParaRPr sz="1400" b="0" i="0" u="none" strike="noStrike" cap="none">
              <a:solidFill>
                <a:srgbClr val="000000"/>
              </a:solidFill>
              <a:latin typeface="Arial"/>
              <a:ea typeface="Arial"/>
              <a:cs typeface="Arial"/>
              <a:sym typeface="Arial"/>
            </a:endParaRPr>
          </a:p>
          <a:p>
            <a:pPr marL="179523" marR="0" lvl="0" indent="-179523" algn="l" rtl="0">
              <a:lnSpc>
                <a:spcPct val="100000"/>
              </a:lnSpc>
              <a:spcBef>
                <a:spcPts val="0"/>
              </a:spcBef>
              <a:spcAft>
                <a:spcPts val="0"/>
              </a:spcAft>
              <a:buClr>
                <a:schemeClr val="dk1"/>
              </a:buClr>
              <a:buSzPts val="1100"/>
              <a:buFont typeface="Arial"/>
              <a:buChar char="•"/>
            </a:pPr>
            <a:r>
              <a:rPr lang="en-US" sz="1200" b="0" i="0" u="none" strike="noStrike" cap="none">
                <a:solidFill>
                  <a:schemeClr val="dk1"/>
                </a:solidFill>
                <a:latin typeface="Calibri"/>
                <a:ea typeface="Calibri"/>
                <a:cs typeface="Calibri"/>
                <a:sym typeface="Calibri"/>
              </a:rPr>
              <a:t>Back to Deployments</a:t>
            </a:r>
            <a:endParaRPr sz="1400" b="0" i="0" u="none" strike="noStrike" cap="none">
              <a:solidFill>
                <a:srgbClr val="000000"/>
              </a:solidFill>
              <a:latin typeface="Arial"/>
              <a:ea typeface="Arial"/>
              <a:cs typeface="Arial"/>
              <a:sym typeface="Arial"/>
            </a:endParaRPr>
          </a:p>
          <a:p>
            <a:pPr marL="179523" marR="0" lvl="0" indent="-179523" algn="l" rtl="0">
              <a:lnSpc>
                <a:spcPct val="100000"/>
              </a:lnSpc>
              <a:spcBef>
                <a:spcPts val="0"/>
              </a:spcBef>
              <a:spcAft>
                <a:spcPts val="0"/>
              </a:spcAft>
              <a:buClr>
                <a:schemeClr val="dk1"/>
              </a:buClr>
              <a:buSzPts val="1100"/>
              <a:buFont typeface="Arial"/>
              <a:buChar char="•"/>
            </a:pPr>
            <a:r>
              <a:rPr lang="en-US" sz="1200" b="0" i="0" u="none" strike="noStrike" cap="none">
                <a:solidFill>
                  <a:schemeClr val="dk1"/>
                </a:solidFill>
                <a:latin typeface="Calibri"/>
                <a:ea typeface="Calibri"/>
                <a:cs typeface="Calibri"/>
                <a:sym typeface="Calibri"/>
              </a:rPr>
              <a:t>Configuration management basics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5354734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4"/>
        <p:cNvGrpSpPr/>
        <p:nvPr/>
      </p:nvGrpSpPr>
      <p:grpSpPr>
        <a:xfrm>
          <a:off x="0" y="0"/>
          <a:ext cx="0" cy="0"/>
          <a:chOff x="0" y="0"/>
          <a:chExt cx="0" cy="0"/>
        </a:xfrm>
      </p:grpSpPr>
      <p:sp>
        <p:nvSpPr>
          <p:cNvPr id="2115" name="Google Shape;2115;g44782835b9_0_1175:notes"/>
          <p:cNvSpPr>
            <a:spLocks noGrp="1" noRot="1" noChangeAspect="1"/>
          </p:cNvSpPr>
          <p:nvPr>
            <p:ph type="sldImg" idx="2"/>
          </p:nvPr>
        </p:nvSpPr>
        <p:spPr>
          <a:xfrm>
            <a:off x="-217488" y="230188"/>
            <a:ext cx="7750176" cy="436086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16" name="Google Shape;2116;g44782835b9_0_1175:notes"/>
          <p:cNvSpPr txBox="1">
            <a:spLocks noGrp="1"/>
          </p:cNvSpPr>
          <p:nvPr>
            <p:ph type="body" idx="1"/>
          </p:nvPr>
        </p:nvSpPr>
        <p:spPr>
          <a:xfrm>
            <a:off x="731838" y="4560888"/>
            <a:ext cx="5851500" cy="4319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2374095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4"/>
        <p:cNvGrpSpPr/>
        <p:nvPr/>
      </p:nvGrpSpPr>
      <p:grpSpPr>
        <a:xfrm>
          <a:off x="0" y="0"/>
          <a:ext cx="0" cy="0"/>
          <a:chOff x="0" y="0"/>
          <a:chExt cx="0" cy="0"/>
        </a:xfrm>
      </p:grpSpPr>
      <p:sp>
        <p:nvSpPr>
          <p:cNvPr id="2115" name="Google Shape;2115;g44782835b9_0_1175:notes"/>
          <p:cNvSpPr>
            <a:spLocks noGrp="1" noRot="1" noChangeAspect="1"/>
          </p:cNvSpPr>
          <p:nvPr>
            <p:ph type="sldImg" idx="2"/>
          </p:nvPr>
        </p:nvSpPr>
        <p:spPr>
          <a:xfrm>
            <a:off x="-217488" y="230188"/>
            <a:ext cx="7750176" cy="436086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16" name="Google Shape;2116;g44782835b9_0_1175:notes"/>
          <p:cNvSpPr txBox="1">
            <a:spLocks noGrp="1"/>
          </p:cNvSpPr>
          <p:nvPr>
            <p:ph type="body" idx="1"/>
          </p:nvPr>
        </p:nvSpPr>
        <p:spPr>
          <a:xfrm>
            <a:off x="731838" y="4560888"/>
            <a:ext cx="5851500" cy="4319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31097054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4"/>
        <p:cNvGrpSpPr/>
        <p:nvPr/>
      </p:nvGrpSpPr>
      <p:grpSpPr>
        <a:xfrm>
          <a:off x="0" y="0"/>
          <a:ext cx="0" cy="0"/>
          <a:chOff x="0" y="0"/>
          <a:chExt cx="0" cy="0"/>
        </a:xfrm>
      </p:grpSpPr>
      <p:sp>
        <p:nvSpPr>
          <p:cNvPr id="2115" name="Google Shape;2115;g44782835b9_0_1175:notes"/>
          <p:cNvSpPr>
            <a:spLocks noGrp="1" noRot="1" noChangeAspect="1"/>
          </p:cNvSpPr>
          <p:nvPr>
            <p:ph type="sldImg" idx="2"/>
          </p:nvPr>
        </p:nvSpPr>
        <p:spPr>
          <a:xfrm>
            <a:off x="-217488" y="230188"/>
            <a:ext cx="7750176" cy="436086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16" name="Google Shape;2116;g44782835b9_0_1175:notes"/>
          <p:cNvSpPr txBox="1">
            <a:spLocks noGrp="1"/>
          </p:cNvSpPr>
          <p:nvPr>
            <p:ph type="body" idx="1"/>
          </p:nvPr>
        </p:nvSpPr>
        <p:spPr>
          <a:xfrm>
            <a:off x="731838" y="4560888"/>
            <a:ext cx="5851500" cy="4319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52704080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4"/>
        <p:cNvGrpSpPr/>
        <p:nvPr/>
      </p:nvGrpSpPr>
      <p:grpSpPr>
        <a:xfrm>
          <a:off x="0" y="0"/>
          <a:ext cx="0" cy="0"/>
          <a:chOff x="0" y="0"/>
          <a:chExt cx="0" cy="0"/>
        </a:xfrm>
      </p:grpSpPr>
      <p:sp>
        <p:nvSpPr>
          <p:cNvPr id="2115" name="Google Shape;2115;g44782835b9_0_1175:notes"/>
          <p:cNvSpPr>
            <a:spLocks noGrp="1" noRot="1" noChangeAspect="1"/>
          </p:cNvSpPr>
          <p:nvPr>
            <p:ph type="sldImg" idx="2"/>
          </p:nvPr>
        </p:nvSpPr>
        <p:spPr>
          <a:xfrm>
            <a:off x="-217488" y="230188"/>
            <a:ext cx="7750176" cy="436086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16" name="Google Shape;2116;g44782835b9_0_1175:notes"/>
          <p:cNvSpPr txBox="1">
            <a:spLocks noGrp="1"/>
          </p:cNvSpPr>
          <p:nvPr>
            <p:ph type="body" idx="1"/>
          </p:nvPr>
        </p:nvSpPr>
        <p:spPr>
          <a:xfrm>
            <a:off x="731838" y="4560888"/>
            <a:ext cx="5851500" cy="4319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46322447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9"/>
        <p:cNvGrpSpPr/>
        <p:nvPr/>
      </p:nvGrpSpPr>
      <p:grpSpPr>
        <a:xfrm>
          <a:off x="0" y="0"/>
          <a:ext cx="0" cy="0"/>
          <a:chOff x="0" y="0"/>
          <a:chExt cx="0" cy="0"/>
        </a:xfrm>
      </p:grpSpPr>
      <p:sp>
        <p:nvSpPr>
          <p:cNvPr id="1730" name="Google Shape;1730;g44782835b9_0_442:notes"/>
          <p:cNvSpPr>
            <a:spLocks noGrp="1" noRot="1" noChangeAspect="1"/>
          </p:cNvSpPr>
          <p:nvPr>
            <p:ph type="sldImg" idx="2"/>
          </p:nvPr>
        </p:nvSpPr>
        <p:spPr>
          <a:xfrm>
            <a:off x="-217488" y="230188"/>
            <a:ext cx="7750176" cy="436086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31" name="Google Shape;1731;g44782835b9_0_442:notes"/>
          <p:cNvSpPr txBox="1">
            <a:spLocks noGrp="1"/>
          </p:cNvSpPr>
          <p:nvPr>
            <p:ph type="body" idx="1"/>
          </p:nvPr>
        </p:nvSpPr>
        <p:spPr>
          <a:xfrm>
            <a:off x="731838" y="4560888"/>
            <a:ext cx="5851500" cy="4319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a:t>-- Add Selectors and Field Selectors, options too for some sample commands like this</a:t>
            </a:r>
            <a:endParaRPr sz="1350" b="1">
              <a:solidFill>
                <a:srgbClr val="383838"/>
              </a:solidFill>
            </a:endParaRPr>
          </a:p>
          <a:p>
            <a:pPr marL="0" marR="0" lvl="0" indent="0" algn="l" rtl="0">
              <a:lnSpc>
                <a:spcPct val="100000"/>
              </a:lnSpc>
              <a:spcBef>
                <a:spcPts val="0"/>
              </a:spcBef>
              <a:spcAft>
                <a:spcPts val="0"/>
              </a:spcAft>
              <a:buNone/>
            </a:pPr>
            <a:endParaRPr sz="1350" b="1">
              <a:solidFill>
                <a:srgbClr val="383838"/>
              </a:solidFill>
            </a:endParaRPr>
          </a:p>
          <a:p>
            <a:pPr marL="0" marR="0" lvl="0" indent="0" algn="l" rtl="0">
              <a:lnSpc>
                <a:spcPct val="100000"/>
              </a:lnSpc>
              <a:spcBef>
                <a:spcPts val="0"/>
              </a:spcBef>
              <a:spcAft>
                <a:spcPts val="0"/>
              </a:spcAft>
              <a:buNone/>
            </a:pPr>
            <a:endParaRPr sz="1050" b="1">
              <a:solidFill>
                <a:srgbClr val="303030"/>
              </a:solidFill>
              <a:highlight>
                <a:srgbClr val="F7F7F7"/>
              </a:highlight>
              <a:latin typeface="Roboto Mono"/>
              <a:ea typeface="Roboto Mono"/>
              <a:cs typeface="Roboto Mono"/>
              <a:sym typeface="Roboto Mono"/>
            </a:endParaRPr>
          </a:p>
          <a:p>
            <a:pPr marL="0" marR="0" lvl="0" indent="0" algn="l" rtl="0">
              <a:lnSpc>
                <a:spcPct val="100000"/>
              </a:lnSpc>
              <a:spcBef>
                <a:spcPts val="0"/>
              </a:spcBef>
              <a:spcAft>
                <a:spcPts val="0"/>
              </a:spcAft>
              <a:buNone/>
            </a:pPr>
            <a:endParaRPr/>
          </a:p>
        </p:txBody>
      </p:sp>
    </p:spTree>
    <p:extLst>
      <p:ext uri="{BB962C8B-B14F-4D97-AF65-F5344CB8AC3E}">
        <p14:creationId xmlns:p14="http://schemas.microsoft.com/office/powerpoint/2010/main" val="257049983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7"/>
        <p:cNvGrpSpPr/>
        <p:nvPr/>
      </p:nvGrpSpPr>
      <p:grpSpPr>
        <a:xfrm>
          <a:off x="0" y="0"/>
          <a:ext cx="0" cy="0"/>
          <a:chOff x="0" y="0"/>
          <a:chExt cx="0" cy="0"/>
        </a:xfrm>
      </p:grpSpPr>
      <p:sp>
        <p:nvSpPr>
          <p:cNvPr id="1738" name="Google Shape;1738;g44782835b9_0_449:notes"/>
          <p:cNvSpPr>
            <a:spLocks noGrp="1" noRot="1" noChangeAspect="1"/>
          </p:cNvSpPr>
          <p:nvPr>
            <p:ph type="sldImg" idx="2"/>
          </p:nvPr>
        </p:nvSpPr>
        <p:spPr>
          <a:xfrm>
            <a:off x="-217488" y="230188"/>
            <a:ext cx="7750176" cy="436086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39" name="Google Shape;1739;g44782835b9_0_449:notes"/>
          <p:cNvSpPr txBox="1">
            <a:spLocks noGrp="1"/>
          </p:cNvSpPr>
          <p:nvPr>
            <p:ph type="body" idx="1"/>
          </p:nvPr>
        </p:nvSpPr>
        <p:spPr>
          <a:xfrm>
            <a:off x="593766" y="4691514"/>
            <a:ext cx="6210900" cy="2077500"/>
          </a:xfrm>
          <a:prstGeom prst="rect">
            <a:avLst/>
          </a:prstGeom>
          <a:solidFill>
            <a:schemeClr val="lt1"/>
          </a:solidFill>
          <a:ln>
            <a:noFill/>
          </a:ln>
        </p:spPr>
        <p:txBody>
          <a:bodyPr spcFirstLastPara="1" wrap="square" lIns="95725" tIns="47850" rIns="95725" bIns="47850" anchor="t" anchorCtr="0">
            <a:noAutofit/>
          </a:bodyPr>
          <a:lstStyle/>
          <a:p>
            <a:pPr marL="239367" marR="0" lvl="0" indent="-239367" algn="l" rtl="0">
              <a:lnSpc>
                <a:spcPct val="100000"/>
              </a:lnSpc>
              <a:spcBef>
                <a:spcPts val="0"/>
              </a:spcBef>
              <a:spcAft>
                <a:spcPts val="0"/>
              </a:spcAft>
              <a:buClr>
                <a:schemeClr val="dk1"/>
              </a:buClr>
              <a:buSzPts val="1200"/>
              <a:buFont typeface="Calibri"/>
              <a:buAutoNum type="arabicPeriod"/>
            </a:pPr>
            <a:r>
              <a:rPr lang="en-US" sz="1200" b="0" i="0" u="none" strike="noStrike" cap="none">
                <a:solidFill>
                  <a:schemeClr val="dk1"/>
                </a:solidFill>
                <a:latin typeface="Calibri"/>
                <a:ea typeface="Calibri"/>
                <a:cs typeface="Calibri"/>
                <a:sym typeface="Calibri"/>
              </a:rPr>
              <a:t>kubectl run nginx --image nginx --port 80</a:t>
            </a:r>
            <a:endParaRPr sz="1400" b="0" i="0" u="none" strike="noStrike" cap="none">
              <a:solidFill>
                <a:srgbClr val="000000"/>
              </a:solidFill>
              <a:latin typeface="Arial"/>
              <a:ea typeface="Arial"/>
              <a:cs typeface="Arial"/>
              <a:sym typeface="Arial"/>
            </a:endParaRPr>
          </a:p>
          <a:p>
            <a:pPr marL="239367" marR="0" lvl="0" indent="-239367" algn="l" rtl="0">
              <a:lnSpc>
                <a:spcPct val="100000"/>
              </a:lnSpc>
              <a:spcBef>
                <a:spcPts val="0"/>
              </a:spcBef>
              <a:spcAft>
                <a:spcPts val="0"/>
              </a:spcAft>
              <a:buClr>
                <a:schemeClr val="dk1"/>
              </a:buClr>
              <a:buSzPts val="1200"/>
              <a:buFont typeface="Calibri"/>
              <a:buAutoNum type="arabicPeriod"/>
            </a:pPr>
            <a:r>
              <a:rPr lang="en-US" sz="1200" b="0" i="0" u="none" strike="noStrike" cap="none">
                <a:solidFill>
                  <a:schemeClr val="dk1"/>
                </a:solidFill>
                <a:latin typeface="Calibri"/>
                <a:ea typeface="Calibri"/>
                <a:cs typeface="Calibri"/>
                <a:sym typeface="Calibri"/>
              </a:rPr>
              <a:t>kubectl get pods</a:t>
            </a:r>
            <a:endParaRPr sz="1400" b="0" i="0" u="none" strike="noStrike" cap="none">
              <a:solidFill>
                <a:srgbClr val="000000"/>
              </a:solidFill>
              <a:latin typeface="Arial"/>
              <a:ea typeface="Arial"/>
              <a:cs typeface="Arial"/>
              <a:sym typeface="Arial"/>
            </a:endParaRPr>
          </a:p>
          <a:p>
            <a:pPr marL="239367" marR="0" lvl="0" indent="-239367" algn="l" rtl="0">
              <a:lnSpc>
                <a:spcPct val="100000"/>
              </a:lnSpc>
              <a:spcBef>
                <a:spcPts val="0"/>
              </a:spcBef>
              <a:spcAft>
                <a:spcPts val="0"/>
              </a:spcAft>
              <a:buClr>
                <a:schemeClr val="dk1"/>
              </a:buClr>
              <a:buSzPts val="1200"/>
              <a:buFont typeface="Calibri"/>
              <a:buAutoNum type="arabicPeriod"/>
            </a:pPr>
            <a:r>
              <a:rPr lang="en-US" sz="1200" b="0" i="0" u="none" strike="noStrike" cap="none">
                <a:solidFill>
                  <a:schemeClr val="dk1"/>
                </a:solidFill>
                <a:latin typeface="Calibri"/>
                <a:ea typeface="Calibri"/>
                <a:cs typeface="Calibri"/>
                <a:sym typeface="Calibri"/>
              </a:rPr>
              <a:t>kubectl label pods nginx-158599303-04h8d new-label=awesome</a:t>
            </a:r>
            <a:endParaRPr sz="1400" b="0" i="0" u="none" strike="noStrike" cap="none">
              <a:solidFill>
                <a:srgbClr val="000000"/>
              </a:solidFill>
              <a:latin typeface="Arial"/>
              <a:ea typeface="Arial"/>
              <a:cs typeface="Arial"/>
              <a:sym typeface="Arial"/>
            </a:endParaRPr>
          </a:p>
          <a:p>
            <a:pPr marL="239367" marR="0" lvl="0" indent="-239367" algn="l" rtl="0">
              <a:lnSpc>
                <a:spcPct val="100000"/>
              </a:lnSpc>
              <a:spcBef>
                <a:spcPts val="0"/>
              </a:spcBef>
              <a:spcAft>
                <a:spcPts val="0"/>
              </a:spcAft>
              <a:buClr>
                <a:schemeClr val="dk1"/>
              </a:buClr>
              <a:buSzPts val="1200"/>
              <a:buFont typeface="Calibri"/>
              <a:buAutoNum type="arabicPeriod"/>
            </a:pPr>
            <a:r>
              <a:rPr lang="en-US" sz="1200" b="0" i="0" u="none" strike="noStrike" cap="none">
                <a:solidFill>
                  <a:schemeClr val="dk1"/>
                </a:solidFill>
                <a:latin typeface="Calibri"/>
                <a:ea typeface="Calibri"/>
                <a:cs typeface="Calibri"/>
                <a:sym typeface="Calibri"/>
              </a:rPr>
              <a:t>kubectl get pods -l new-label=else</a:t>
            </a:r>
            <a:endParaRPr sz="1400" b="0" i="0" u="none" strike="noStrike" cap="none">
              <a:solidFill>
                <a:srgbClr val="000000"/>
              </a:solidFill>
              <a:latin typeface="Arial"/>
              <a:ea typeface="Arial"/>
              <a:cs typeface="Arial"/>
              <a:sym typeface="Arial"/>
            </a:endParaRPr>
          </a:p>
          <a:p>
            <a:pPr marL="239367" marR="0" lvl="0" indent="-239367" algn="l" rtl="0">
              <a:lnSpc>
                <a:spcPct val="100000"/>
              </a:lnSpc>
              <a:spcBef>
                <a:spcPts val="0"/>
              </a:spcBef>
              <a:spcAft>
                <a:spcPts val="0"/>
              </a:spcAft>
              <a:buClr>
                <a:schemeClr val="dk1"/>
              </a:buClr>
              <a:buSzPts val="1200"/>
              <a:buFont typeface="Calibri"/>
              <a:buAutoNum type="arabicPeriod"/>
            </a:pPr>
            <a:r>
              <a:rPr lang="en-US" sz="1200" b="0" i="0" u="none" strike="noStrike" cap="none">
                <a:solidFill>
                  <a:schemeClr val="dk1"/>
                </a:solidFill>
                <a:latin typeface="Calibri"/>
                <a:ea typeface="Calibri"/>
                <a:cs typeface="Calibri"/>
                <a:sym typeface="Calibri"/>
              </a:rPr>
              <a:t>kubectl get pods -l new-label=awesome</a:t>
            </a:r>
            <a:endParaRPr sz="1400" b="0" i="0" u="none" strike="noStrike" cap="none">
              <a:solidFill>
                <a:srgbClr val="000000"/>
              </a:solidFill>
              <a:latin typeface="Arial"/>
              <a:ea typeface="Arial"/>
              <a:cs typeface="Arial"/>
              <a:sym typeface="Arial"/>
            </a:endParaRPr>
          </a:p>
          <a:p>
            <a:pPr marL="239367" marR="0" lvl="0" indent="-239367" algn="l" rtl="0">
              <a:lnSpc>
                <a:spcPct val="100000"/>
              </a:lnSpc>
              <a:spcBef>
                <a:spcPts val="0"/>
              </a:spcBef>
              <a:spcAft>
                <a:spcPts val="0"/>
              </a:spcAft>
              <a:buClr>
                <a:schemeClr val="dk1"/>
              </a:buClr>
              <a:buSzPts val="1200"/>
              <a:buFont typeface="Calibri"/>
              <a:buAutoNum type="arabicPeriod"/>
            </a:pPr>
            <a:r>
              <a:rPr lang="en-US" sz="1200" b="0" i="0" u="none" strike="noStrike" cap="none">
                <a:solidFill>
                  <a:schemeClr val="dk1"/>
                </a:solidFill>
                <a:latin typeface="Calibri"/>
                <a:ea typeface="Calibri"/>
                <a:cs typeface="Calibri"/>
                <a:sym typeface="Calibri"/>
              </a:rPr>
              <a:t>kubectl get pods --show-labels</a:t>
            </a:r>
            <a:endParaRPr sz="1400" b="0" i="0" u="none" strike="noStrike" cap="none">
              <a:solidFill>
                <a:srgbClr val="000000"/>
              </a:solidFill>
              <a:latin typeface="Arial"/>
              <a:ea typeface="Arial"/>
              <a:cs typeface="Arial"/>
              <a:sym typeface="Arial"/>
            </a:endParaRPr>
          </a:p>
          <a:p>
            <a:pPr marL="239367" marR="0" lvl="0" indent="-163167" algn="l" rtl="0">
              <a:lnSpc>
                <a:spcPct val="100000"/>
              </a:lnSpc>
              <a:spcBef>
                <a:spcPts val="0"/>
              </a:spcBef>
              <a:spcAft>
                <a:spcPts val="0"/>
              </a:spcAft>
              <a:buClr>
                <a:schemeClr val="dk1"/>
              </a:buClr>
              <a:buSzPts val="1200"/>
              <a:buFont typeface="Calibri"/>
              <a:buNone/>
            </a:pP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Calibri"/>
                <a:ea typeface="Calibri"/>
                <a:cs typeface="Calibri"/>
                <a:sym typeface="Calibri"/>
              </a:rPr>
              <a:t>http://kubernetesbyexample.com/labels/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4402546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8"/>
        <p:cNvGrpSpPr/>
        <p:nvPr/>
      </p:nvGrpSpPr>
      <p:grpSpPr>
        <a:xfrm>
          <a:off x="0" y="0"/>
          <a:ext cx="0" cy="0"/>
          <a:chOff x="0" y="0"/>
          <a:chExt cx="0" cy="0"/>
        </a:xfrm>
      </p:grpSpPr>
      <p:sp>
        <p:nvSpPr>
          <p:cNvPr id="1599" name="Google Shape;1599;g44782835b9_0_329:notes"/>
          <p:cNvSpPr>
            <a:spLocks noGrp="1" noRot="1" noChangeAspect="1"/>
          </p:cNvSpPr>
          <p:nvPr>
            <p:ph type="sldImg" idx="2"/>
          </p:nvPr>
        </p:nvSpPr>
        <p:spPr>
          <a:xfrm>
            <a:off x="-217488" y="230188"/>
            <a:ext cx="7750176" cy="436086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00" name="Google Shape;1600;g44782835b9_0_329:notes"/>
          <p:cNvSpPr txBox="1">
            <a:spLocks noGrp="1"/>
          </p:cNvSpPr>
          <p:nvPr>
            <p:ph type="body" idx="1"/>
          </p:nvPr>
        </p:nvSpPr>
        <p:spPr>
          <a:xfrm>
            <a:off x="629392" y="4667764"/>
            <a:ext cx="6068400" cy="640500"/>
          </a:xfrm>
          <a:prstGeom prst="rect">
            <a:avLst/>
          </a:prstGeom>
          <a:solidFill>
            <a:schemeClr val="lt1"/>
          </a:solidFill>
          <a:ln>
            <a:noFill/>
          </a:ln>
        </p:spPr>
        <p:txBody>
          <a:bodyPr spcFirstLastPara="1" wrap="square" lIns="95725" tIns="47850" rIns="95725" bIns="4785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Calibri"/>
                <a:ea typeface="Calibri"/>
                <a:cs typeface="Calibri"/>
                <a:sym typeface="Calibri"/>
              </a:rPr>
              <a:t>Additionally, pods can be tagged with a label for recommended scheduling advice</a:t>
            </a: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86614787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5"/>
        <p:cNvGrpSpPr/>
        <p:nvPr/>
      </p:nvGrpSpPr>
      <p:grpSpPr>
        <a:xfrm>
          <a:off x="0" y="0"/>
          <a:ext cx="0" cy="0"/>
          <a:chOff x="0" y="0"/>
          <a:chExt cx="0" cy="0"/>
        </a:xfrm>
      </p:grpSpPr>
      <p:sp>
        <p:nvSpPr>
          <p:cNvPr id="1746" name="Google Shape;1746;g44782835b9_0_456:notes"/>
          <p:cNvSpPr>
            <a:spLocks noGrp="1" noRot="1" noChangeAspect="1"/>
          </p:cNvSpPr>
          <p:nvPr>
            <p:ph type="sldImg" idx="2"/>
          </p:nvPr>
        </p:nvSpPr>
        <p:spPr>
          <a:xfrm>
            <a:off x="-217488" y="230188"/>
            <a:ext cx="7750176" cy="436086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47" name="Google Shape;1747;g44782835b9_0_456:notes"/>
          <p:cNvSpPr txBox="1">
            <a:spLocks noGrp="1"/>
          </p:cNvSpPr>
          <p:nvPr>
            <p:ph type="body" idx="1"/>
          </p:nvPr>
        </p:nvSpPr>
        <p:spPr>
          <a:xfrm>
            <a:off x="665018" y="4679638"/>
            <a:ext cx="6092100" cy="2041800"/>
          </a:xfrm>
          <a:prstGeom prst="rect">
            <a:avLst/>
          </a:prstGeom>
          <a:solidFill>
            <a:schemeClr val="lt1"/>
          </a:solidFill>
          <a:ln>
            <a:noFill/>
          </a:ln>
        </p:spPr>
        <p:txBody>
          <a:bodyPr spcFirstLastPara="1" wrap="square" lIns="95725" tIns="47850" rIns="95725" bIns="47850" anchor="t" anchorCtr="0">
            <a:noAutofit/>
          </a:bodyPr>
          <a:lstStyle/>
          <a:p>
            <a:pPr marL="239367" marR="0" lvl="0" indent="-239365" algn="l" rtl="0">
              <a:lnSpc>
                <a:spcPct val="100000"/>
              </a:lnSpc>
              <a:spcBef>
                <a:spcPts val="0"/>
              </a:spcBef>
              <a:spcAft>
                <a:spcPts val="0"/>
              </a:spcAft>
              <a:buClr>
                <a:schemeClr val="dk1"/>
              </a:buClr>
              <a:buSzPts val="1100"/>
              <a:buFont typeface="Calibri"/>
              <a:buAutoNum type="arabicPeriod"/>
            </a:pPr>
            <a:r>
              <a:rPr lang="en-US" sz="1200" b="0" i="0" u="none" strike="noStrike" cap="none">
                <a:solidFill>
                  <a:schemeClr val="dk1"/>
                </a:solidFill>
                <a:latin typeface="Calibri"/>
                <a:ea typeface="Calibri"/>
                <a:cs typeface="Calibri"/>
                <a:sym typeface="Calibri"/>
              </a:rPr>
              <a:t>Create a cluster (or reuse a cluster from earlier exercises) and connect to it</a:t>
            </a:r>
            <a:endParaRPr sz="1400" b="0" i="0" u="none" strike="noStrike" cap="none">
              <a:solidFill>
                <a:srgbClr val="000000"/>
              </a:solidFill>
              <a:latin typeface="Arial"/>
              <a:ea typeface="Arial"/>
              <a:cs typeface="Arial"/>
              <a:sym typeface="Arial"/>
            </a:endParaRPr>
          </a:p>
          <a:p>
            <a:pPr marL="718101" marR="0" lvl="1" indent="-169518" algn="l" rtl="0">
              <a:lnSpc>
                <a:spcPct val="100000"/>
              </a:lnSpc>
              <a:spcBef>
                <a:spcPts val="0"/>
              </a:spcBef>
              <a:spcAft>
                <a:spcPts val="0"/>
              </a:spcAft>
              <a:buClr>
                <a:schemeClr val="dk1"/>
              </a:buClr>
              <a:buSzPts val="1100"/>
              <a:buFont typeface="Calibri"/>
              <a:buNone/>
            </a:pPr>
            <a:endParaRPr sz="1200" b="0" i="0" u="none" strike="noStrike" cap="none">
              <a:solidFill>
                <a:schemeClr val="dk1"/>
              </a:solidFill>
              <a:latin typeface="Calibri"/>
              <a:ea typeface="Calibri"/>
              <a:cs typeface="Calibri"/>
              <a:sym typeface="Calibri"/>
            </a:endParaRPr>
          </a:p>
          <a:p>
            <a:pPr marL="239367" marR="0" lvl="0" indent="-239365" algn="l" rtl="0">
              <a:lnSpc>
                <a:spcPct val="100000"/>
              </a:lnSpc>
              <a:spcBef>
                <a:spcPts val="0"/>
              </a:spcBef>
              <a:spcAft>
                <a:spcPts val="0"/>
              </a:spcAft>
              <a:buClr>
                <a:schemeClr val="dk1"/>
              </a:buClr>
              <a:buSzPts val="1100"/>
              <a:buFont typeface="Calibri"/>
              <a:buAutoNum type="arabicPeriod"/>
            </a:pPr>
            <a:r>
              <a:rPr lang="en-US" sz="1200" b="0" i="0" u="none" strike="noStrike" cap="none">
                <a:solidFill>
                  <a:schemeClr val="dk1"/>
                </a:solidFill>
                <a:latin typeface="Calibri"/>
                <a:ea typeface="Calibri"/>
                <a:cs typeface="Calibri"/>
                <a:sym typeface="Calibri"/>
              </a:rPr>
              <a:t>Execute the nginx example</a:t>
            </a:r>
            <a:endParaRPr sz="1400" b="0" i="0" u="none" strike="noStrike" cap="none">
              <a:solidFill>
                <a:srgbClr val="000000"/>
              </a:solidFill>
              <a:latin typeface="Arial"/>
              <a:ea typeface="Arial"/>
              <a:cs typeface="Arial"/>
              <a:sym typeface="Arial"/>
            </a:endParaRPr>
          </a:p>
          <a:p>
            <a:pPr marL="718101" marR="0" lvl="1" indent="-239367" algn="l" rtl="0">
              <a:lnSpc>
                <a:spcPct val="100000"/>
              </a:lnSpc>
              <a:spcBef>
                <a:spcPts val="0"/>
              </a:spcBef>
              <a:spcAft>
                <a:spcPts val="0"/>
              </a:spcAft>
              <a:buClr>
                <a:schemeClr val="dk1"/>
              </a:buClr>
              <a:buSzPts val="1100"/>
              <a:buFont typeface="Calibri"/>
              <a:buAutoNum type="arabicPeriod"/>
            </a:pPr>
            <a:r>
              <a:rPr lang="en-US" sz="1200" b="0" i="0" u="none" strike="noStrike" cap="none">
                <a:solidFill>
                  <a:schemeClr val="dk1"/>
                </a:solidFill>
                <a:latin typeface="Calibri"/>
                <a:ea typeface="Calibri"/>
                <a:cs typeface="Calibri"/>
                <a:sym typeface="Calibri"/>
              </a:rPr>
              <a:t>https://github.com/kubernetes/kubernetes/blob/master/examples/simple-nginx.md</a:t>
            </a: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Calibri"/>
                <a:ea typeface="Calibri"/>
                <a:cs typeface="Calibri"/>
                <a:sym typeface="Calibri"/>
              </a:rPr>
              <a:t>Some repetition here is intentional. You should be comfortable creating clusters, establishing a connection, verifying its healthy, and then cleaning up resources. This foundation is essential before moving on to advanced concepts</a:t>
            </a:r>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23794248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1"/>
        <p:cNvGrpSpPr/>
        <p:nvPr/>
      </p:nvGrpSpPr>
      <p:grpSpPr>
        <a:xfrm>
          <a:off x="0" y="0"/>
          <a:ext cx="0" cy="0"/>
          <a:chOff x="0" y="0"/>
          <a:chExt cx="0" cy="0"/>
        </a:xfrm>
      </p:grpSpPr>
      <p:sp>
        <p:nvSpPr>
          <p:cNvPr id="2202" name="Google Shape;2202;g44782835b9_0_1286:notes"/>
          <p:cNvSpPr>
            <a:spLocks noGrp="1" noRot="1" noChangeAspect="1"/>
          </p:cNvSpPr>
          <p:nvPr>
            <p:ph type="sldImg" idx="2"/>
          </p:nvPr>
        </p:nvSpPr>
        <p:spPr>
          <a:xfrm>
            <a:off x="-217488" y="230188"/>
            <a:ext cx="7750176" cy="436086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03" name="Google Shape;2203;g44782835b9_0_1286:notes"/>
          <p:cNvSpPr txBox="1">
            <a:spLocks noGrp="1"/>
          </p:cNvSpPr>
          <p:nvPr>
            <p:ph type="body" idx="1"/>
          </p:nvPr>
        </p:nvSpPr>
        <p:spPr>
          <a:xfrm>
            <a:off x="731838" y="4560888"/>
            <a:ext cx="5851500" cy="4319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725177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9"/>
        <p:cNvGrpSpPr/>
        <p:nvPr/>
      </p:nvGrpSpPr>
      <p:grpSpPr>
        <a:xfrm>
          <a:off x="0" y="0"/>
          <a:ext cx="0" cy="0"/>
          <a:chOff x="0" y="0"/>
          <a:chExt cx="0" cy="0"/>
        </a:xfrm>
      </p:grpSpPr>
      <p:sp>
        <p:nvSpPr>
          <p:cNvPr id="2210" name="Google Shape;2210;g44782835b9_0_1293:notes"/>
          <p:cNvSpPr>
            <a:spLocks noGrp="1" noRot="1" noChangeAspect="1"/>
          </p:cNvSpPr>
          <p:nvPr>
            <p:ph type="sldImg" idx="2"/>
          </p:nvPr>
        </p:nvSpPr>
        <p:spPr>
          <a:xfrm>
            <a:off x="-217488" y="230188"/>
            <a:ext cx="7750176" cy="436086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11" name="Google Shape;2211;g44782835b9_0_1293:notes"/>
          <p:cNvSpPr txBox="1"/>
          <p:nvPr/>
        </p:nvSpPr>
        <p:spPr>
          <a:xfrm>
            <a:off x="657013" y="4722858"/>
            <a:ext cx="6133500" cy="4492500"/>
          </a:xfrm>
          <a:prstGeom prst="rect">
            <a:avLst/>
          </a:prstGeom>
          <a:solidFill>
            <a:schemeClr val="lt1"/>
          </a:solidFill>
          <a:ln>
            <a:noFill/>
          </a:ln>
        </p:spPr>
        <p:txBody>
          <a:bodyPr spcFirstLastPara="1" wrap="square" lIns="95725" tIns="47850" rIns="95725" bIns="47850" anchor="t" anchorCtr="0">
            <a:noAutofit/>
          </a:bodyPr>
          <a:lstStyle/>
          <a:p>
            <a:pPr marL="0" marR="0" lvl="0" indent="0" algn="l" rtl="0">
              <a:lnSpc>
                <a:spcPct val="100000"/>
              </a:lnSpc>
              <a:spcBef>
                <a:spcPts val="0"/>
              </a:spcBef>
              <a:spcAft>
                <a:spcPts val="0"/>
              </a:spcAft>
              <a:buNone/>
            </a:pPr>
            <a:r>
              <a:rPr lang="en-US" sz="1200" b="0" i="0" u="none" strike="noStrike" cap="none">
                <a:solidFill>
                  <a:schemeClr val="dk1"/>
                </a:solidFill>
                <a:latin typeface="Calibri"/>
                <a:ea typeface="Calibri"/>
                <a:cs typeface="Calibri"/>
                <a:sym typeface="Calibri"/>
              </a:rPr>
              <a:t>Get default namespaces</a:t>
            </a:r>
            <a:endParaRPr/>
          </a:p>
          <a:p>
            <a:pPr marL="0" marR="0" lvl="0" indent="0" algn="l" rtl="0">
              <a:lnSpc>
                <a:spcPct val="100000"/>
              </a:lnSpc>
              <a:spcBef>
                <a:spcPts val="0"/>
              </a:spcBef>
              <a:spcAft>
                <a:spcPts val="0"/>
              </a:spcAft>
              <a:buNone/>
            </a:pP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None/>
            </a:pPr>
            <a:r>
              <a:rPr lang="en-US" sz="1200" b="0" i="0" u="none" strike="noStrike" cap="none">
                <a:solidFill>
                  <a:schemeClr val="dk1"/>
                </a:solidFill>
                <a:latin typeface="Calibri"/>
                <a:ea typeface="Calibri"/>
                <a:cs typeface="Calibri"/>
                <a:sym typeface="Calibri"/>
              </a:rPr>
              <a:t>1. kubectl get ns</a:t>
            </a:r>
            <a:endParaRPr sz="1400" b="0" i="0" u="none" strike="noStrike" cap="none">
              <a:solidFill>
                <a:srgbClr val="000000"/>
              </a:solidFill>
              <a:latin typeface="Arial"/>
              <a:ea typeface="Arial"/>
              <a:cs typeface="Arial"/>
              <a:sym typeface="Arial"/>
            </a:endParaRPr>
          </a:p>
          <a:p>
            <a:pPr marL="239367" marR="0" lvl="0" indent="-163167" algn="l" rtl="0">
              <a:lnSpc>
                <a:spcPct val="100000"/>
              </a:lnSpc>
              <a:spcBef>
                <a:spcPts val="0"/>
              </a:spcBef>
              <a:spcAft>
                <a:spcPts val="0"/>
              </a:spcAft>
              <a:buClr>
                <a:schemeClr val="dk1"/>
              </a:buClr>
              <a:buSzPts val="1200"/>
              <a:buFont typeface="Calibri"/>
              <a:buNone/>
            </a:pP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None/>
            </a:pPr>
            <a:r>
              <a:rPr lang="en-US" sz="1200" b="0" i="0" u="none" strike="noStrike" cap="none">
                <a:solidFill>
                  <a:schemeClr val="dk1"/>
                </a:solidFill>
                <a:latin typeface="Calibri"/>
                <a:ea typeface="Calibri"/>
                <a:cs typeface="Calibri"/>
                <a:sym typeface="Calibri"/>
              </a:rPr>
              <a:t>Create a ‘test’ namespace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None/>
            </a:pPr>
            <a:r>
              <a:rPr lang="en-US" sz="1200" b="0" i="0" u="none" strike="noStrike" cap="none">
                <a:solidFill>
                  <a:schemeClr val="dk1"/>
                </a:solidFill>
                <a:latin typeface="Calibri"/>
                <a:ea typeface="Calibri"/>
                <a:cs typeface="Calibri"/>
                <a:sym typeface="Calibri"/>
              </a:rPr>
              <a:t>2. kubectl create -f https://raw.githubusercontent.com/mhausenblas/kbe/master/specs/ns/ns.yaml</a:t>
            </a:r>
            <a:endParaRPr/>
          </a:p>
          <a:p>
            <a:pPr marL="0" marR="0" lvl="0" indent="0" algn="l" rtl="0">
              <a:lnSpc>
                <a:spcPct val="100000"/>
              </a:lnSpc>
              <a:spcBef>
                <a:spcPts val="0"/>
              </a:spcBef>
              <a:spcAft>
                <a:spcPts val="0"/>
              </a:spcAft>
              <a:buNone/>
            </a:pP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None/>
            </a:pPr>
            <a:r>
              <a:rPr lang="en-US" sz="1200" b="0" i="0" u="none" strike="noStrike" cap="none">
                <a:solidFill>
                  <a:schemeClr val="dk1"/>
                </a:solidFill>
                <a:latin typeface="Calibri"/>
                <a:ea typeface="Calibri"/>
                <a:cs typeface="Calibri"/>
                <a:sym typeface="Calibri"/>
              </a:rPr>
              <a:t>Recheck namespaces and observe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None/>
            </a:pPr>
            <a:r>
              <a:rPr lang="en-US" sz="1200" b="0" i="0" u="none" strike="noStrike" cap="none">
                <a:solidFill>
                  <a:schemeClr val="dk1"/>
                </a:solidFill>
                <a:latin typeface="Calibri"/>
                <a:ea typeface="Calibri"/>
                <a:cs typeface="Calibri"/>
                <a:sym typeface="Calibri"/>
              </a:rPr>
              <a:t>3. kubectl get ns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None/>
            </a:pPr>
            <a:r>
              <a:rPr lang="en-US" sz="1200" b="0" i="0" u="none" strike="noStrike" cap="none">
                <a:solidFill>
                  <a:schemeClr val="dk1"/>
                </a:solidFill>
                <a:latin typeface="Calibri"/>
                <a:ea typeface="Calibri"/>
                <a:cs typeface="Calibri"/>
                <a:sym typeface="Calibri"/>
              </a:rPr>
              <a:t>Now create a pod in this new namespace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None/>
            </a:pPr>
            <a:r>
              <a:rPr lang="en-US" sz="1200" b="0" i="0" u="none" strike="noStrike" cap="none">
                <a:solidFill>
                  <a:schemeClr val="dk1"/>
                </a:solidFill>
                <a:latin typeface="Calibri"/>
                <a:ea typeface="Calibri"/>
                <a:cs typeface="Calibri"/>
                <a:sym typeface="Calibri"/>
              </a:rPr>
              <a:t>4. kubectl create --namespace=test -f https://raw.githubusercontent.com/mhausenblas/kbe/master/specs/ns/pod.yaml</a:t>
            </a:r>
            <a:endParaRPr/>
          </a:p>
          <a:p>
            <a:pPr marL="0" marR="0" lvl="0" indent="0" algn="l" rtl="0">
              <a:lnSpc>
                <a:spcPct val="100000"/>
              </a:lnSpc>
              <a:spcBef>
                <a:spcPts val="0"/>
              </a:spcBef>
              <a:spcAft>
                <a:spcPts val="0"/>
              </a:spcAft>
              <a:buNone/>
            </a:pP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None/>
            </a:pPr>
            <a:r>
              <a:rPr lang="en-US" sz="1200" b="0" i="0" u="none" strike="noStrike" cap="none">
                <a:solidFill>
                  <a:schemeClr val="dk1"/>
                </a:solidFill>
                <a:latin typeface="Calibri"/>
                <a:ea typeface="Calibri"/>
                <a:cs typeface="Calibri"/>
                <a:sym typeface="Calibri"/>
              </a:rPr>
              <a:t>Check pods in this new namespace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None/>
            </a:pPr>
            <a:r>
              <a:rPr lang="en-US" sz="1200" b="0" i="0" u="none" strike="noStrike" cap="none">
                <a:solidFill>
                  <a:schemeClr val="dk1"/>
                </a:solidFill>
                <a:latin typeface="Calibri"/>
                <a:ea typeface="Calibri"/>
                <a:cs typeface="Calibri"/>
                <a:sym typeface="Calibri"/>
              </a:rPr>
              <a:t>5. kubectl get pods --namespace=test</a:t>
            </a:r>
            <a:endParaRPr sz="1200" b="0" i="0" u="none" strike="noStrike" cap="none">
              <a:solidFill>
                <a:schemeClr val="dk1"/>
              </a:solidFill>
              <a:latin typeface="Calibri"/>
              <a:ea typeface="Calibri"/>
              <a:cs typeface="Calibri"/>
              <a:sym typeface="Calibri"/>
            </a:endParaRPr>
          </a:p>
        </p:txBody>
      </p:sp>
      <p:sp>
        <p:nvSpPr>
          <p:cNvPr id="2212" name="Google Shape;2212;g44782835b9_0_1293:notes"/>
          <p:cNvSpPr txBox="1">
            <a:spLocks noGrp="1"/>
          </p:cNvSpPr>
          <p:nvPr>
            <p:ph type="body" idx="1"/>
          </p:nvPr>
        </p:nvSpPr>
        <p:spPr>
          <a:xfrm>
            <a:off x="731500" y="4560550"/>
            <a:ext cx="5852100" cy="432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r>
              <a:rPr lang="en-US"/>
              <a:t>show the resource-quota example and exercise - </a:t>
            </a:r>
            <a:endParaRPr/>
          </a:p>
          <a:p>
            <a:pPr marL="0" lvl="0" indent="0" algn="l" rtl="0">
              <a:spcBef>
                <a:spcPts val="0"/>
              </a:spcBef>
              <a:spcAft>
                <a:spcPts val="0"/>
              </a:spcAft>
              <a:buNone/>
            </a:pPr>
            <a:r>
              <a:rPr lang="en-US" u="sng">
                <a:solidFill>
                  <a:schemeClr val="hlink"/>
                </a:solidFill>
                <a:hlinkClick r:id="rId3"/>
              </a:rPr>
              <a:t>https://kubernetes.io/docs/tasks/administer-cluster/manage-resources/quota-memory-cpu-namespace/</a:t>
            </a:r>
            <a:r>
              <a:rPr lang="en-US"/>
              <a:t> </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US"/>
              <a:t>also have a namepsace example mini</a:t>
            </a:r>
            <a:endParaRPr/>
          </a:p>
          <a:p>
            <a:pPr marL="0" lvl="0" indent="0" algn="l" rtl="0">
              <a:spcBef>
                <a:spcPts val="0"/>
              </a:spcBef>
              <a:spcAft>
                <a:spcPts val="0"/>
              </a:spcAft>
              <a:buNone/>
            </a:pPr>
            <a:r>
              <a:rPr lang="en-US"/>
              <a:t>-- </a:t>
            </a:r>
            <a:endParaRPr/>
          </a:p>
        </p:txBody>
      </p:sp>
    </p:spTree>
    <p:extLst>
      <p:ext uri="{BB962C8B-B14F-4D97-AF65-F5344CB8AC3E}">
        <p14:creationId xmlns:p14="http://schemas.microsoft.com/office/powerpoint/2010/main" val="201976624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7"/>
        <p:cNvGrpSpPr/>
        <p:nvPr/>
      </p:nvGrpSpPr>
      <p:grpSpPr>
        <a:xfrm>
          <a:off x="0" y="0"/>
          <a:ext cx="0" cy="0"/>
          <a:chOff x="0" y="0"/>
          <a:chExt cx="0" cy="0"/>
        </a:xfrm>
      </p:grpSpPr>
      <p:sp>
        <p:nvSpPr>
          <p:cNvPr id="2218" name="Google Shape;2218;g44782835b9_0_1300:notes"/>
          <p:cNvSpPr>
            <a:spLocks noGrp="1" noRot="1" noChangeAspect="1"/>
          </p:cNvSpPr>
          <p:nvPr>
            <p:ph type="sldImg" idx="2"/>
          </p:nvPr>
        </p:nvSpPr>
        <p:spPr>
          <a:xfrm>
            <a:off x="-217488" y="230188"/>
            <a:ext cx="7750176" cy="436086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19" name="Google Shape;2219;g44782835b9_0_1300:notes"/>
          <p:cNvSpPr txBox="1"/>
          <p:nvPr/>
        </p:nvSpPr>
        <p:spPr>
          <a:xfrm>
            <a:off x="657014" y="4773881"/>
            <a:ext cx="6001200" cy="3809100"/>
          </a:xfrm>
          <a:prstGeom prst="rect">
            <a:avLst/>
          </a:prstGeom>
          <a:solidFill>
            <a:schemeClr val="lt1"/>
          </a:solidFill>
          <a:ln>
            <a:noFill/>
          </a:ln>
        </p:spPr>
        <p:txBody>
          <a:bodyPr spcFirstLastPara="1" wrap="square" lIns="95725" tIns="47850" rIns="95725" bIns="47850" anchor="t" anchorCtr="0">
            <a:noAutofit/>
          </a:bodyPr>
          <a:lstStyle/>
          <a:p>
            <a:pPr marL="0" marR="0" lvl="0" indent="0" algn="l" rtl="0">
              <a:lnSpc>
                <a:spcPct val="100000"/>
              </a:lnSpc>
              <a:spcBef>
                <a:spcPts val="0"/>
              </a:spcBef>
              <a:spcAft>
                <a:spcPts val="0"/>
              </a:spcAft>
              <a:buNone/>
            </a:pPr>
            <a:r>
              <a:rPr lang="en-US" sz="1200" b="0" i="0" u="none" strike="noStrike" cap="none">
                <a:solidFill>
                  <a:schemeClr val="dk1"/>
                </a:solidFill>
                <a:latin typeface="Calibri"/>
                <a:ea typeface="Calibri"/>
                <a:cs typeface="Calibri"/>
                <a:sym typeface="Calibri"/>
              </a:rPr>
              <a:t>https://github.com/gravitational/workshop/blob/master/k8s101.md</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None/>
            </a:pPr>
            <a:r>
              <a:rPr lang="en-US" sz="1200" b="0" i="0" u="none" strike="noStrike" cap="none">
                <a:solidFill>
                  <a:schemeClr val="dk1"/>
                </a:solidFill>
                <a:latin typeface="Calibri"/>
                <a:ea typeface="Calibri"/>
                <a:cs typeface="Calibri"/>
                <a:sym typeface="Calibri"/>
              </a:rPr>
              <a:t>Git clone https://github.com/gravitational/workshop.git</a:t>
            </a:r>
            <a:endParaRPr/>
          </a:p>
          <a:p>
            <a:pPr marL="0" marR="0" lvl="0" indent="0" algn="l" rtl="0">
              <a:lnSpc>
                <a:spcPct val="100000"/>
              </a:lnSpc>
              <a:spcBef>
                <a:spcPts val="0"/>
              </a:spcBef>
              <a:spcAft>
                <a:spcPts val="0"/>
              </a:spcAft>
              <a:buNone/>
            </a:pP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None/>
            </a:pPr>
            <a:r>
              <a:rPr lang="en-US" sz="1200" b="0" i="0" u="none" strike="noStrike" cap="none">
                <a:solidFill>
                  <a:schemeClr val="dk1"/>
                </a:solidFill>
                <a:latin typeface="Calibri"/>
                <a:ea typeface="Calibri"/>
                <a:cs typeface="Calibri"/>
                <a:sym typeface="Calibri"/>
              </a:rPr>
              <a:t>Sections:</a:t>
            </a:r>
            <a:endParaRPr sz="1400" b="0" i="0" u="none" strike="noStrike" cap="none">
              <a:solidFill>
                <a:srgbClr val="000000"/>
              </a:solidFill>
              <a:latin typeface="Arial"/>
              <a:ea typeface="Arial"/>
              <a:cs typeface="Arial"/>
              <a:sym typeface="Arial"/>
            </a:endParaRPr>
          </a:p>
          <a:p>
            <a:pPr marL="179523" marR="0" lvl="0" indent="-179523" algn="l" rtl="0">
              <a:lnSpc>
                <a:spcPct val="100000"/>
              </a:lnSpc>
              <a:spcBef>
                <a:spcPts val="0"/>
              </a:spcBef>
              <a:spcAft>
                <a:spcPts val="0"/>
              </a:spcAft>
              <a:buClr>
                <a:schemeClr val="dk1"/>
              </a:buClr>
              <a:buSzPts val="1100"/>
              <a:buFont typeface="Arial"/>
              <a:buChar char="•"/>
            </a:pPr>
            <a:r>
              <a:rPr lang="en-US" sz="1200" b="0" i="0" u="none" strike="noStrike" cap="none">
                <a:solidFill>
                  <a:schemeClr val="dk1"/>
                </a:solidFill>
                <a:latin typeface="Calibri"/>
                <a:ea typeface="Calibri"/>
                <a:cs typeface="Calibri"/>
                <a:sym typeface="Calibri"/>
              </a:rPr>
              <a:t>Deployments and Replicasets</a:t>
            </a:r>
            <a:endParaRPr/>
          </a:p>
          <a:p>
            <a:pPr marL="179523" marR="0" lvl="0" indent="-179523" algn="l" rtl="0">
              <a:lnSpc>
                <a:spcPct val="100000"/>
              </a:lnSpc>
              <a:spcBef>
                <a:spcPts val="0"/>
              </a:spcBef>
              <a:spcAft>
                <a:spcPts val="0"/>
              </a:spcAft>
              <a:buClr>
                <a:schemeClr val="dk1"/>
              </a:buClr>
              <a:buSzPts val="1100"/>
              <a:buFont typeface="Arial"/>
              <a:buChar char="•"/>
            </a:pPr>
            <a:r>
              <a:rPr lang="en-US" sz="1200" b="0" i="0" u="none" strike="noStrike" cap="none">
                <a:solidFill>
                  <a:schemeClr val="dk1"/>
                </a:solidFill>
                <a:latin typeface="Calibri"/>
                <a:ea typeface="Calibri"/>
                <a:cs typeface="Calibri"/>
                <a:sym typeface="Calibri"/>
              </a:rPr>
              <a:t>Services</a:t>
            </a:r>
            <a:endParaRPr sz="1400" b="0" i="0" u="none" strike="noStrike" cap="none">
              <a:solidFill>
                <a:srgbClr val="000000"/>
              </a:solidFill>
              <a:latin typeface="Arial"/>
              <a:ea typeface="Arial"/>
              <a:cs typeface="Arial"/>
              <a:sym typeface="Arial"/>
            </a:endParaRPr>
          </a:p>
          <a:p>
            <a:pPr marL="179523" marR="0" lvl="0" indent="-179523" algn="l" rtl="0">
              <a:lnSpc>
                <a:spcPct val="100000"/>
              </a:lnSpc>
              <a:spcBef>
                <a:spcPts val="0"/>
              </a:spcBef>
              <a:spcAft>
                <a:spcPts val="0"/>
              </a:spcAft>
              <a:buClr>
                <a:schemeClr val="dk1"/>
              </a:buClr>
              <a:buSzPts val="1100"/>
              <a:buFont typeface="Arial"/>
              <a:buChar char="•"/>
            </a:pPr>
            <a:r>
              <a:rPr lang="en-US" sz="1200" b="0" i="0" u="none" strike="noStrike" cap="none">
                <a:solidFill>
                  <a:schemeClr val="dk1"/>
                </a:solidFill>
                <a:latin typeface="Calibri"/>
                <a:ea typeface="Calibri"/>
                <a:cs typeface="Calibri"/>
                <a:sym typeface="Calibri"/>
              </a:rPr>
              <a:t>Back to Deployments</a:t>
            </a:r>
            <a:endParaRPr sz="1400" b="0" i="0" u="none" strike="noStrike" cap="none">
              <a:solidFill>
                <a:srgbClr val="000000"/>
              </a:solidFill>
              <a:latin typeface="Arial"/>
              <a:ea typeface="Arial"/>
              <a:cs typeface="Arial"/>
              <a:sym typeface="Arial"/>
            </a:endParaRPr>
          </a:p>
          <a:p>
            <a:pPr marL="179523" marR="0" lvl="0" indent="-179523" algn="l" rtl="0">
              <a:lnSpc>
                <a:spcPct val="100000"/>
              </a:lnSpc>
              <a:spcBef>
                <a:spcPts val="0"/>
              </a:spcBef>
              <a:spcAft>
                <a:spcPts val="0"/>
              </a:spcAft>
              <a:buClr>
                <a:schemeClr val="dk1"/>
              </a:buClr>
              <a:buSzPts val="1100"/>
              <a:buFont typeface="Arial"/>
              <a:buChar char="•"/>
            </a:pPr>
            <a:r>
              <a:rPr lang="en-US" sz="1200" b="0" i="0" u="none" strike="noStrike" cap="none">
                <a:solidFill>
                  <a:schemeClr val="dk1"/>
                </a:solidFill>
                <a:latin typeface="Calibri"/>
                <a:ea typeface="Calibri"/>
                <a:cs typeface="Calibri"/>
                <a:sym typeface="Calibri"/>
              </a:rPr>
              <a:t>Configuration management basics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2220" name="Google Shape;2220;g44782835b9_0_1300:notes"/>
          <p:cNvSpPr txBox="1">
            <a:spLocks noGrp="1"/>
          </p:cNvSpPr>
          <p:nvPr>
            <p:ph type="body" idx="1"/>
          </p:nvPr>
        </p:nvSpPr>
        <p:spPr>
          <a:xfrm>
            <a:off x="731500" y="4560550"/>
            <a:ext cx="5852100" cy="432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4735289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7"/>
        <p:cNvGrpSpPr/>
        <p:nvPr/>
      </p:nvGrpSpPr>
      <p:grpSpPr>
        <a:xfrm>
          <a:off x="0" y="0"/>
          <a:ext cx="0" cy="0"/>
          <a:chOff x="0" y="0"/>
          <a:chExt cx="0" cy="0"/>
        </a:xfrm>
      </p:grpSpPr>
      <p:sp>
        <p:nvSpPr>
          <p:cNvPr id="2218" name="Google Shape;2218;g44782835b9_0_1300:notes"/>
          <p:cNvSpPr>
            <a:spLocks noGrp="1" noRot="1" noChangeAspect="1"/>
          </p:cNvSpPr>
          <p:nvPr>
            <p:ph type="sldImg" idx="2"/>
          </p:nvPr>
        </p:nvSpPr>
        <p:spPr>
          <a:xfrm>
            <a:off x="-217488" y="230188"/>
            <a:ext cx="7750176" cy="436086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19" name="Google Shape;2219;g44782835b9_0_1300:notes"/>
          <p:cNvSpPr txBox="1"/>
          <p:nvPr/>
        </p:nvSpPr>
        <p:spPr>
          <a:xfrm>
            <a:off x="657014" y="4773881"/>
            <a:ext cx="6001200" cy="3809100"/>
          </a:xfrm>
          <a:prstGeom prst="rect">
            <a:avLst/>
          </a:prstGeom>
          <a:solidFill>
            <a:schemeClr val="lt1"/>
          </a:solidFill>
          <a:ln>
            <a:noFill/>
          </a:ln>
        </p:spPr>
        <p:txBody>
          <a:bodyPr spcFirstLastPara="1" wrap="square" lIns="95725" tIns="47850" rIns="95725" bIns="47850" anchor="t" anchorCtr="0">
            <a:noAutofit/>
          </a:bodyPr>
          <a:lstStyle/>
          <a:p>
            <a:pPr marL="0" marR="0" lvl="0" indent="0" algn="l" rtl="0">
              <a:lnSpc>
                <a:spcPct val="100000"/>
              </a:lnSpc>
              <a:spcBef>
                <a:spcPts val="0"/>
              </a:spcBef>
              <a:spcAft>
                <a:spcPts val="0"/>
              </a:spcAft>
              <a:buNone/>
            </a:pPr>
            <a:r>
              <a:rPr lang="en-US" sz="1200" b="0" i="0" u="none" strike="noStrike" cap="none">
                <a:solidFill>
                  <a:schemeClr val="dk1"/>
                </a:solidFill>
                <a:latin typeface="Calibri"/>
                <a:ea typeface="Calibri"/>
                <a:cs typeface="Calibri"/>
                <a:sym typeface="Calibri"/>
              </a:rPr>
              <a:t>https://github.com/gravitational/workshop/blob/master/k8s101.md</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None/>
            </a:pPr>
            <a:r>
              <a:rPr lang="en-US" sz="1200" b="0" i="0" u="none" strike="noStrike" cap="none">
                <a:solidFill>
                  <a:schemeClr val="dk1"/>
                </a:solidFill>
                <a:latin typeface="Calibri"/>
                <a:ea typeface="Calibri"/>
                <a:cs typeface="Calibri"/>
                <a:sym typeface="Calibri"/>
              </a:rPr>
              <a:t>Git clone https://github.com/gravitational/workshop.git</a:t>
            </a:r>
            <a:endParaRPr/>
          </a:p>
          <a:p>
            <a:pPr marL="0" marR="0" lvl="0" indent="0" algn="l" rtl="0">
              <a:lnSpc>
                <a:spcPct val="100000"/>
              </a:lnSpc>
              <a:spcBef>
                <a:spcPts val="0"/>
              </a:spcBef>
              <a:spcAft>
                <a:spcPts val="0"/>
              </a:spcAft>
              <a:buNone/>
            </a:pP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None/>
            </a:pPr>
            <a:r>
              <a:rPr lang="en-US" sz="1200" b="0" i="0" u="none" strike="noStrike" cap="none">
                <a:solidFill>
                  <a:schemeClr val="dk1"/>
                </a:solidFill>
                <a:latin typeface="Calibri"/>
                <a:ea typeface="Calibri"/>
                <a:cs typeface="Calibri"/>
                <a:sym typeface="Calibri"/>
              </a:rPr>
              <a:t>Sections:</a:t>
            </a:r>
            <a:endParaRPr sz="1400" b="0" i="0" u="none" strike="noStrike" cap="none">
              <a:solidFill>
                <a:srgbClr val="000000"/>
              </a:solidFill>
              <a:latin typeface="Arial"/>
              <a:ea typeface="Arial"/>
              <a:cs typeface="Arial"/>
              <a:sym typeface="Arial"/>
            </a:endParaRPr>
          </a:p>
          <a:p>
            <a:pPr marL="179523" marR="0" lvl="0" indent="-179523" algn="l" rtl="0">
              <a:lnSpc>
                <a:spcPct val="100000"/>
              </a:lnSpc>
              <a:spcBef>
                <a:spcPts val="0"/>
              </a:spcBef>
              <a:spcAft>
                <a:spcPts val="0"/>
              </a:spcAft>
              <a:buClr>
                <a:schemeClr val="dk1"/>
              </a:buClr>
              <a:buSzPts val="1100"/>
              <a:buFont typeface="Arial"/>
              <a:buChar char="•"/>
            </a:pPr>
            <a:r>
              <a:rPr lang="en-US" sz="1200" b="0" i="0" u="none" strike="noStrike" cap="none">
                <a:solidFill>
                  <a:schemeClr val="dk1"/>
                </a:solidFill>
                <a:latin typeface="Calibri"/>
                <a:ea typeface="Calibri"/>
                <a:cs typeface="Calibri"/>
                <a:sym typeface="Calibri"/>
              </a:rPr>
              <a:t>Deployments and Replicasets</a:t>
            </a:r>
            <a:endParaRPr/>
          </a:p>
          <a:p>
            <a:pPr marL="179523" marR="0" lvl="0" indent="-179523" algn="l" rtl="0">
              <a:lnSpc>
                <a:spcPct val="100000"/>
              </a:lnSpc>
              <a:spcBef>
                <a:spcPts val="0"/>
              </a:spcBef>
              <a:spcAft>
                <a:spcPts val="0"/>
              </a:spcAft>
              <a:buClr>
                <a:schemeClr val="dk1"/>
              </a:buClr>
              <a:buSzPts val="1100"/>
              <a:buFont typeface="Arial"/>
              <a:buChar char="•"/>
            </a:pPr>
            <a:r>
              <a:rPr lang="en-US" sz="1200" b="0" i="0" u="none" strike="noStrike" cap="none">
                <a:solidFill>
                  <a:schemeClr val="dk1"/>
                </a:solidFill>
                <a:latin typeface="Calibri"/>
                <a:ea typeface="Calibri"/>
                <a:cs typeface="Calibri"/>
                <a:sym typeface="Calibri"/>
              </a:rPr>
              <a:t>Services</a:t>
            </a:r>
            <a:endParaRPr sz="1400" b="0" i="0" u="none" strike="noStrike" cap="none">
              <a:solidFill>
                <a:srgbClr val="000000"/>
              </a:solidFill>
              <a:latin typeface="Arial"/>
              <a:ea typeface="Arial"/>
              <a:cs typeface="Arial"/>
              <a:sym typeface="Arial"/>
            </a:endParaRPr>
          </a:p>
          <a:p>
            <a:pPr marL="179523" marR="0" lvl="0" indent="-179523" algn="l" rtl="0">
              <a:lnSpc>
                <a:spcPct val="100000"/>
              </a:lnSpc>
              <a:spcBef>
                <a:spcPts val="0"/>
              </a:spcBef>
              <a:spcAft>
                <a:spcPts val="0"/>
              </a:spcAft>
              <a:buClr>
                <a:schemeClr val="dk1"/>
              </a:buClr>
              <a:buSzPts val="1100"/>
              <a:buFont typeface="Arial"/>
              <a:buChar char="•"/>
            </a:pPr>
            <a:r>
              <a:rPr lang="en-US" sz="1200" b="0" i="0" u="none" strike="noStrike" cap="none">
                <a:solidFill>
                  <a:schemeClr val="dk1"/>
                </a:solidFill>
                <a:latin typeface="Calibri"/>
                <a:ea typeface="Calibri"/>
                <a:cs typeface="Calibri"/>
                <a:sym typeface="Calibri"/>
              </a:rPr>
              <a:t>Back to Deployments</a:t>
            </a:r>
            <a:endParaRPr sz="1400" b="0" i="0" u="none" strike="noStrike" cap="none">
              <a:solidFill>
                <a:srgbClr val="000000"/>
              </a:solidFill>
              <a:latin typeface="Arial"/>
              <a:ea typeface="Arial"/>
              <a:cs typeface="Arial"/>
              <a:sym typeface="Arial"/>
            </a:endParaRPr>
          </a:p>
          <a:p>
            <a:pPr marL="179523" marR="0" lvl="0" indent="-179523" algn="l" rtl="0">
              <a:lnSpc>
                <a:spcPct val="100000"/>
              </a:lnSpc>
              <a:spcBef>
                <a:spcPts val="0"/>
              </a:spcBef>
              <a:spcAft>
                <a:spcPts val="0"/>
              </a:spcAft>
              <a:buClr>
                <a:schemeClr val="dk1"/>
              </a:buClr>
              <a:buSzPts val="1100"/>
              <a:buFont typeface="Arial"/>
              <a:buChar char="•"/>
            </a:pPr>
            <a:r>
              <a:rPr lang="en-US" sz="1200" b="0" i="0" u="none" strike="noStrike" cap="none">
                <a:solidFill>
                  <a:schemeClr val="dk1"/>
                </a:solidFill>
                <a:latin typeface="Calibri"/>
                <a:ea typeface="Calibri"/>
                <a:cs typeface="Calibri"/>
                <a:sym typeface="Calibri"/>
              </a:rPr>
              <a:t>Configuration management basics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2220" name="Google Shape;2220;g44782835b9_0_1300:notes"/>
          <p:cNvSpPr txBox="1">
            <a:spLocks noGrp="1"/>
          </p:cNvSpPr>
          <p:nvPr>
            <p:ph type="body" idx="1"/>
          </p:nvPr>
        </p:nvSpPr>
        <p:spPr>
          <a:xfrm>
            <a:off x="731500" y="4560550"/>
            <a:ext cx="5852100" cy="432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4823531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4"/>
        <p:cNvGrpSpPr/>
        <p:nvPr/>
      </p:nvGrpSpPr>
      <p:grpSpPr>
        <a:xfrm>
          <a:off x="0" y="0"/>
          <a:ext cx="0" cy="0"/>
          <a:chOff x="0" y="0"/>
          <a:chExt cx="0" cy="0"/>
        </a:xfrm>
      </p:grpSpPr>
      <p:sp>
        <p:nvSpPr>
          <p:cNvPr id="2115" name="Google Shape;2115;g44782835b9_0_1175:notes"/>
          <p:cNvSpPr>
            <a:spLocks noGrp="1" noRot="1" noChangeAspect="1"/>
          </p:cNvSpPr>
          <p:nvPr>
            <p:ph type="sldImg" idx="2"/>
          </p:nvPr>
        </p:nvSpPr>
        <p:spPr>
          <a:xfrm>
            <a:off x="-217488" y="230188"/>
            <a:ext cx="7750176" cy="436086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16" name="Google Shape;2116;g44782835b9_0_1175:notes"/>
          <p:cNvSpPr txBox="1">
            <a:spLocks noGrp="1"/>
          </p:cNvSpPr>
          <p:nvPr>
            <p:ph type="body" idx="1"/>
          </p:nvPr>
        </p:nvSpPr>
        <p:spPr>
          <a:xfrm>
            <a:off x="731838" y="4560888"/>
            <a:ext cx="5851500" cy="4319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400586409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4"/>
        <p:cNvGrpSpPr/>
        <p:nvPr/>
      </p:nvGrpSpPr>
      <p:grpSpPr>
        <a:xfrm>
          <a:off x="0" y="0"/>
          <a:ext cx="0" cy="0"/>
          <a:chOff x="0" y="0"/>
          <a:chExt cx="0" cy="0"/>
        </a:xfrm>
      </p:grpSpPr>
      <p:sp>
        <p:nvSpPr>
          <p:cNvPr id="2115" name="Google Shape;2115;g44782835b9_0_1175:notes"/>
          <p:cNvSpPr>
            <a:spLocks noGrp="1" noRot="1" noChangeAspect="1"/>
          </p:cNvSpPr>
          <p:nvPr>
            <p:ph type="sldImg" idx="2"/>
          </p:nvPr>
        </p:nvSpPr>
        <p:spPr>
          <a:xfrm>
            <a:off x="-217488" y="230188"/>
            <a:ext cx="7750176" cy="436086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16" name="Google Shape;2116;g44782835b9_0_1175:notes"/>
          <p:cNvSpPr txBox="1">
            <a:spLocks noGrp="1"/>
          </p:cNvSpPr>
          <p:nvPr>
            <p:ph type="body" idx="1"/>
          </p:nvPr>
        </p:nvSpPr>
        <p:spPr>
          <a:xfrm>
            <a:off x="731838" y="4560888"/>
            <a:ext cx="5851500" cy="4319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42531150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4"/>
        <p:cNvGrpSpPr/>
        <p:nvPr/>
      </p:nvGrpSpPr>
      <p:grpSpPr>
        <a:xfrm>
          <a:off x="0" y="0"/>
          <a:ext cx="0" cy="0"/>
          <a:chOff x="0" y="0"/>
          <a:chExt cx="0" cy="0"/>
        </a:xfrm>
      </p:grpSpPr>
      <p:sp>
        <p:nvSpPr>
          <p:cNvPr id="2115" name="Google Shape;2115;g44782835b9_0_1175:notes"/>
          <p:cNvSpPr>
            <a:spLocks noGrp="1" noRot="1" noChangeAspect="1"/>
          </p:cNvSpPr>
          <p:nvPr>
            <p:ph type="sldImg" idx="2"/>
          </p:nvPr>
        </p:nvSpPr>
        <p:spPr>
          <a:xfrm>
            <a:off x="-217488" y="230188"/>
            <a:ext cx="7750176" cy="436086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16" name="Google Shape;2116;g44782835b9_0_1175:notes"/>
          <p:cNvSpPr txBox="1">
            <a:spLocks noGrp="1"/>
          </p:cNvSpPr>
          <p:nvPr>
            <p:ph type="body" idx="1"/>
          </p:nvPr>
        </p:nvSpPr>
        <p:spPr>
          <a:xfrm>
            <a:off x="731838" y="4560888"/>
            <a:ext cx="5851500" cy="4319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35815414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4"/>
        <p:cNvGrpSpPr/>
        <p:nvPr/>
      </p:nvGrpSpPr>
      <p:grpSpPr>
        <a:xfrm>
          <a:off x="0" y="0"/>
          <a:ext cx="0" cy="0"/>
          <a:chOff x="0" y="0"/>
          <a:chExt cx="0" cy="0"/>
        </a:xfrm>
      </p:grpSpPr>
      <p:sp>
        <p:nvSpPr>
          <p:cNvPr id="2115" name="Google Shape;2115;g44782835b9_0_1175:notes"/>
          <p:cNvSpPr>
            <a:spLocks noGrp="1" noRot="1" noChangeAspect="1"/>
          </p:cNvSpPr>
          <p:nvPr>
            <p:ph type="sldImg" idx="2"/>
          </p:nvPr>
        </p:nvSpPr>
        <p:spPr>
          <a:xfrm>
            <a:off x="-217488" y="230188"/>
            <a:ext cx="7750176" cy="436086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16" name="Google Shape;2116;g44782835b9_0_1175:notes"/>
          <p:cNvSpPr txBox="1">
            <a:spLocks noGrp="1"/>
          </p:cNvSpPr>
          <p:nvPr>
            <p:ph type="body" idx="1"/>
          </p:nvPr>
        </p:nvSpPr>
        <p:spPr>
          <a:xfrm>
            <a:off x="731838" y="4560888"/>
            <a:ext cx="5851500" cy="4319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76441102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8"/>
        <p:cNvGrpSpPr/>
        <p:nvPr/>
      </p:nvGrpSpPr>
      <p:grpSpPr>
        <a:xfrm>
          <a:off x="0" y="0"/>
          <a:ext cx="0" cy="0"/>
          <a:chOff x="0" y="0"/>
          <a:chExt cx="0" cy="0"/>
        </a:xfrm>
      </p:grpSpPr>
      <p:sp>
        <p:nvSpPr>
          <p:cNvPr id="2249" name="Google Shape;2249;g44782835b9_0_1327:notes"/>
          <p:cNvSpPr>
            <a:spLocks noGrp="1" noRot="1" noChangeAspect="1"/>
          </p:cNvSpPr>
          <p:nvPr>
            <p:ph type="sldImg" idx="2"/>
          </p:nvPr>
        </p:nvSpPr>
        <p:spPr>
          <a:xfrm>
            <a:off x="-217488" y="230188"/>
            <a:ext cx="7750176" cy="436086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50" name="Google Shape;2250;g44782835b9_0_1327:notes"/>
          <p:cNvSpPr txBox="1"/>
          <p:nvPr/>
        </p:nvSpPr>
        <p:spPr>
          <a:xfrm>
            <a:off x="657013" y="4785757"/>
            <a:ext cx="6072900" cy="1258800"/>
          </a:xfrm>
          <a:prstGeom prst="rect">
            <a:avLst/>
          </a:prstGeom>
          <a:solidFill>
            <a:schemeClr val="lt1"/>
          </a:solidFill>
          <a:ln>
            <a:noFill/>
          </a:ln>
        </p:spPr>
        <p:txBody>
          <a:bodyPr spcFirstLastPara="1" wrap="square" lIns="95725" tIns="47850" rIns="95725" bIns="47850" anchor="t" anchorCtr="0">
            <a:noAutofit/>
          </a:bodyPr>
          <a:lstStyle/>
          <a:p>
            <a:pPr marL="0" marR="0" lvl="0" indent="0" algn="l" rtl="0">
              <a:lnSpc>
                <a:spcPct val="100000"/>
              </a:lnSpc>
              <a:spcBef>
                <a:spcPts val="0"/>
              </a:spcBef>
              <a:spcAft>
                <a:spcPts val="0"/>
              </a:spcAft>
              <a:buNone/>
            </a:pPr>
            <a:r>
              <a:rPr lang="en-US" sz="1200" b="0" i="0" u="none" strike="noStrike" cap="none">
                <a:solidFill>
                  <a:schemeClr val="dk1"/>
                </a:solidFill>
                <a:latin typeface="Calibri"/>
                <a:ea typeface="Calibri"/>
                <a:cs typeface="Calibri"/>
                <a:sym typeface="Calibri"/>
              </a:rPr>
              <a:t>http://pwittrock.github.io/docs/user-guide/configmap/</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None/>
            </a:pPr>
            <a:r>
              <a:rPr lang="en-US" sz="1200" b="0" i="0" u="none" strike="noStrike" cap="none">
                <a:solidFill>
                  <a:schemeClr val="dk1"/>
                </a:solidFill>
                <a:latin typeface="Calibri"/>
                <a:ea typeface="Calibri"/>
                <a:cs typeface="Calibri"/>
                <a:sym typeface="Calibri"/>
              </a:rPr>
              <a:t>Extra resources: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None/>
            </a:pPr>
            <a:r>
              <a:rPr lang="en-US" sz="1200" b="0" i="0" u="none" strike="noStrike" cap="none">
                <a:solidFill>
                  <a:schemeClr val="dk1"/>
                </a:solidFill>
                <a:latin typeface="Calibri"/>
                <a:ea typeface="Calibri"/>
                <a:cs typeface="Calibri"/>
                <a:sym typeface="Calibri"/>
              </a:rPr>
              <a:t>https://docs.openshift.org/latest/dev_guide/configmaps.html</a:t>
            </a:r>
            <a:endParaRPr/>
          </a:p>
          <a:p>
            <a:pPr marL="0" marR="0" lvl="0" indent="0" algn="l" rtl="0">
              <a:lnSpc>
                <a:spcPct val="100000"/>
              </a:lnSpc>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2251" name="Google Shape;2251;g44782835b9_0_1327:notes"/>
          <p:cNvSpPr txBox="1">
            <a:spLocks noGrp="1"/>
          </p:cNvSpPr>
          <p:nvPr>
            <p:ph type="body" idx="1"/>
          </p:nvPr>
        </p:nvSpPr>
        <p:spPr>
          <a:xfrm>
            <a:off x="731500" y="4560550"/>
            <a:ext cx="5852100" cy="432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895661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4"/>
        <p:cNvGrpSpPr/>
        <p:nvPr/>
      </p:nvGrpSpPr>
      <p:grpSpPr>
        <a:xfrm>
          <a:off x="0" y="0"/>
          <a:ext cx="0" cy="0"/>
          <a:chOff x="0" y="0"/>
          <a:chExt cx="0" cy="0"/>
        </a:xfrm>
      </p:grpSpPr>
      <p:sp>
        <p:nvSpPr>
          <p:cNvPr id="1605" name="Google Shape;1605;g44782835b9_0_334: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06" name="Google Shape;1606;g44782835b9_0_334:notes"/>
          <p:cNvSpPr txBox="1">
            <a:spLocks noGrp="1"/>
          </p:cNvSpPr>
          <p:nvPr>
            <p:ph type="body" idx="1"/>
          </p:nvPr>
        </p:nvSpPr>
        <p:spPr>
          <a:xfrm>
            <a:off x="666211" y="4848043"/>
            <a:ext cx="6275400" cy="4589400"/>
          </a:xfrm>
          <a:prstGeom prst="rect">
            <a:avLst/>
          </a:prstGeom>
          <a:solidFill>
            <a:schemeClr val="lt1"/>
          </a:solidFill>
          <a:ln>
            <a:noFill/>
          </a:ln>
        </p:spPr>
        <p:txBody>
          <a:bodyPr spcFirstLastPara="1" wrap="square" lIns="95725" tIns="47850" rIns="95725" bIns="47850" anchor="t" anchorCtr="0">
            <a:noAutofit/>
          </a:bodyPr>
          <a:lstStyle/>
          <a:p>
            <a:pPr marL="239367" marR="0" lvl="0" indent="-239367" algn="l" rtl="0">
              <a:spcBef>
                <a:spcPts val="0"/>
              </a:spcBef>
              <a:spcAft>
                <a:spcPts val="0"/>
              </a:spcAft>
              <a:buClr>
                <a:schemeClr val="dk1"/>
              </a:buClr>
              <a:buSzPts val="1100"/>
              <a:buFont typeface="Arial"/>
              <a:buAutoNum type="arabicPeriod"/>
            </a:pPr>
            <a:r>
              <a:rPr lang="en-US" sz="1100" b="1" i="0" u="none" strike="noStrike" cap="none">
                <a:solidFill>
                  <a:schemeClr val="dk1"/>
                </a:solidFill>
                <a:latin typeface="Arial"/>
                <a:ea typeface="Arial"/>
                <a:cs typeface="Arial"/>
                <a:sym typeface="Arial"/>
              </a:rPr>
              <a:t>Create a simple pod.yaml with the following contents</a:t>
            </a:r>
            <a:endParaRPr/>
          </a:p>
          <a:p>
            <a:pPr marL="239367" marR="0" lvl="0" indent="-169517" algn="l" rtl="0">
              <a:spcBef>
                <a:spcPts val="0"/>
              </a:spcBef>
              <a:spcAft>
                <a:spcPts val="0"/>
              </a:spcAft>
              <a:buClr>
                <a:schemeClr val="dk1"/>
              </a:buClr>
              <a:buSzPts val="1100"/>
              <a:buFont typeface="Arial"/>
              <a:buNone/>
            </a:pPr>
            <a:endParaRPr sz="1100" b="0" i="0" u="none" strike="noStrike" cap="none">
              <a:solidFill>
                <a:schemeClr val="dk1"/>
              </a:solidFill>
              <a:latin typeface="Arial"/>
              <a:ea typeface="Arial"/>
              <a:cs typeface="Arial"/>
              <a:sym typeface="Arial"/>
            </a:endParaRPr>
          </a:p>
          <a:p>
            <a:pPr marL="0" marR="0" lvl="0" indent="0" algn="l" rtl="0">
              <a:spcBef>
                <a:spcPts val="0"/>
              </a:spcBef>
              <a:spcAft>
                <a:spcPts val="0"/>
              </a:spcAft>
              <a:buNone/>
            </a:pPr>
            <a:r>
              <a:rPr lang="en-US" sz="1100" b="0" i="0" u="none" strike="noStrike" cap="none">
                <a:solidFill>
                  <a:schemeClr val="dk1"/>
                </a:solidFill>
                <a:latin typeface="Arial"/>
                <a:ea typeface="Arial"/>
                <a:cs typeface="Arial"/>
                <a:sym typeface="Arial"/>
              </a:rPr>
              <a:t>apiVersion: v1</a:t>
            </a:r>
            <a:endParaRPr/>
          </a:p>
          <a:p>
            <a:pPr marL="0" marR="0" lvl="0" indent="0" algn="l" rtl="0">
              <a:spcBef>
                <a:spcPts val="0"/>
              </a:spcBef>
              <a:spcAft>
                <a:spcPts val="0"/>
              </a:spcAft>
              <a:buNone/>
            </a:pPr>
            <a:r>
              <a:rPr lang="en-US" sz="1100" b="0" i="0" u="none" strike="noStrike" cap="none">
                <a:solidFill>
                  <a:schemeClr val="dk1"/>
                </a:solidFill>
                <a:latin typeface="Arial"/>
                <a:ea typeface="Arial"/>
                <a:cs typeface="Arial"/>
                <a:sym typeface="Arial"/>
              </a:rPr>
              <a:t>kind: Pod</a:t>
            </a:r>
            <a:endParaRPr/>
          </a:p>
          <a:p>
            <a:pPr marL="0" marR="0" lvl="0" indent="0" algn="l" rtl="0">
              <a:spcBef>
                <a:spcPts val="0"/>
              </a:spcBef>
              <a:spcAft>
                <a:spcPts val="0"/>
              </a:spcAft>
              <a:buNone/>
            </a:pPr>
            <a:r>
              <a:rPr lang="en-US" sz="1100" b="0" i="0" u="none" strike="noStrike" cap="none">
                <a:solidFill>
                  <a:schemeClr val="dk1"/>
                </a:solidFill>
                <a:latin typeface="Arial"/>
                <a:ea typeface="Arial"/>
                <a:cs typeface="Arial"/>
                <a:sym typeface="Arial"/>
              </a:rPr>
              <a:t>metadata:</a:t>
            </a:r>
            <a:endParaRPr/>
          </a:p>
          <a:p>
            <a:pPr marL="0" marR="0" lvl="0" indent="0" algn="l" rtl="0">
              <a:spcBef>
                <a:spcPts val="0"/>
              </a:spcBef>
              <a:spcAft>
                <a:spcPts val="0"/>
              </a:spcAft>
              <a:buNone/>
            </a:pPr>
            <a:r>
              <a:rPr lang="en-US" sz="1100" b="0" i="0" u="none" strike="noStrike" cap="none">
                <a:solidFill>
                  <a:schemeClr val="dk1"/>
                </a:solidFill>
                <a:latin typeface="Arial"/>
                <a:ea typeface="Arial"/>
                <a:cs typeface="Arial"/>
                <a:sym typeface="Arial"/>
              </a:rPr>
              <a:t>  name: nginx</a:t>
            </a:r>
            <a:endParaRPr sz="1100" b="0" i="0" u="none" strike="noStrike" cap="none">
              <a:solidFill>
                <a:schemeClr val="dk1"/>
              </a:solidFill>
              <a:latin typeface="Arial"/>
              <a:ea typeface="Arial"/>
              <a:cs typeface="Arial"/>
              <a:sym typeface="Arial"/>
            </a:endParaRPr>
          </a:p>
          <a:p>
            <a:pPr marL="0" marR="0" lvl="0" indent="0" algn="l" rtl="0">
              <a:spcBef>
                <a:spcPts val="0"/>
              </a:spcBef>
              <a:spcAft>
                <a:spcPts val="0"/>
              </a:spcAft>
              <a:buNone/>
            </a:pPr>
            <a:r>
              <a:rPr lang="en-US" sz="1100" b="0" i="0" u="none" strike="noStrike" cap="none">
                <a:solidFill>
                  <a:schemeClr val="dk1"/>
                </a:solidFill>
                <a:latin typeface="Arial"/>
                <a:ea typeface="Arial"/>
                <a:cs typeface="Arial"/>
                <a:sym typeface="Arial"/>
              </a:rPr>
              <a:t>  labels:</a:t>
            </a:r>
            <a:endParaRPr/>
          </a:p>
          <a:p>
            <a:pPr marL="0" marR="0" lvl="0" indent="0" algn="l" rtl="0">
              <a:spcBef>
                <a:spcPts val="0"/>
              </a:spcBef>
              <a:spcAft>
                <a:spcPts val="0"/>
              </a:spcAft>
              <a:buNone/>
            </a:pPr>
            <a:r>
              <a:rPr lang="en-US" sz="1100" b="0" i="0" u="none" strike="noStrike" cap="none">
                <a:solidFill>
                  <a:schemeClr val="dk1"/>
                </a:solidFill>
                <a:latin typeface="Arial"/>
                <a:ea typeface="Arial"/>
                <a:cs typeface="Arial"/>
                <a:sym typeface="Arial"/>
              </a:rPr>
              <a:t>    name: nginx</a:t>
            </a:r>
            <a:endParaRPr sz="1100" b="0" i="0" u="none" strike="noStrike" cap="none">
              <a:solidFill>
                <a:schemeClr val="dk1"/>
              </a:solidFill>
              <a:latin typeface="Arial"/>
              <a:ea typeface="Arial"/>
              <a:cs typeface="Arial"/>
              <a:sym typeface="Arial"/>
            </a:endParaRPr>
          </a:p>
          <a:p>
            <a:pPr marL="0" marR="0" lvl="0" indent="0" algn="l" rtl="0">
              <a:spcBef>
                <a:spcPts val="0"/>
              </a:spcBef>
              <a:spcAft>
                <a:spcPts val="0"/>
              </a:spcAft>
              <a:buNone/>
            </a:pPr>
            <a:r>
              <a:rPr lang="en-US" sz="1100" b="0" i="0" u="none" strike="noStrike" cap="none">
                <a:solidFill>
                  <a:schemeClr val="dk1"/>
                </a:solidFill>
                <a:latin typeface="Arial"/>
                <a:ea typeface="Arial"/>
                <a:cs typeface="Arial"/>
                <a:sym typeface="Arial"/>
              </a:rPr>
              <a:t>spec:</a:t>
            </a:r>
            <a:endParaRPr/>
          </a:p>
          <a:p>
            <a:pPr marL="0" marR="0" lvl="0" indent="0" algn="l" rtl="0">
              <a:spcBef>
                <a:spcPts val="0"/>
              </a:spcBef>
              <a:spcAft>
                <a:spcPts val="0"/>
              </a:spcAft>
              <a:buNone/>
            </a:pPr>
            <a:r>
              <a:rPr lang="en-US" sz="1100" b="0" i="0" u="none" strike="noStrike" cap="none">
                <a:solidFill>
                  <a:schemeClr val="dk1"/>
                </a:solidFill>
                <a:latin typeface="Arial"/>
                <a:ea typeface="Arial"/>
                <a:cs typeface="Arial"/>
                <a:sym typeface="Arial"/>
              </a:rPr>
              <a:t>  containers:</a:t>
            </a:r>
            <a:endParaRPr/>
          </a:p>
          <a:p>
            <a:pPr marL="0" marR="0" lvl="0" indent="0" algn="l" rtl="0">
              <a:spcBef>
                <a:spcPts val="0"/>
              </a:spcBef>
              <a:spcAft>
                <a:spcPts val="0"/>
              </a:spcAft>
              <a:buNone/>
            </a:pPr>
            <a:r>
              <a:rPr lang="en-US" sz="1100" b="0" i="0" u="none" strike="noStrike" cap="none">
                <a:solidFill>
                  <a:schemeClr val="dk1"/>
                </a:solidFill>
                <a:latin typeface="Arial"/>
                <a:ea typeface="Arial"/>
                <a:cs typeface="Arial"/>
                <a:sym typeface="Arial"/>
              </a:rPr>
              <a:t>  - name: nginx</a:t>
            </a:r>
            <a:endParaRPr sz="1100" b="0" i="0" u="none" strike="noStrike" cap="none">
              <a:solidFill>
                <a:schemeClr val="dk1"/>
              </a:solidFill>
              <a:latin typeface="Arial"/>
              <a:ea typeface="Arial"/>
              <a:cs typeface="Arial"/>
              <a:sym typeface="Arial"/>
            </a:endParaRPr>
          </a:p>
          <a:p>
            <a:pPr marL="0" marR="0" lvl="0" indent="0" algn="l" rtl="0">
              <a:spcBef>
                <a:spcPts val="0"/>
              </a:spcBef>
              <a:spcAft>
                <a:spcPts val="0"/>
              </a:spcAft>
              <a:buNone/>
            </a:pPr>
            <a:r>
              <a:rPr lang="en-US" sz="1100" b="0" i="0" u="none" strike="noStrike" cap="none">
                <a:solidFill>
                  <a:schemeClr val="dk1"/>
                </a:solidFill>
                <a:latin typeface="Arial"/>
                <a:ea typeface="Arial"/>
                <a:cs typeface="Arial"/>
                <a:sym typeface="Arial"/>
              </a:rPr>
              <a:t>    image: nginx</a:t>
            </a:r>
            <a:endParaRPr sz="1100" b="0" i="0" u="none" strike="noStrike" cap="none">
              <a:solidFill>
                <a:schemeClr val="dk1"/>
              </a:solidFill>
              <a:latin typeface="Arial"/>
              <a:ea typeface="Arial"/>
              <a:cs typeface="Arial"/>
              <a:sym typeface="Arial"/>
            </a:endParaRPr>
          </a:p>
          <a:p>
            <a:pPr marL="0" marR="0" lvl="0" indent="0" algn="l" rtl="0">
              <a:spcBef>
                <a:spcPts val="0"/>
              </a:spcBef>
              <a:spcAft>
                <a:spcPts val="0"/>
              </a:spcAft>
              <a:buNone/>
            </a:pPr>
            <a:r>
              <a:rPr lang="en-US" sz="1100" b="0" i="0" u="none" strike="noStrike" cap="none">
                <a:solidFill>
                  <a:schemeClr val="dk1"/>
                </a:solidFill>
                <a:latin typeface="Arial"/>
                <a:ea typeface="Arial"/>
                <a:cs typeface="Arial"/>
                <a:sym typeface="Arial"/>
              </a:rPr>
              <a:t>    ports:</a:t>
            </a:r>
            <a:endParaRPr/>
          </a:p>
          <a:p>
            <a:pPr marL="0" marR="0" lvl="0" indent="0" algn="l" rtl="0">
              <a:spcBef>
                <a:spcPts val="0"/>
              </a:spcBef>
              <a:spcAft>
                <a:spcPts val="0"/>
              </a:spcAft>
              <a:buNone/>
            </a:pPr>
            <a:r>
              <a:rPr lang="en-US" sz="1100" b="0" i="0" u="none" strike="noStrike" cap="none">
                <a:solidFill>
                  <a:schemeClr val="dk1"/>
                </a:solidFill>
                <a:latin typeface="Arial"/>
                <a:ea typeface="Arial"/>
                <a:cs typeface="Arial"/>
                <a:sym typeface="Arial"/>
              </a:rPr>
              <a:t>    - containerPort: 80</a:t>
            </a:r>
            <a:endParaRPr/>
          </a:p>
          <a:p>
            <a:pPr marL="0" marR="0" lvl="0" indent="0" algn="l" rtl="0">
              <a:spcBef>
                <a:spcPts val="0"/>
              </a:spcBef>
              <a:spcAft>
                <a:spcPts val="0"/>
              </a:spcAft>
              <a:buNone/>
            </a:pPr>
            <a:endParaRPr sz="1100" b="0" i="0" u="none" strike="noStrike" cap="none">
              <a:solidFill>
                <a:schemeClr val="dk1"/>
              </a:solidFill>
              <a:latin typeface="Arial"/>
              <a:ea typeface="Arial"/>
              <a:cs typeface="Arial"/>
              <a:sym typeface="Arial"/>
            </a:endParaRPr>
          </a:p>
          <a:p>
            <a:pPr marL="0" marR="0" lvl="0" indent="0" algn="l" rtl="0">
              <a:spcBef>
                <a:spcPts val="0"/>
              </a:spcBef>
              <a:spcAft>
                <a:spcPts val="0"/>
              </a:spcAft>
              <a:buNone/>
            </a:pPr>
            <a:r>
              <a:rPr lang="en-US" sz="1100" b="0" i="0" u="none" strike="noStrike" cap="none">
                <a:solidFill>
                  <a:schemeClr val="dk1"/>
                </a:solidFill>
                <a:latin typeface="Arial"/>
                <a:ea typeface="Arial"/>
                <a:cs typeface="Arial"/>
                <a:sym typeface="Arial"/>
              </a:rPr>
              <a:t>2. Kubectl create –f pod.yaml</a:t>
            </a:r>
            <a:endParaRPr sz="1100" b="0" i="0" u="none" strike="noStrike" cap="none">
              <a:solidFill>
                <a:schemeClr val="dk1"/>
              </a:solidFill>
              <a:latin typeface="Arial"/>
              <a:ea typeface="Arial"/>
              <a:cs typeface="Arial"/>
              <a:sym typeface="Arial"/>
            </a:endParaRPr>
          </a:p>
          <a:p>
            <a:pPr marL="0" marR="0" lvl="0" indent="0" algn="l" rtl="0">
              <a:spcBef>
                <a:spcPts val="0"/>
              </a:spcBef>
              <a:spcAft>
                <a:spcPts val="0"/>
              </a:spcAft>
              <a:buNone/>
            </a:pPr>
            <a:r>
              <a:rPr lang="en-US" sz="1100" b="0" i="0" u="none" strike="noStrike" cap="none">
                <a:solidFill>
                  <a:schemeClr val="dk1"/>
                </a:solidFill>
                <a:latin typeface="Arial"/>
                <a:ea typeface="Arial"/>
                <a:cs typeface="Arial"/>
                <a:sym typeface="Arial"/>
              </a:rPr>
              <a:t>3. Kubectl get pods</a:t>
            </a:r>
            <a:endParaRPr/>
          </a:p>
          <a:p>
            <a:pPr marL="0" marR="0" lvl="0" indent="0" algn="l" rtl="0">
              <a:spcBef>
                <a:spcPts val="0"/>
              </a:spcBef>
              <a:spcAft>
                <a:spcPts val="0"/>
              </a:spcAft>
              <a:buNone/>
            </a:pPr>
            <a:endParaRPr sz="1100" b="0" i="0" u="none" strike="noStrike" cap="none">
              <a:solidFill>
                <a:schemeClr val="dk1"/>
              </a:solidFill>
              <a:latin typeface="Arial"/>
              <a:ea typeface="Arial"/>
              <a:cs typeface="Arial"/>
              <a:sym typeface="Arial"/>
            </a:endParaRPr>
          </a:p>
          <a:p>
            <a:pPr marL="0" marR="0" lvl="0" indent="0" algn="l" rtl="0">
              <a:spcBef>
                <a:spcPts val="0"/>
              </a:spcBef>
              <a:spcAft>
                <a:spcPts val="0"/>
              </a:spcAft>
              <a:buNone/>
            </a:pPr>
            <a:r>
              <a:rPr lang="en-US" sz="1100" b="0" i="0" u="none" strike="noStrike" cap="none">
                <a:solidFill>
                  <a:schemeClr val="dk1"/>
                </a:solidFill>
                <a:latin typeface="Arial"/>
                <a:ea typeface="Arial"/>
                <a:cs typeface="Arial"/>
                <a:sym typeface="Arial"/>
              </a:rPr>
              <a:t>This highlights an example of Kubernetes deployment creation. As with many Kubernetes objects, deployments are usually created from a file such as a yaml or json. While this could be done via command line it is often impractical to do so. </a:t>
            </a:r>
            <a:endParaRPr/>
          </a:p>
          <a:p>
            <a:pPr marL="0" marR="0" lvl="0" indent="0" algn="l" rtl="0">
              <a:spcBef>
                <a:spcPts val="0"/>
              </a:spcBef>
              <a:spcAft>
                <a:spcPts val="0"/>
              </a:spcAft>
              <a:buNone/>
            </a:pPr>
            <a:endParaRPr sz="1100" b="0" i="0" u="none" strike="noStrike" cap="none">
              <a:solidFill>
                <a:schemeClr val="dk1"/>
              </a:solidFill>
              <a:latin typeface="Arial"/>
              <a:ea typeface="Arial"/>
              <a:cs typeface="Arial"/>
              <a:sym typeface="Arial"/>
            </a:endParaRPr>
          </a:p>
          <a:p>
            <a:pPr marL="0" marR="0" lvl="0" indent="0" algn="l" rtl="0">
              <a:spcBef>
                <a:spcPts val="0"/>
              </a:spcBef>
              <a:spcAft>
                <a:spcPts val="0"/>
              </a:spcAft>
              <a:buNone/>
            </a:pPr>
            <a:r>
              <a:rPr lang="en-US" sz="1100" b="0" i="0" u="none" strike="noStrike" cap="none">
                <a:solidFill>
                  <a:schemeClr val="dk1"/>
                </a:solidFill>
                <a:latin typeface="Arial"/>
                <a:ea typeface="Arial"/>
                <a:cs typeface="Arial"/>
                <a:sym typeface="Arial"/>
              </a:rPr>
              <a:t>Further reading:</a:t>
            </a:r>
            <a:endParaRPr/>
          </a:p>
          <a:p>
            <a:pPr marL="0" marR="0" lvl="0" indent="0" algn="l" rtl="0">
              <a:spcBef>
                <a:spcPts val="0"/>
              </a:spcBef>
              <a:spcAft>
                <a:spcPts val="0"/>
              </a:spcAft>
              <a:buNone/>
            </a:pPr>
            <a:r>
              <a:rPr lang="en-US" sz="1100" b="0" i="0" u="sng" strike="noStrike" cap="none">
                <a:solidFill>
                  <a:schemeClr val="hlink"/>
                </a:solidFill>
                <a:latin typeface="Arial"/>
                <a:ea typeface="Arial"/>
                <a:cs typeface="Arial"/>
                <a:sym typeface="Arial"/>
                <a:hlinkClick r:id="rId3"/>
              </a:rPr>
              <a:t>https://kubernetes.io/docs/concepts/workloads/controllers/deployment/#creating-a-deployment</a:t>
            </a:r>
            <a:r>
              <a:rPr lang="en-US" sz="1100" b="0" i="0" u="none" strike="noStrike" cap="none">
                <a:solidFill>
                  <a:schemeClr val="dk1"/>
                </a:solidFill>
                <a:latin typeface="Arial"/>
                <a:ea typeface="Arial"/>
                <a:cs typeface="Arial"/>
                <a:sym typeface="Arial"/>
              </a:rPr>
              <a:t> </a:t>
            </a:r>
            <a:endParaRPr/>
          </a:p>
          <a:p>
            <a:pPr marL="0" marR="0" lvl="0" indent="0" algn="l" rtl="0">
              <a:spcBef>
                <a:spcPts val="0"/>
              </a:spcBef>
              <a:spcAft>
                <a:spcPts val="0"/>
              </a:spcAft>
              <a:buNone/>
            </a:pPr>
            <a:endParaRPr sz="1100" b="0" i="0" u="none" strike="noStrike" cap="none">
              <a:solidFill>
                <a:schemeClr val="dk1"/>
              </a:solidFill>
              <a:latin typeface="Arial"/>
              <a:ea typeface="Arial"/>
              <a:cs typeface="Arial"/>
              <a:sym typeface="Arial"/>
            </a:endParaRPr>
          </a:p>
          <a:p>
            <a:pPr marL="0" marR="0" lvl="0" indent="0" algn="l" rtl="0">
              <a:spcBef>
                <a:spcPts val="0"/>
              </a:spcBef>
              <a:spcAft>
                <a:spcPts val="0"/>
              </a:spcAft>
              <a:buNone/>
            </a:pPr>
            <a:endParaRPr sz="1100" b="0" i="0" u="none" strike="noStrike" cap="none">
              <a:solidFill>
                <a:schemeClr val="dk1"/>
              </a:solidFill>
              <a:latin typeface="Arial"/>
              <a:ea typeface="Arial"/>
              <a:cs typeface="Arial"/>
              <a:sym typeface="Arial"/>
            </a:endParaRPr>
          </a:p>
          <a:p>
            <a:pPr marL="0" marR="0" lvl="0" indent="0" algn="l" rtl="0">
              <a:spcBef>
                <a:spcPts val="0"/>
              </a:spcBef>
              <a:spcAft>
                <a:spcPts val="0"/>
              </a:spcAft>
              <a:buNone/>
            </a:pPr>
            <a:endParaRPr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08740083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9"/>
        <p:cNvGrpSpPr/>
        <p:nvPr/>
      </p:nvGrpSpPr>
      <p:grpSpPr>
        <a:xfrm>
          <a:off x="0" y="0"/>
          <a:ext cx="0" cy="0"/>
          <a:chOff x="0" y="0"/>
          <a:chExt cx="0" cy="0"/>
        </a:xfrm>
      </p:grpSpPr>
      <p:sp>
        <p:nvSpPr>
          <p:cNvPr id="2260" name="Google Shape;2260;g44782835b9_0_1337:notes"/>
          <p:cNvSpPr>
            <a:spLocks noGrp="1" noRot="1" noChangeAspect="1"/>
          </p:cNvSpPr>
          <p:nvPr>
            <p:ph type="sldImg" idx="2"/>
          </p:nvPr>
        </p:nvSpPr>
        <p:spPr>
          <a:xfrm>
            <a:off x="-217488" y="230188"/>
            <a:ext cx="7750176" cy="436086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61" name="Google Shape;2261;g44782835b9_0_1337:notes"/>
          <p:cNvSpPr txBox="1"/>
          <p:nvPr/>
        </p:nvSpPr>
        <p:spPr>
          <a:xfrm>
            <a:off x="657013" y="4785757"/>
            <a:ext cx="6072900" cy="1258800"/>
          </a:xfrm>
          <a:prstGeom prst="rect">
            <a:avLst/>
          </a:prstGeom>
          <a:solidFill>
            <a:schemeClr val="lt1"/>
          </a:solidFill>
          <a:ln>
            <a:noFill/>
          </a:ln>
        </p:spPr>
        <p:txBody>
          <a:bodyPr spcFirstLastPara="1" wrap="square" lIns="95725" tIns="47850" rIns="95725" bIns="4785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Calibri"/>
                <a:ea typeface="Calibri"/>
                <a:cs typeface="Calibri"/>
                <a:sym typeface="Calibri"/>
              </a:rPr>
              <a:t>http://pwittrock.github.io/docs/user-guide/configmap/</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Calibri"/>
                <a:ea typeface="Calibri"/>
                <a:cs typeface="Calibri"/>
                <a:sym typeface="Calibri"/>
              </a:rPr>
              <a:t>Extra resources: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Calibri"/>
                <a:ea typeface="Calibri"/>
                <a:cs typeface="Calibri"/>
                <a:sym typeface="Calibri"/>
              </a:rPr>
              <a:t>https://docs.openshift.org/latest/dev_guide/configmaps.html</a:t>
            </a:r>
            <a:endParaRPr/>
          </a:p>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chemeClr val="dk1"/>
              </a:solidFill>
              <a:latin typeface="Calibri"/>
              <a:ea typeface="Calibri"/>
              <a:cs typeface="Calibri"/>
              <a:sym typeface="Calibri"/>
            </a:endParaRPr>
          </a:p>
        </p:txBody>
      </p:sp>
      <p:sp>
        <p:nvSpPr>
          <p:cNvPr id="2262" name="Google Shape;2262;g44782835b9_0_1337:notes"/>
          <p:cNvSpPr txBox="1">
            <a:spLocks noGrp="1"/>
          </p:cNvSpPr>
          <p:nvPr>
            <p:ph type="body" idx="1"/>
          </p:nvPr>
        </p:nvSpPr>
        <p:spPr>
          <a:xfrm>
            <a:off x="731500" y="4560550"/>
            <a:ext cx="5852100" cy="432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3145072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7"/>
        <p:cNvGrpSpPr/>
        <p:nvPr/>
      </p:nvGrpSpPr>
      <p:grpSpPr>
        <a:xfrm>
          <a:off x="0" y="0"/>
          <a:ext cx="0" cy="0"/>
          <a:chOff x="0" y="0"/>
          <a:chExt cx="0" cy="0"/>
        </a:xfrm>
      </p:grpSpPr>
      <p:sp>
        <p:nvSpPr>
          <p:cNvPr id="2268" name="Google Shape;2268;g44782835b9_0_1344:notes"/>
          <p:cNvSpPr>
            <a:spLocks noGrp="1" noRot="1" noChangeAspect="1"/>
          </p:cNvSpPr>
          <p:nvPr>
            <p:ph type="sldImg" idx="2"/>
          </p:nvPr>
        </p:nvSpPr>
        <p:spPr>
          <a:xfrm>
            <a:off x="-217488" y="230188"/>
            <a:ext cx="7750176" cy="436086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69" name="Google Shape;2269;g44782835b9_0_1344:notes"/>
          <p:cNvSpPr txBox="1"/>
          <p:nvPr/>
        </p:nvSpPr>
        <p:spPr>
          <a:xfrm>
            <a:off x="657013" y="4785757"/>
            <a:ext cx="6072900" cy="1258800"/>
          </a:xfrm>
          <a:prstGeom prst="rect">
            <a:avLst/>
          </a:prstGeom>
          <a:solidFill>
            <a:schemeClr val="lt1"/>
          </a:solidFill>
          <a:ln>
            <a:noFill/>
          </a:ln>
        </p:spPr>
        <p:txBody>
          <a:bodyPr spcFirstLastPara="1" wrap="square" lIns="95725" tIns="47850" rIns="95725" bIns="4785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Calibri"/>
                <a:ea typeface="Calibri"/>
                <a:cs typeface="Calibri"/>
                <a:sym typeface="Calibri"/>
              </a:rPr>
              <a:t>http://pwittrock.github.io/docs/user-guide/configmap/</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Calibri"/>
                <a:ea typeface="Calibri"/>
                <a:cs typeface="Calibri"/>
                <a:sym typeface="Calibri"/>
              </a:rPr>
              <a:t>Extra resources: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Calibri"/>
                <a:ea typeface="Calibri"/>
                <a:cs typeface="Calibri"/>
                <a:sym typeface="Calibri"/>
              </a:rPr>
              <a:t>https://docs.openshift.org/latest/dev_guide/configmaps.html</a:t>
            </a:r>
            <a:endParaRPr/>
          </a:p>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chemeClr val="dk1"/>
              </a:solidFill>
              <a:latin typeface="Calibri"/>
              <a:ea typeface="Calibri"/>
              <a:cs typeface="Calibri"/>
              <a:sym typeface="Calibri"/>
            </a:endParaRPr>
          </a:p>
        </p:txBody>
      </p:sp>
      <p:sp>
        <p:nvSpPr>
          <p:cNvPr id="2270" name="Google Shape;2270;g44782835b9_0_1344:notes"/>
          <p:cNvSpPr txBox="1">
            <a:spLocks noGrp="1"/>
          </p:cNvSpPr>
          <p:nvPr>
            <p:ph type="body" idx="1"/>
          </p:nvPr>
        </p:nvSpPr>
        <p:spPr>
          <a:xfrm>
            <a:off x="731500" y="4560550"/>
            <a:ext cx="5852100" cy="432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9344619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6"/>
        <p:cNvGrpSpPr/>
        <p:nvPr/>
      </p:nvGrpSpPr>
      <p:grpSpPr>
        <a:xfrm>
          <a:off x="0" y="0"/>
          <a:ext cx="0" cy="0"/>
          <a:chOff x="0" y="0"/>
          <a:chExt cx="0" cy="0"/>
        </a:xfrm>
      </p:grpSpPr>
      <p:sp>
        <p:nvSpPr>
          <p:cNvPr id="2277" name="Google Shape;2277;g44782835b9_0_1352:notes"/>
          <p:cNvSpPr>
            <a:spLocks noGrp="1" noRot="1" noChangeAspect="1"/>
          </p:cNvSpPr>
          <p:nvPr>
            <p:ph type="sldImg" idx="2"/>
          </p:nvPr>
        </p:nvSpPr>
        <p:spPr>
          <a:xfrm>
            <a:off x="-217488" y="230188"/>
            <a:ext cx="7750176" cy="436086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78" name="Google Shape;2278;g44782835b9_0_1352:notes"/>
          <p:cNvSpPr txBox="1"/>
          <p:nvPr/>
        </p:nvSpPr>
        <p:spPr>
          <a:xfrm>
            <a:off x="657014" y="4773881"/>
            <a:ext cx="6001200" cy="3809100"/>
          </a:xfrm>
          <a:prstGeom prst="rect">
            <a:avLst/>
          </a:prstGeom>
          <a:solidFill>
            <a:schemeClr val="lt1"/>
          </a:solidFill>
          <a:ln>
            <a:noFill/>
          </a:ln>
        </p:spPr>
        <p:txBody>
          <a:bodyPr spcFirstLastPara="1" wrap="square" lIns="95725" tIns="47850" rIns="95725" bIns="47850" anchor="t" anchorCtr="0">
            <a:noAutofit/>
          </a:bodyPr>
          <a:lstStyle/>
          <a:p>
            <a:pPr marL="0" marR="0" lvl="0" indent="0" algn="l" rtl="0">
              <a:lnSpc>
                <a:spcPct val="100000"/>
              </a:lnSpc>
              <a:spcBef>
                <a:spcPts val="0"/>
              </a:spcBef>
              <a:spcAft>
                <a:spcPts val="0"/>
              </a:spcAft>
              <a:buNone/>
            </a:pPr>
            <a:r>
              <a:rPr lang="en-US" sz="1200" b="0" i="0" u="none" strike="noStrike" cap="none">
                <a:solidFill>
                  <a:schemeClr val="dk1"/>
                </a:solidFill>
                <a:latin typeface="Calibri"/>
                <a:ea typeface="Calibri"/>
                <a:cs typeface="Calibri"/>
                <a:sym typeface="Calibri"/>
              </a:rPr>
              <a:t>https://github.com/gravitational/workshop/blob/master/k8s101.md</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None/>
            </a:pPr>
            <a:r>
              <a:rPr lang="en-US" sz="1200" b="0" i="0" u="none" strike="noStrike" cap="none">
                <a:solidFill>
                  <a:schemeClr val="dk1"/>
                </a:solidFill>
                <a:latin typeface="Calibri"/>
                <a:ea typeface="Calibri"/>
                <a:cs typeface="Calibri"/>
                <a:sym typeface="Calibri"/>
              </a:rPr>
              <a:t>Git clone https://github.com/gravitational/workshop.git</a:t>
            </a:r>
            <a:endParaRPr/>
          </a:p>
          <a:p>
            <a:pPr marL="0" marR="0" lvl="0" indent="0" algn="l" rtl="0">
              <a:lnSpc>
                <a:spcPct val="100000"/>
              </a:lnSpc>
              <a:spcBef>
                <a:spcPts val="0"/>
              </a:spcBef>
              <a:spcAft>
                <a:spcPts val="0"/>
              </a:spcAft>
              <a:buNone/>
            </a:pP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None/>
            </a:pPr>
            <a:r>
              <a:rPr lang="en-US" sz="1200" b="0" i="0" u="none" strike="noStrike" cap="none">
                <a:solidFill>
                  <a:schemeClr val="dk1"/>
                </a:solidFill>
                <a:latin typeface="Calibri"/>
                <a:ea typeface="Calibri"/>
                <a:cs typeface="Calibri"/>
                <a:sym typeface="Calibri"/>
              </a:rPr>
              <a:t>Sections:</a:t>
            </a:r>
            <a:endParaRPr sz="1400" b="0" i="0" u="none" strike="noStrike" cap="none">
              <a:solidFill>
                <a:srgbClr val="000000"/>
              </a:solidFill>
              <a:latin typeface="Arial"/>
              <a:ea typeface="Arial"/>
              <a:cs typeface="Arial"/>
              <a:sym typeface="Arial"/>
            </a:endParaRPr>
          </a:p>
          <a:p>
            <a:pPr marL="179523" marR="0" lvl="0" indent="-179523" algn="l" rtl="0">
              <a:lnSpc>
                <a:spcPct val="100000"/>
              </a:lnSpc>
              <a:spcBef>
                <a:spcPts val="0"/>
              </a:spcBef>
              <a:spcAft>
                <a:spcPts val="0"/>
              </a:spcAft>
              <a:buClr>
                <a:schemeClr val="dk1"/>
              </a:buClr>
              <a:buSzPts val="1100"/>
              <a:buFont typeface="Arial"/>
              <a:buChar char="•"/>
            </a:pPr>
            <a:r>
              <a:rPr lang="en-US" sz="1200" b="0" i="0" u="none" strike="noStrike" cap="none">
                <a:solidFill>
                  <a:schemeClr val="dk1"/>
                </a:solidFill>
                <a:latin typeface="Calibri"/>
                <a:ea typeface="Calibri"/>
                <a:cs typeface="Calibri"/>
                <a:sym typeface="Calibri"/>
              </a:rPr>
              <a:t>Deployments and Replicasets</a:t>
            </a:r>
            <a:endParaRPr/>
          </a:p>
          <a:p>
            <a:pPr marL="179523" marR="0" lvl="0" indent="-179523" algn="l" rtl="0">
              <a:lnSpc>
                <a:spcPct val="100000"/>
              </a:lnSpc>
              <a:spcBef>
                <a:spcPts val="0"/>
              </a:spcBef>
              <a:spcAft>
                <a:spcPts val="0"/>
              </a:spcAft>
              <a:buClr>
                <a:schemeClr val="dk1"/>
              </a:buClr>
              <a:buSzPts val="1100"/>
              <a:buFont typeface="Arial"/>
              <a:buChar char="•"/>
            </a:pPr>
            <a:r>
              <a:rPr lang="en-US" sz="1200" b="0" i="0" u="none" strike="noStrike" cap="none">
                <a:solidFill>
                  <a:schemeClr val="dk1"/>
                </a:solidFill>
                <a:latin typeface="Calibri"/>
                <a:ea typeface="Calibri"/>
                <a:cs typeface="Calibri"/>
                <a:sym typeface="Calibri"/>
              </a:rPr>
              <a:t>Services</a:t>
            </a:r>
            <a:endParaRPr sz="1400" b="0" i="0" u="none" strike="noStrike" cap="none">
              <a:solidFill>
                <a:srgbClr val="000000"/>
              </a:solidFill>
              <a:latin typeface="Arial"/>
              <a:ea typeface="Arial"/>
              <a:cs typeface="Arial"/>
              <a:sym typeface="Arial"/>
            </a:endParaRPr>
          </a:p>
          <a:p>
            <a:pPr marL="179523" marR="0" lvl="0" indent="-179523" algn="l" rtl="0">
              <a:lnSpc>
                <a:spcPct val="100000"/>
              </a:lnSpc>
              <a:spcBef>
                <a:spcPts val="0"/>
              </a:spcBef>
              <a:spcAft>
                <a:spcPts val="0"/>
              </a:spcAft>
              <a:buClr>
                <a:schemeClr val="dk1"/>
              </a:buClr>
              <a:buSzPts val="1100"/>
              <a:buFont typeface="Arial"/>
              <a:buChar char="•"/>
            </a:pPr>
            <a:r>
              <a:rPr lang="en-US" sz="1200" b="0" i="0" u="none" strike="noStrike" cap="none">
                <a:solidFill>
                  <a:schemeClr val="dk1"/>
                </a:solidFill>
                <a:latin typeface="Calibri"/>
                <a:ea typeface="Calibri"/>
                <a:cs typeface="Calibri"/>
                <a:sym typeface="Calibri"/>
              </a:rPr>
              <a:t>Back to Deployments</a:t>
            </a:r>
            <a:endParaRPr sz="1400" b="0" i="0" u="none" strike="noStrike" cap="none">
              <a:solidFill>
                <a:srgbClr val="000000"/>
              </a:solidFill>
              <a:latin typeface="Arial"/>
              <a:ea typeface="Arial"/>
              <a:cs typeface="Arial"/>
              <a:sym typeface="Arial"/>
            </a:endParaRPr>
          </a:p>
          <a:p>
            <a:pPr marL="179523" marR="0" lvl="0" indent="-179523" algn="l" rtl="0">
              <a:lnSpc>
                <a:spcPct val="100000"/>
              </a:lnSpc>
              <a:spcBef>
                <a:spcPts val="0"/>
              </a:spcBef>
              <a:spcAft>
                <a:spcPts val="0"/>
              </a:spcAft>
              <a:buClr>
                <a:schemeClr val="dk1"/>
              </a:buClr>
              <a:buSzPts val="1100"/>
              <a:buFont typeface="Arial"/>
              <a:buChar char="•"/>
            </a:pPr>
            <a:r>
              <a:rPr lang="en-US" sz="1200" b="0" i="0" u="none" strike="noStrike" cap="none">
                <a:solidFill>
                  <a:schemeClr val="dk1"/>
                </a:solidFill>
                <a:latin typeface="Calibri"/>
                <a:ea typeface="Calibri"/>
                <a:cs typeface="Calibri"/>
                <a:sym typeface="Calibri"/>
              </a:rPr>
              <a:t>Configuration management basics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2279" name="Google Shape;2279;g44782835b9_0_1352:notes"/>
          <p:cNvSpPr txBox="1">
            <a:spLocks noGrp="1"/>
          </p:cNvSpPr>
          <p:nvPr>
            <p:ph type="body" idx="1"/>
          </p:nvPr>
        </p:nvSpPr>
        <p:spPr>
          <a:xfrm>
            <a:off x="731500" y="4560550"/>
            <a:ext cx="5852100" cy="432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68091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4"/>
        <p:cNvGrpSpPr/>
        <p:nvPr/>
      </p:nvGrpSpPr>
      <p:grpSpPr>
        <a:xfrm>
          <a:off x="0" y="0"/>
          <a:ext cx="0" cy="0"/>
          <a:chOff x="0" y="0"/>
          <a:chExt cx="0" cy="0"/>
        </a:xfrm>
      </p:grpSpPr>
      <p:sp>
        <p:nvSpPr>
          <p:cNvPr id="2115" name="Google Shape;2115;g44782835b9_0_1175:notes"/>
          <p:cNvSpPr>
            <a:spLocks noGrp="1" noRot="1" noChangeAspect="1"/>
          </p:cNvSpPr>
          <p:nvPr>
            <p:ph type="sldImg" idx="2"/>
          </p:nvPr>
        </p:nvSpPr>
        <p:spPr>
          <a:xfrm>
            <a:off x="-217488" y="230188"/>
            <a:ext cx="7750176" cy="436086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16" name="Google Shape;2116;g44782835b9_0_1175:notes"/>
          <p:cNvSpPr txBox="1">
            <a:spLocks noGrp="1"/>
          </p:cNvSpPr>
          <p:nvPr>
            <p:ph type="body" idx="1"/>
          </p:nvPr>
        </p:nvSpPr>
        <p:spPr>
          <a:xfrm>
            <a:off x="731838" y="4560888"/>
            <a:ext cx="5851500" cy="4319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80943865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4"/>
        <p:cNvGrpSpPr/>
        <p:nvPr/>
      </p:nvGrpSpPr>
      <p:grpSpPr>
        <a:xfrm>
          <a:off x="0" y="0"/>
          <a:ext cx="0" cy="0"/>
          <a:chOff x="0" y="0"/>
          <a:chExt cx="0" cy="0"/>
        </a:xfrm>
      </p:grpSpPr>
      <p:sp>
        <p:nvSpPr>
          <p:cNvPr id="2115" name="Google Shape;2115;g44782835b9_0_1175:notes"/>
          <p:cNvSpPr>
            <a:spLocks noGrp="1" noRot="1" noChangeAspect="1"/>
          </p:cNvSpPr>
          <p:nvPr>
            <p:ph type="sldImg" idx="2"/>
          </p:nvPr>
        </p:nvSpPr>
        <p:spPr>
          <a:xfrm>
            <a:off x="-217488" y="230188"/>
            <a:ext cx="7750176" cy="436086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16" name="Google Shape;2116;g44782835b9_0_1175:notes"/>
          <p:cNvSpPr txBox="1">
            <a:spLocks noGrp="1"/>
          </p:cNvSpPr>
          <p:nvPr>
            <p:ph type="body" idx="1"/>
          </p:nvPr>
        </p:nvSpPr>
        <p:spPr>
          <a:xfrm>
            <a:off x="731838" y="4560888"/>
            <a:ext cx="5851500" cy="4319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45690679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4"/>
        <p:cNvGrpSpPr/>
        <p:nvPr/>
      </p:nvGrpSpPr>
      <p:grpSpPr>
        <a:xfrm>
          <a:off x="0" y="0"/>
          <a:ext cx="0" cy="0"/>
          <a:chOff x="0" y="0"/>
          <a:chExt cx="0" cy="0"/>
        </a:xfrm>
      </p:grpSpPr>
      <p:sp>
        <p:nvSpPr>
          <p:cNvPr id="2115" name="Google Shape;2115;g44782835b9_0_1175:notes"/>
          <p:cNvSpPr>
            <a:spLocks noGrp="1" noRot="1" noChangeAspect="1"/>
          </p:cNvSpPr>
          <p:nvPr>
            <p:ph type="sldImg" idx="2"/>
          </p:nvPr>
        </p:nvSpPr>
        <p:spPr>
          <a:xfrm>
            <a:off x="-217488" y="230188"/>
            <a:ext cx="7750176" cy="436086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16" name="Google Shape;2116;g44782835b9_0_1175:notes"/>
          <p:cNvSpPr txBox="1">
            <a:spLocks noGrp="1"/>
          </p:cNvSpPr>
          <p:nvPr>
            <p:ph type="body" idx="1"/>
          </p:nvPr>
        </p:nvSpPr>
        <p:spPr>
          <a:xfrm>
            <a:off x="731838" y="4560888"/>
            <a:ext cx="5851500" cy="4319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19726561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8"/>
        <p:cNvGrpSpPr/>
        <p:nvPr/>
      </p:nvGrpSpPr>
      <p:grpSpPr>
        <a:xfrm>
          <a:off x="0" y="0"/>
          <a:ext cx="0" cy="0"/>
          <a:chOff x="0" y="0"/>
          <a:chExt cx="0" cy="0"/>
        </a:xfrm>
      </p:grpSpPr>
      <p:sp>
        <p:nvSpPr>
          <p:cNvPr id="2179" name="Google Shape;2179;g44782835b9_0_1230:notes"/>
          <p:cNvSpPr>
            <a:spLocks noGrp="1" noRot="1" noChangeAspect="1"/>
          </p:cNvSpPr>
          <p:nvPr>
            <p:ph type="sldImg" idx="2"/>
          </p:nvPr>
        </p:nvSpPr>
        <p:spPr>
          <a:xfrm>
            <a:off x="-215900" y="341313"/>
            <a:ext cx="7747000" cy="43576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80" name="Google Shape;2180;g44782835b9_0_1230:notes"/>
          <p:cNvSpPr txBox="1">
            <a:spLocks noGrp="1"/>
          </p:cNvSpPr>
          <p:nvPr>
            <p:ph type="body" idx="1"/>
          </p:nvPr>
        </p:nvSpPr>
        <p:spPr>
          <a:xfrm>
            <a:off x="700276" y="4782072"/>
            <a:ext cx="5982300" cy="526200"/>
          </a:xfrm>
          <a:prstGeom prst="rect">
            <a:avLst/>
          </a:prstGeom>
          <a:solidFill>
            <a:schemeClr val="lt1"/>
          </a:solidFill>
          <a:ln>
            <a:noFill/>
          </a:ln>
        </p:spPr>
        <p:txBody>
          <a:bodyPr spcFirstLastPara="1" wrap="square" lIns="95725" tIns="47850" rIns="95725" bIns="4785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Calibri"/>
                <a:ea typeface="Calibri"/>
                <a:cs typeface="Calibri"/>
                <a:sym typeface="Calibri"/>
              </a:rPr>
              <a:t>https://kubernetes.io/docs/concepts/workloads/controllers/statefulset/</a:t>
            </a:r>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98261513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3"/>
        <p:cNvGrpSpPr/>
        <p:nvPr/>
      </p:nvGrpSpPr>
      <p:grpSpPr>
        <a:xfrm>
          <a:off x="0" y="0"/>
          <a:ext cx="0" cy="0"/>
          <a:chOff x="0" y="0"/>
          <a:chExt cx="0" cy="0"/>
        </a:xfrm>
      </p:grpSpPr>
      <p:sp>
        <p:nvSpPr>
          <p:cNvPr id="2194" name="Google Shape;2194;g44782835b9_0_1243:notes"/>
          <p:cNvSpPr>
            <a:spLocks noGrp="1" noRot="1" noChangeAspect="1"/>
          </p:cNvSpPr>
          <p:nvPr>
            <p:ph type="sldImg" idx="2"/>
          </p:nvPr>
        </p:nvSpPr>
        <p:spPr>
          <a:xfrm>
            <a:off x="-217488" y="230188"/>
            <a:ext cx="7750176" cy="436086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95" name="Google Shape;2195;g44782835b9_0_1243:notes"/>
          <p:cNvSpPr txBox="1"/>
          <p:nvPr/>
        </p:nvSpPr>
        <p:spPr>
          <a:xfrm>
            <a:off x="657014" y="4773881"/>
            <a:ext cx="6001200" cy="3809100"/>
          </a:xfrm>
          <a:prstGeom prst="rect">
            <a:avLst/>
          </a:prstGeom>
          <a:solidFill>
            <a:schemeClr val="lt1"/>
          </a:solidFill>
          <a:ln>
            <a:noFill/>
          </a:ln>
        </p:spPr>
        <p:txBody>
          <a:bodyPr spcFirstLastPara="1" wrap="square" lIns="95725" tIns="47850" rIns="95725" bIns="47850" anchor="t" anchorCtr="0">
            <a:noAutofit/>
          </a:bodyPr>
          <a:lstStyle/>
          <a:p>
            <a:pPr marL="0" marR="0" lvl="0" indent="0" algn="l" rtl="0">
              <a:lnSpc>
                <a:spcPct val="100000"/>
              </a:lnSpc>
              <a:spcBef>
                <a:spcPts val="0"/>
              </a:spcBef>
              <a:spcAft>
                <a:spcPts val="0"/>
              </a:spcAft>
              <a:buNone/>
            </a:pPr>
            <a:r>
              <a:rPr lang="en-US" sz="1200" b="0" i="0" u="none" strike="noStrike" cap="none">
                <a:solidFill>
                  <a:schemeClr val="dk1"/>
                </a:solidFill>
                <a:latin typeface="Calibri"/>
                <a:ea typeface="Calibri"/>
                <a:cs typeface="Calibri"/>
                <a:sym typeface="Calibri"/>
              </a:rPr>
              <a:t>https://github.com/gravitational/workshop/blob/master/k8s101.md</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None/>
            </a:pPr>
            <a:r>
              <a:rPr lang="en-US" sz="1200" b="0" i="0" u="none" strike="noStrike" cap="none">
                <a:solidFill>
                  <a:schemeClr val="dk1"/>
                </a:solidFill>
                <a:latin typeface="Calibri"/>
                <a:ea typeface="Calibri"/>
                <a:cs typeface="Calibri"/>
                <a:sym typeface="Calibri"/>
              </a:rPr>
              <a:t>Git clone https://github.com/gravitational/workshop.git</a:t>
            </a:r>
            <a:endParaRPr/>
          </a:p>
          <a:p>
            <a:pPr marL="0" marR="0" lvl="0" indent="0" algn="l" rtl="0">
              <a:lnSpc>
                <a:spcPct val="100000"/>
              </a:lnSpc>
              <a:spcBef>
                <a:spcPts val="0"/>
              </a:spcBef>
              <a:spcAft>
                <a:spcPts val="0"/>
              </a:spcAft>
              <a:buNone/>
            </a:pP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None/>
            </a:pPr>
            <a:r>
              <a:rPr lang="en-US" sz="1200" b="0" i="0" u="none" strike="noStrike" cap="none">
                <a:solidFill>
                  <a:schemeClr val="dk1"/>
                </a:solidFill>
                <a:latin typeface="Calibri"/>
                <a:ea typeface="Calibri"/>
                <a:cs typeface="Calibri"/>
                <a:sym typeface="Calibri"/>
              </a:rPr>
              <a:t>Sections:</a:t>
            </a:r>
            <a:endParaRPr sz="1400" b="0" i="0" u="none" strike="noStrike" cap="none">
              <a:solidFill>
                <a:srgbClr val="000000"/>
              </a:solidFill>
              <a:latin typeface="Arial"/>
              <a:ea typeface="Arial"/>
              <a:cs typeface="Arial"/>
              <a:sym typeface="Arial"/>
            </a:endParaRPr>
          </a:p>
          <a:p>
            <a:pPr marL="179523" marR="0" lvl="0" indent="-179523" algn="l" rtl="0">
              <a:lnSpc>
                <a:spcPct val="100000"/>
              </a:lnSpc>
              <a:spcBef>
                <a:spcPts val="0"/>
              </a:spcBef>
              <a:spcAft>
                <a:spcPts val="0"/>
              </a:spcAft>
              <a:buClr>
                <a:schemeClr val="dk1"/>
              </a:buClr>
              <a:buSzPts val="1100"/>
              <a:buFont typeface="Arial"/>
              <a:buChar char="•"/>
            </a:pPr>
            <a:r>
              <a:rPr lang="en-US" sz="1200" b="0" i="0" u="none" strike="noStrike" cap="none">
                <a:solidFill>
                  <a:schemeClr val="dk1"/>
                </a:solidFill>
                <a:latin typeface="Calibri"/>
                <a:ea typeface="Calibri"/>
                <a:cs typeface="Calibri"/>
                <a:sym typeface="Calibri"/>
              </a:rPr>
              <a:t>Deployments and Replicasets</a:t>
            </a:r>
            <a:endParaRPr/>
          </a:p>
          <a:p>
            <a:pPr marL="179523" marR="0" lvl="0" indent="-179523" algn="l" rtl="0">
              <a:lnSpc>
                <a:spcPct val="100000"/>
              </a:lnSpc>
              <a:spcBef>
                <a:spcPts val="0"/>
              </a:spcBef>
              <a:spcAft>
                <a:spcPts val="0"/>
              </a:spcAft>
              <a:buClr>
                <a:schemeClr val="dk1"/>
              </a:buClr>
              <a:buSzPts val="1100"/>
              <a:buFont typeface="Arial"/>
              <a:buChar char="•"/>
            </a:pPr>
            <a:r>
              <a:rPr lang="en-US" sz="1200" b="0" i="0" u="none" strike="noStrike" cap="none">
                <a:solidFill>
                  <a:schemeClr val="dk1"/>
                </a:solidFill>
                <a:latin typeface="Calibri"/>
                <a:ea typeface="Calibri"/>
                <a:cs typeface="Calibri"/>
                <a:sym typeface="Calibri"/>
              </a:rPr>
              <a:t>Services</a:t>
            </a:r>
            <a:endParaRPr sz="1400" b="0" i="0" u="none" strike="noStrike" cap="none">
              <a:solidFill>
                <a:srgbClr val="000000"/>
              </a:solidFill>
              <a:latin typeface="Arial"/>
              <a:ea typeface="Arial"/>
              <a:cs typeface="Arial"/>
              <a:sym typeface="Arial"/>
            </a:endParaRPr>
          </a:p>
          <a:p>
            <a:pPr marL="179523" marR="0" lvl="0" indent="-179523" algn="l" rtl="0">
              <a:lnSpc>
                <a:spcPct val="100000"/>
              </a:lnSpc>
              <a:spcBef>
                <a:spcPts val="0"/>
              </a:spcBef>
              <a:spcAft>
                <a:spcPts val="0"/>
              </a:spcAft>
              <a:buClr>
                <a:schemeClr val="dk1"/>
              </a:buClr>
              <a:buSzPts val="1100"/>
              <a:buFont typeface="Arial"/>
              <a:buChar char="•"/>
            </a:pPr>
            <a:r>
              <a:rPr lang="en-US" sz="1200" b="0" i="0" u="none" strike="noStrike" cap="none">
                <a:solidFill>
                  <a:schemeClr val="dk1"/>
                </a:solidFill>
                <a:latin typeface="Calibri"/>
                <a:ea typeface="Calibri"/>
                <a:cs typeface="Calibri"/>
                <a:sym typeface="Calibri"/>
              </a:rPr>
              <a:t>Back to Deployments</a:t>
            </a:r>
            <a:endParaRPr sz="1400" b="0" i="0" u="none" strike="noStrike" cap="none">
              <a:solidFill>
                <a:srgbClr val="000000"/>
              </a:solidFill>
              <a:latin typeface="Arial"/>
              <a:ea typeface="Arial"/>
              <a:cs typeface="Arial"/>
              <a:sym typeface="Arial"/>
            </a:endParaRPr>
          </a:p>
          <a:p>
            <a:pPr marL="179523" marR="0" lvl="0" indent="-179523" algn="l" rtl="0">
              <a:lnSpc>
                <a:spcPct val="100000"/>
              </a:lnSpc>
              <a:spcBef>
                <a:spcPts val="0"/>
              </a:spcBef>
              <a:spcAft>
                <a:spcPts val="0"/>
              </a:spcAft>
              <a:buClr>
                <a:schemeClr val="dk1"/>
              </a:buClr>
              <a:buSzPts val="1100"/>
              <a:buFont typeface="Arial"/>
              <a:buChar char="•"/>
            </a:pPr>
            <a:r>
              <a:rPr lang="en-US" sz="1200" b="0" i="0" u="none" strike="noStrike" cap="none">
                <a:solidFill>
                  <a:schemeClr val="dk1"/>
                </a:solidFill>
                <a:latin typeface="Calibri"/>
                <a:ea typeface="Calibri"/>
                <a:cs typeface="Calibri"/>
                <a:sym typeface="Calibri"/>
              </a:rPr>
              <a:t>Configuration management basics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2196" name="Google Shape;2196;g44782835b9_0_1243:notes"/>
          <p:cNvSpPr txBox="1">
            <a:spLocks noGrp="1"/>
          </p:cNvSpPr>
          <p:nvPr>
            <p:ph type="body" idx="1"/>
          </p:nvPr>
        </p:nvSpPr>
        <p:spPr>
          <a:xfrm>
            <a:off x="731500" y="4560550"/>
            <a:ext cx="5852100" cy="432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845341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4"/>
        <p:cNvGrpSpPr/>
        <p:nvPr/>
      </p:nvGrpSpPr>
      <p:grpSpPr>
        <a:xfrm>
          <a:off x="0" y="0"/>
          <a:ext cx="0" cy="0"/>
          <a:chOff x="0" y="0"/>
          <a:chExt cx="0" cy="0"/>
        </a:xfrm>
      </p:grpSpPr>
      <p:sp>
        <p:nvSpPr>
          <p:cNvPr id="2115" name="Google Shape;2115;g44782835b9_0_1175:notes"/>
          <p:cNvSpPr>
            <a:spLocks noGrp="1" noRot="1" noChangeAspect="1"/>
          </p:cNvSpPr>
          <p:nvPr>
            <p:ph type="sldImg" idx="2"/>
          </p:nvPr>
        </p:nvSpPr>
        <p:spPr>
          <a:xfrm>
            <a:off x="-217488" y="230188"/>
            <a:ext cx="7750176" cy="436086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16" name="Google Shape;2116;g44782835b9_0_1175:notes"/>
          <p:cNvSpPr txBox="1">
            <a:spLocks noGrp="1"/>
          </p:cNvSpPr>
          <p:nvPr>
            <p:ph type="body" idx="1"/>
          </p:nvPr>
        </p:nvSpPr>
        <p:spPr>
          <a:xfrm>
            <a:off x="731838" y="4560888"/>
            <a:ext cx="5851500" cy="4319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31482371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4"/>
        <p:cNvGrpSpPr/>
        <p:nvPr/>
      </p:nvGrpSpPr>
      <p:grpSpPr>
        <a:xfrm>
          <a:off x="0" y="0"/>
          <a:ext cx="0" cy="0"/>
          <a:chOff x="0" y="0"/>
          <a:chExt cx="0" cy="0"/>
        </a:xfrm>
      </p:grpSpPr>
      <p:sp>
        <p:nvSpPr>
          <p:cNvPr id="2115" name="Google Shape;2115;g44782835b9_0_1175:notes"/>
          <p:cNvSpPr>
            <a:spLocks noGrp="1" noRot="1" noChangeAspect="1"/>
          </p:cNvSpPr>
          <p:nvPr>
            <p:ph type="sldImg" idx="2"/>
          </p:nvPr>
        </p:nvSpPr>
        <p:spPr>
          <a:xfrm>
            <a:off x="-217488" y="230188"/>
            <a:ext cx="7750176" cy="436086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16" name="Google Shape;2116;g44782835b9_0_1175:notes"/>
          <p:cNvSpPr txBox="1">
            <a:spLocks noGrp="1"/>
          </p:cNvSpPr>
          <p:nvPr>
            <p:ph type="body" idx="1"/>
          </p:nvPr>
        </p:nvSpPr>
        <p:spPr>
          <a:xfrm>
            <a:off x="731838" y="4560888"/>
            <a:ext cx="5851500" cy="4319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8862813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2"/>
        <p:cNvGrpSpPr/>
        <p:nvPr/>
      </p:nvGrpSpPr>
      <p:grpSpPr>
        <a:xfrm>
          <a:off x="0" y="0"/>
          <a:ext cx="0" cy="0"/>
          <a:chOff x="0" y="0"/>
          <a:chExt cx="0" cy="0"/>
        </a:xfrm>
      </p:grpSpPr>
      <p:sp>
        <p:nvSpPr>
          <p:cNvPr id="1613" name="Google Shape;1613;g44782835b9_0_341:notes"/>
          <p:cNvSpPr>
            <a:spLocks noGrp="1" noRot="1" noChangeAspect="1"/>
          </p:cNvSpPr>
          <p:nvPr>
            <p:ph type="sldImg" idx="2"/>
          </p:nvPr>
        </p:nvSpPr>
        <p:spPr>
          <a:xfrm>
            <a:off x="-217488" y="230188"/>
            <a:ext cx="7750176" cy="436086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14" name="Google Shape;1614;g44782835b9_0_341:notes"/>
          <p:cNvSpPr txBox="1">
            <a:spLocks noGrp="1"/>
          </p:cNvSpPr>
          <p:nvPr>
            <p:ph type="body" idx="1"/>
          </p:nvPr>
        </p:nvSpPr>
        <p:spPr>
          <a:xfrm>
            <a:off x="708088" y="4655888"/>
            <a:ext cx="5942100" cy="486000"/>
          </a:xfrm>
          <a:prstGeom prst="rect">
            <a:avLst/>
          </a:prstGeom>
          <a:solidFill>
            <a:schemeClr val="lt1"/>
          </a:solidFill>
          <a:ln>
            <a:noFill/>
          </a:ln>
        </p:spPr>
        <p:txBody>
          <a:bodyPr spcFirstLastPara="1" wrap="square" lIns="95725" tIns="47850" rIns="95725" bIns="4785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Calibri"/>
                <a:ea typeface="Calibri"/>
                <a:cs typeface="Calibri"/>
                <a:sym typeface="Calibri"/>
              </a:rPr>
              <a:t>Deployments (and controllers) are loops that maintain state. </a:t>
            </a:r>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4448771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5"/>
        <p:cNvGrpSpPr/>
        <p:nvPr/>
      </p:nvGrpSpPr>
      <p:grpSpPr>
        <a:xfrm>
          <a:off x="0" y="0"/>
          <a:ext cx="0" cy="0"/>
          <a:chOff x="0" y="0"/>
          <a:chExt cx="0" cy="0"/>
        </a:xfrm>
      </p:grpSpPr>
      <p:sp>
        <p:nvSpPr>
          <p:cNvPr id="2066" name="Google Shape;2066;g44782835b9_0_1133: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67" name="Google Shape;2067;g44782835b9_0_1133:notes"/>
          <p:cNvSpPr txBox="1">
            <a:spLocks noGrp="1"/>
          </p:cNvSpPr>
          <p:nvPr>
            <p:ph type="body" idx="1"/>
          </p:nvPr>
        </p:nvSpPr>
        <p:spPr>
          <a:xfrm>
            <a:off x="747776" y="4560570"/>
            <a:ext cx="5982300" cy="4320600"/>
          </a:xfrm>
          <a:prstGeom prst="rect">
            <a:avLst/>
          </a:prstGeom>
          <a:noFill/>
          <a:ln>
            <a:noFill/>
          </a:ln>
        </p:spPr>
        <p:txBody>
          <a:bodyPr spcFirstLastPara="1" wrap="square" lIns="95725" tIns="47850" rIns="95725" bIns="47850" anchor="t" anchorCtr="0">
            <a:noAutofit/>
          </a:bodyPr>
          <a:lstStyle/>
          <a:p>
            <a:pPr marL="0" lvl="0" indent="0" algn="l" rtl="0">
              <a:lnSpc>
                <a:spcPct val="157143"/>
              </a:lnSpc>
              <a:spcBef>
                <a:spcPts val="0"/>
              </a:spcBef>
              <a:spcAft>
                <a:spcPts val="800"/>
              </a:spcAft>
              <a:buSzPts val="1100"/>
              <a:buNone/>
            </a:pPr>
            <a:r>
              <a:rPr lang="en-US" sz="1350">
                <a:solidFill>
                  <a:srgbClr val="383838"/>
                </a:solidFill>
              </a:rPr>
              <a:t>-- can have any priority between 1 to 1 billion - 10^9, because 1 billion 1 is assigned to kube-system resources</a:t>
            </a:r>
            <a:endParaRPr>
              <a:solidFill>
                <a:schemeClr val="dk1"/>
              </a:solidFill>
            </a:endParaRPr>
          </a:p>
        </p:txBody>
      </p:sp>
    </p:spTree>
    <p:extLst>
      <p:ext uri="{BB962C8B-B14F-4D97-AF65-F5344CB8AC3E}">
        <p14:creationId xmlns:p14="http://schemas.microsoft.com/office/powerpoint/2010/main" val="291791767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5"/>
        <p:cNvGrpSpPr/>
        <p:nvPr/>
      </p:nvGrpSpPr>
      <p:grpSpPr>
        <a:xfrm>
          <a:off x="0" y="0"/>
          <a:ext cx="0" cy="0"/>
          <a:chOff x="0" y="0"/>
          <a:chExt cx="0" cy="0"/>
        </a:xfrm>
      </p:grpSpPr>
      <p:sp>
        <p:nvSpPr>
          <p:cNvPr id="2066" name="Google Shape;2066;g44782835b9_0_1133: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67" name="Google Shape;2067;g44782835b9_0_1133:notes"/>
          <p:cNvSpPr txBox="1">
            <a:spLocks noGrp="1"/>
          </p:cNvSpPr>
          <p:nvPr>
            <p:ph type="body" idx="1"/>
          </p:nvPr>
        </p:nvSpPr>
        <p:spPr>
          <a:xfrm>
            <a:off x="747776" y="4560570"/>
            <a:ext cx="5982300" cy="4320600"/>
          </a:xfrm>
          <a:prstGeom prst="rect">
            <a:avLst/>
          </a:prstGeom>
          <a:noFill/>
          <a:ln>
            <a:noFill/>
          </a:ln>
        </p:spPr>
        <p:txBody>
          <a:bodyPr spcFirstLastPara="1" wrap="square" lIns="95725" tIns="47850" rIns="95725" bIns="47850" anchor="t" anchorCtr="0">
            <a:noAutofit/>
          </a:bodyPr>
          <a:lstStyle/>
          <a:p>
            <a:pPr marL="0" lvl="0" indent="0" algn="l" rtl="0">
              <a:lnSpc>
                <a:spcPct val="157143"/>
              </a:lnSpc>
              <a:spcBef>
                <a:spcPts val="0"/>
              </a:spcBef>
              <a:spcAft>
                <a:spcPts val="800"/>
              </a:spcAft>
              <a:buSzPts val="1100"/>
              <a:buNone/>
            </a:pPr>
            <a:r>
              <a:rPr lang="en-US" sz="1350">
                <a:solidFill>
                  <a:srgbClr val="383838"/>
                </a:solidFill>
              </a:rPr>
              <a:t>-- can have any priority between 1 to 1 billion - 10^9, because 1 billion 1 is assigned to kube-system resources</a:t>
            </a:r>
            <a:endParaRPr>
              <a:solidFill>
                <a:schemeClr val="dk1"/>
              </a:solidFill>
            </a:endParaRPr>
          </a:p>
        </p:txBody>
      </p:sp>
    </p:spTree>
    <p:extLst>
      <p:ext uri="{BB962C8B-B14F-4D97-AF65-F5344CB8AC3E}">
        <p14:creationId xmlns:p14="http://schemas.microsoft.com/office/powerpoint/2010/main" val="4173775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5"/>
        <p:cNvGrpSpPr/>
        <p:nvPr/>
      </p:nvGrpSpPr>
      <p:grpSpPr>
        <a:xfrm>
          <a:off x="0" y="0"/>
          <a:ext cx="0" cy="0"/>
          <a:chOff x="0" y="0"/>
          <a:chExt cx="0" cy="0"/>
        </a:xfrm>
      </p:grpSpPr>
      <p:sp>
        <p:nvSpPr>
          <p:cNvPr id="2066" name="Google Shape;2066;g44782835b9_0_1133: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67" name="Google Shape;2067;g44782835b9_0_1133:notes"/>
          <p:cNvSpPr txBox="1">
            <a:spLocks noGrp="1"/>
          </p:cNvSpPr>
          <p:nvPr>
            <p:ph type="body" idx="1"/>
          </p:nvPr>
        </p:nvSpPr>
        <p:spPr>
          <a:xfrm>
            <a:off x="747776" y="4560570"/>
            <a:ext cx="5982300" cy="4320600"/>
          </a:xfrm>
          <a:prstGeom prst="rect">
            <a:avLst/>
          </a:prstGeom>
          <a:noFill/>
          <a:ln>
            <a:noFill/>
          </a:ln>
        </p:spPr>
        <p:txBody>
          <a:bodyPr spcFirstLastPara="1" wrap="square" lIns="95725" tIns="47850" rIns="95725" bIns="47850" anchor="t" anchorCtr="0">
            <a:noAutofit/>
          </a:bodyPr>
          <a:lstStyle/>
          <a:p>
            <a:pPr marL="0" lvl="0" indent="0" algn="l" rtl="0">
              <a:lnSpc>
                <a:spcPct val="157143"/>
              </a:lnSpc>
              <a:spcBef>
                <a:spcPts val="0"/>
              </a:spcBef>
              <a:spcAft>
                <a:spcPts val="800"/>
              </a:spcAft>
              <a:buSzPts val="1100"/>
              <a:buNone/>
            </a:pPr>
            <a:r>
              <a:rPr lang="en-US" sz="1350">
                <a:solidFill>
                  <a:srgbClr val="383838"/>
                </a:solidFill>
              </a:rPr>
              <a:t>-- can have any priority between 1 to 1 billion - 10^9, because 1 billion 1 is assigned to kube-system resources</a:t>
            </a:r>
            <a:endParaRPr>
              <a:solidFill>
                <a:schemeClr val="dk1"/>
              </a:solidFill>
            </a:endParaRPr>
          </a:p>
        </p:txBody>
      </p:sp>
    </p:spTree>
    <p:extLst>
      <p:ext uri="{BB962C8B-B14F-4D97-AF65-F5344CB8AC3E}">
        <p14:creationId xmlns:p14="http://schemas.microsoft.com/office/powerpoint/2010/main" val="124873090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5"/>
        <p:cNvGrpSpPr/>
        <p:nvPr/>
      </p:nvGrpSpPr>
      <p:grpSpPr>
        <a:xfrm>
          <a:off x="0" y="0"/>
          <a:ext cx="0" cy="0"/>
          <a:chOff x="0" y="0"/>
          <a:chExt cx="0" cy="0"/>
        </a:xfrm>
      </p:grpSpPr>
      <p:sp>
        <p:nvSpPr>
          <p:cNvPr id="2066" name="Google Shape;2066;g44782835b9_0_1133: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67" name="Google Shape;2067;g44782835b9_0_1133:notes"/>
          <p:cNvSpPr txBox="1">
            <a:spLocks noGrp="1"/>
          </p:cNvSpPr>
          <p:nvPr>
            <p:ph type="body" idx="1"/>
          </p:nvPr>
        </p:nvSpPr>
        <p:spPr>
          <a:xfrm>
            <a:off x="747776" y="4560570"/>
            <a:ext cx="5982300" cy="4320600"/>
          </a:xfrm>
          <a:prstGeom prst="rect">
            <a:avLst/>
          </a:prstGeom>
          <a:noFill/>
          <a:ln>
            <a:noFill/>
          </a:ln>
        </p:spPr>
        <p:txBody>
          <a:bodyPr spcFirstLastPara="1" wrap="square" lIns="95725" tIns="47850" rIns="95725" bIns="47850" anchor="t" anchorCtr="0">
            <a:noAutofit/>
          </a:bodyPr>
          <a:lstStyle/>
          <a:p>
            <a:pPr marL="0" lvl="0" indent="0" algn="l" rtl="0">
              <a:lnSpc>
                <a:spcPct val="157143"/>
              </a:lnSpc>
              <a:spcBef>
                <a:spcPts val="0"/>
              </a:spcBef>
              <a:spcAft>
                <a:spcPts val="800"/>
              </a:spcAft>
              <a:buSzPts val="1100"/>
              <a:buNone/>
            </a:pPr>
            <a:r>
              <a:rPr lang="en-US" sz="1350">
                <a:solidFill>
                  <a:srgbClr val="383838"/>
                </a:solidFill>
              </a:rPr>
              <a:t>-- can have any priority between 1 to 1 billion - 10^9, because 1 billion 1 is assigned to kube-system resources</a:t>
            </a:r>
            <a:endParaRPr>
              <a:solidFill>
                <a:schemeClr val="dk1"/>
              </a:solidFill>
            </a:endParaRPr>
          </a:p>
        </p:txBody>
      </p:sp>
    </p:spTree>
    <p:extLst>
      <p:ext uri="{BB962C8B-B14F-4D97-AF65-F5344CB8AC3E}">
        <p14:creationId xmlns:p14="http://schemas.microsoft.com/office/powerpoint/2010/main" val="129791785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5"/>
        <p:cNvGrpSpPr/>
        <p:nvPr/>
      </p:nvGrpSpPr>
      <p:grpSpPr>
        <a:xfrm>
          <a:off x="0" y="0"/>
          <a:ext cx="0" cy="0"/>
          <a:chOff x="0" y="0"/>
          <a:chExt cx="0" cy="0"/>
        </a:xfrm>
      </p:grpSpPr>
      <p:sp>
        <p:nvSpPr>
          <p:cNvPr id="2066" name="Google Shape;2066;g44782835b9_0_1133: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67" name="Google Shape;2067;g44782835b9_0_1133:notes"/>
          <p:cNvSpPr txBox="1">
            <a:spLocks noGrp="1"/>
          </p:cNvSpPr>
          <p:nvPr>
            <p:ph type="body" idx="1"/>
          </p:nvPr>
        </p:nvSpPr>
        <p:spPr>
          <a:xfrm>
            <a:off x="747776" y="4560570"/>
            <a:ext cx="5982300" cy="4320600"/>
          </a:xfrm>
          <a:prstGeom prst="rect">
            <a:avLst/>
          </a:prstGeom>
          <a:noFill/>
          <a:ln>
            <a:noFill/>
          </a:ln>
        </p:spPr>
        <p:txBody>
          <a:bodyPr spcFirstLastPara="1" wrap="square" lIns="95725" tIns="47850" rIns="95725" bIns="47850" anchor="t" anchorCtr="0">
            <a:noAutofit/>
          </a:bodyPr>
          <a:lstStyle/>
          <a:p>
            <a:pPr marL="0" lvl="0" indent="0" algn="l" rtl="0">
              <a:lnSpc>
                <a:spcPct val="157143"/>
              </a:lnSpc>
              <a:spcBef>
                <a:spcPts val="0"/>
              </a:spcBef>
              <a:spcAft>
                <a:spcPts val="800"/>
              </a:spcAft>
              <a:buSzPts val="1100"/>
              <a:buNone/>
            </a:pPr>
            <a:r>
              <a:rPr lang="en-US" sz="1350">
                <a:solidFill>
                  <a:srgbClr val="383838"/>
                </a:solidFill>
              </a:rPr>
              <a:t>-- can have any priority between 1 to 1 billion - 10^9, because 1 billion 1 is assigned to kube-system resources</a:t>
            </a:r>
            <a:endParaRPr>
              <a:solidFill>
                <a:schemeClr val="dk1"/>
              </a:solidFill>
            </a:endParaRPr>
          </a:p>
        </p:txBody>
      </p:sp>
    </p:spTree>
    <p:extLst>
      <p:ext uri="{BB962C8B-B14F-4D97-AF65-F5344CB8AC3E}">
        <p14:creationId xmlns:p14="http://schemas.microsoft.com/office/powerpoint/2010/main" val="405233883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5"/>
        <p:cNvGrpSpPr/>
        <p:nvPr/>
      </p:nvGrpSpPr>
      <p:grpSpPr>
        <a:xfrm>
          <a:off x="0" y="0"/>
          <a:ext cx="0" cy="0"/>
          <a:chOff x="0" y="0"/>
          <a:chExt cx="0" cy="0"/>
        </a:xfrm>
      </p:grpSpPr>
      <p:sp>
        <p:nvSpPr>
          <p:cNvPr id="2066" name="Google Shape;2066;g44782835b9_0_1133: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67" name="Google Shape;2067;g44782835b9_0_1133:notes"/>
          <p:cNvSpPr txBox="1">
            <a:spLocks noGrp="1"/>
          </p:cNvSpPr>
          <p:nvPr>
            <p:ph type="body" idx="1"/>
          </p:nvPr>
        </p:nvSpPr>
        <p:spPr>
          <a:xfrm>
            <a:off x="747776" y="4560570"/>
            <a:ext cx="5982300" cy="4320600"/>
          </a:xfrm>
          <a:prstGeom prst="rect">
            <a:avLst/>
          </a:prstGeom>
          <a:noFill/>
          <a:ln>
            <a:noFill/>
          </a:ln>
        </p:spPr>
        <p:txBody>
          <a:bodyPr spcFirstLastPara="1" wrap="square" lIns="95725" tIns="47850" rIns="95725" bIns="47850" anchor="t" anchorCtr="0">
            <a:noAutofit/>
          </a:bodyPr>
          <a:lstStyle/>
          <a:p>
            <a:pPr marL="0" lvl="0" indent="0" algn="l" rtl="0">
              <a:lnSpc>
                <a:spcPct val="157143"/>
              </a:lnSpc>
              <a:spcBef>
                <a:spcPts val="0"/>
              </a:spcBef>
              <a:spcAft>
                <a:spcPts val="800"/>
              </a:spcAft>
              <a:buSzPts val="1100"/>
              <a:buNone/>
            </a:pPr>
            <a:r>
              <a:rPr lang="en-US" sz="1350">
                <a:solidFill>
                  <a:srgbClr val="383838"/>
                </a:solidFill>
              </a:rPr>
              <a:t>-- can have any priority between 1 to 1 billion - 10^9, because 1 billion 1 is assigned to kube-system resources</a:t>
            </a:r>
            <a:endParaRPr>
              <a:solidFill>
                <a:schemeClr val="dk1"/>
              </a:solidFill>
            </a:endParaRPr>
          </a:p>
        </p:txBody>
      </p:sp>
    </p:spTree>
    <p:extLst>
      <p:ext uri="{BB962C8B-B14F-4D97-AF65-F5344CB8AC3E}">
        <p14:creationId xmlns:p14="http://schemas.microsoft.com/office/powerpoint/2010/main" val="182003564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5"/>
        <p:cNvGrpSpPr/>
        <p:nvPr/>
      </p:nvGrpSpPr>
      <p:grpSpPr>
        <a:xfrm>
          <a:off x="0" y="0"/>
          <a:ext cx="0" cy="0"/>
          <a:chOff x="0" y="0"/>
          <a:chExt cx="0" cy="0"/>
        </a:xfrm>
      </p:grpSpPr>
      <p:sp>
        <p:nvSpPr>
          <p:cNvPr id="2066" name="Google Shape;2066;g44782835b9_0_1133: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67" name="Google Shape;2067;g44782835b9_0_1133:notes"/>
          <p:cNvSpPr txBox="1">
            <a:spLocks noGrp="1"/>
          </p:cNvSpPr>
          <p:nvPr>
            <p:ph type="body" idx="1"/>
          </p:nvPr>
        </p:nvSpPr>
        <p:spPr>
          <a:xfrm>
            <a:off x="747776" y="4560570"/>
            <a:ext cx="5982300" cy="4320600"/>
          </a:xfrm>
          <a:prstGeom prst="rect">
            <a:avLst/>
          </a:prstGeom>
          <a:noFill/>
          <a:ln>
            <a:noFill/>
          </a:ln>
        </p:spPr>
        <p:txBody>
          <a:bodyPr spcFirstLastPara="1" wrap="square" lIns="95725" tIns="47850" rIns="95725" bIns="47850" anchor="t" anchorCtr="0">
            <a:noAutofit/>
          </a:bodyPr>
          <a:lstStyle/>
          <a:p>
            <a:pPr marL="0" lvl="0" indent="0" algn="l" rtl="0">
              <a:lnSpc>
                <a:spcPct val="157143"/>
              </a:lnSpc>
              <a:spcBef>
                <a:spcPts val="0"/>
              </a:spcBef>
              <a:spcAft>
                <a:spcPts val="800"/>
              </a:spcAft>
              <a:buSzPts val="1100"/>
              <a:buNone/>
            </a:pPr>
            <a:r>
              <a:rPr lang="en-US" sz="1350">
                <a:solidFill>
                  <a:srgbClr val="383838"/>
                </a:solidFill>
              </a:rPr>
              <a:t>-- can have any priority between 1 to 1 billion - 10^9, because 1 billion 1 is assigned to kube-system resources</a:t>
            </a:r>
            <a:endParaRPr>
              <a:solidFill>
                <a:schemeClr val="dk1"/>
              </a:solidFill>
            </a:endParaRPr>
          </a:p>
        </p:txBody>
      </p:sp>
    </p:spTree>
    <p:extLst>
      <p:ext uri="{BB962C8B-B14F-4D97-AF65-F5344CB8AC3E}">
        <p14:creationId xmlns:p14="http://schemas.microsoft.com/office/powerpoint/2010/main" val="258141424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5"/>
        <p:cNvGrpSpPr/>
        <p:nvPr/>
      </p:nvGrpSpPr>
      <p:grpSpPr>
        <a:xfrm>
          <a:off x="0" y="0"/>
          <a:ext cx="0" cy="0"/>
          <a:chOff x="0" y="0"/>
          <a:chExt cx="0" cy="0"/>
        </a:xfrm>
      </p:grpSpPr>
      <p:sp>
        <p:nvSpPr>
          <p:cNvPr id="2066" name="Google Shape;2066;g44782835b9_0_1133: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67" name="Google Shape;2067;g44782835b9_0_1133:notes"/>
          <p:cNvSpPr txBox="1">
            <a:spLocks noGrp="1"/>
          </p:cNvSpPr>
          <p:nvPr>
            <p:ph type="body" idx="1"/>
          </p:nvPr>
        </p:nvSpPr>
        <p:spPr>
          <a:xfrm>
            <a:off x="747776" y="4560570"/>
            <a:ext cx="5982300" cy="4320600"/>
          </a:xfrm>
          <a:prstGeom prst="rect">
            <a:avLst/>
          </a:prstGeom>
          <a:noFill/>
          <a:ln>
            <a:noFill/>
          </a:ln>
        </p:spPr>
        <p:txBody>
          <a:bodyPr spcFirstLastPara="1" wrap="square" lIns="95725" tIns="47850" rIns="95725" bIns="47850" anchor="t" anchorCtr="0">
            <a:noAutofit/>
          </a:bodyPr>
          <a:lstStyle/>
          <a:p>
            <a:pPr marL="0" lvl="0" indent="0" algn="l" rtl="0">
              <a:lnSpc>
                <a:spcPct val="157143"/>
              </a:lnSpc>
              <a:spcBef>
                <a:spcPts val="0"/>
              </a:spcBef>
              <a:spcAft>
                <a:spcPts val="800"/>
              </a:spcAft>
              <a:buSzPts val="1100"/>
              <a:buNone/>
            </a:pPr>
            <a:r>
              <a:rPr lang="en-US" sz="1350">
                <a:solidFill>
                  <a:srgbClr val="383838"/>
                </a:solidFill>
              </a:rPr>
              <a:t>-- can have any priority between 1 to 1 billion - 10^9, because 1 billion 1 is assigned to kube-system resources</a:t>
            </a:r>
            <a:endParaRPr>
              <a:solidFill>
                <a:schemeClr val="dk1"/>
              </a:solidFill>
            </a:endParaRPr>
          </a:p>
        </p:txBody>
      </p:sp>
    </p:spTree>
    <p:extLst>
      <p:ext uri="{BB962C8B-B14F-4D97-AF65-F5344CB8AC3E}">
        <p14:creationId xmlns:p14="http://schemas.microsoft.com/office/powerpoint/2010/main" val="50597629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5"/>
        <p:cNvGrpSpPr/>
        <p:nvPr/>
      </p:nvGrpSpPr>
      <p:grpSpPr>
        <a:xfrm>
          <a:off x="0" y="0"/>
          <a:ext cx="0" cy="0"/>
          <a:chOff x="0" y="0"/>
          <a:chExt cx="0" cy="0"/>
        </a:xfrm>
      </p:grpSpPr>
      <p:sp>
        <p:nvSpPr>
          <p:cNvPr id="2066" name="Google Shape;2066;g44782835b9_0_1133: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67" name="Google Shape;2067;g44782835b9_0_1133:notes"/>
          <p:cNvSpPr txBox="1">
            <a:spLocks noGrp="1"/>
          </p:cNvSpPr>
          <p:nvPr>
            <p:ph type="body" idx="1"/>
          </p:nvPr>
        </p:nvSpPr>
        <p:spPr>
          <a:xfrm>
            <a:off x="747776" y="4560570"/>
            <a:ext cx="5982300" cy="4320600"/>
          </a:xfrm>
          <a:prstGeom prst="rect">
            <a:avLst/>
          </a:prstGeom>
          <a:noFill/>
          <a:ln>
            <a:noFill/>
          </a:ln>
        </p:spPr>
        <p:txBody>
          <a:bodyPr spcFirstLastPara="1" wrap="square" lIns="95725" tIns="47850" rIns="95725" bIns="47850" anchor="t" anchorCtr="0">
            <a:noAutofit/>
          </a:bodyPr>
          <a:lstStyle/>
          <a:p>
            <a:pPr marL="0" lvl="0" indent="0" algn="l" rtl="0">
              <a:lnSpc>
                <a:spcPct val="157143"/>
              </a:lnSpc>
              <a:spcBef>
                <a:spcPts val="0"/>
              </a:spcBef>
              <a:spcAft>
                <a:spcPts val="800"/>
              </a:spcAft>
              <a:buSzPts val="1100"/>
              <a:buNone/>
            </a:pPr>
            <a:r>
              <a:rPr lang="en-US" sz="1350">
                <a:solidFill>
                  <a:srgbClr val="383838"/>
                </a:solidFill>
              </a:rPr>
              <a:t>-- can have any priority between 1 to 1 billion - 10^9, because 1 billion 1 is assigned to kube-system resources</a:t>
            </a:r>
            <a:endParaRPr>
              <a:solidFill>
                <a:schemeClr val="dk1"/>
              </a:solidFill>
            </a:endParaRPr>
          </a:p>
        </p:txBody>
      </p:sp>
    </p:spTree>
    <p:extLst>
      <p:ext uri="{BB962C8B-B14F-4D97-AF65-F5344CB8AC3E}">
        <p14:creationId xmlns:p14="http://schemas.microsoft.com/office/powerpoint/2010/main" val="223385559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5"/>
        <p:cNvGrpSpPr/>
        <p:nvPr/>
      </p:nvGrpSpPr>
      <p:grpSpPr>
        <a:xfrm>
          <a:off x="0" y="0"/>
          <a:ext cx="0" cy="0"/>
          <a:chOff x="0" y="0"/>
          <a:chExt cx="0" cy="0"/>
        </a:xfrm>
      </p:grpSpPr>
      <p:sp>
        <p:nvSpPr>
          <p:cNvPr id="2066" name="Google Shape;2066;g44782835b9_0_1133: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67" name="Google Shape;2067;g44782835b9_0_1133:notes"/>
          <p:cNvSpPr txBox="1">
            <a:spLocks noGrp="1"/>
          </p:cNvSpPr>
          <p:nvPr>
            <p:ph type="body" idx="1"/>
          </p:nvPr>
        </p:nvSpPr>
        <p:spPr>
          <a:xfrm>
            <a:off x="747776" y="4560570"/>
            <a:ext cx="5982300" cy="4320600"/>
          </a:xfrm>
          <a:prstGeom prst="rect">
            <a:avLst/>
          </a:prstGeom>
          <a:noFill/>
          <a:ln>
            <a:noFill/>
          </a:ln>
        </p:spPr>
        <p:txBody>
          <a:bodyPr spcFirstLastPara="1" wrap="square" lIns="95725" tIns="47850" rIns="95725" bIns="47850" anchor="t" anchorCtr="0">
            <a:noAutofit/>
          </a:bodyPr>
          <a:lstStyle/>
          <a:p>
            <a:pPr marL="0" lvl="0" indent="0" algn="l" rtl="0">
              <a:lnSpc>
                <a:spcPct val="157143"/>
              </a:lnSpc>
              <a:spcBef>
                <a:spcPts val="0"/>
              </a:spcBef>
              <a:spcAft>
                <a:spcPts val="800"/>
              </a:spcAft>
              <a:buSzPts val="1100"/>
              <a:buNone/>
            </a:pPr>
            <a:r>
              <a:rPr lang="en-US" sz="1350">
                <a:solidFill>
                  <a:srgbClr val="383838"/>
                </a:solidFill>
              </a:rPr>
              <a:t>-- can have any priority between 1 to 1 billion - 10^9, because 1 billion 1 is assigned to kube-system resources</a:t>
            </a:r>
            <a:endParaRPr>
              <a:solidFill>
                <a:schemeClr val="dk1"/>
              </a:solidFill>
            </a:endParaRPr>
          </a:p>
        </p:txBody>
      </p:sp>
    </p:spTree>
    <p:extLst>
      <p:ext uri="{BB962C8B-B14F-4D97-AF65-F5344CB8AC3E}">
        <p14:creationId xmlns:p14="http://schemas.microsoft.com/office/powerpoint/2010/main" val="17488844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7"/>
        <p:cNvGrpSpPr/>
        <p:nvPr/>
      </p:nvGrpSpPr>
      <p:grpSpPr>
        <a:xfrm>
          <a:off x="0" y="0"/>
          <a:ext cx="0" cy="0"/>
          <a:chOff x="0" y="0"/>
          <a:chExt cx="0" cy="0"/>
        </a:xfrm>
      </p:grpSpPr>
      <p:sp>
        <p:nvSpPr>
          <p:cNvPr id="1628" name="Google Shape;1628;g44782835b9_0_354:notes"/>
          <p:cNvSpPr txBox="1">
            <a:spLocks noGrp="1"/>
          </p:cNvSpPr>
          <p:nvPr>
            <p:ph type="body" idx="1"/>
          </p:nvPr>
        </p:nvSpPr>
        <p:spPr>
          <a:xfrm>
            <a:off x="731500" y="4560550"/>
            <a:ext cx="5852100" cy="432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29" name="Google Shape;1629;g44782835b9_0_354: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9174819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5"/>
        <p:cNvGrpSpPr/>
        <p:nvPr/>
      </p:nvGrpSpPr>
      <p:grpSpPr>
        <a:xfrm>
          <a:off x="0" y="0"/>
          <a:ext cx="0" cy="0"/>
          <a:chOff x="0" y="0"/>
          <a:chExt cx="0" cy="0"/>
        </a:xfrm>
      </p:grpSpPr>
      <p:sp>
        <p:nvSpPr>
          <p:cNvPr id="2066" name="Google Shape;2066;g44782835b9_0_1133: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67" name="Google Shape;2067;g44782835b9_0_1133:notes"/>
          <p:cNvSpPr txBox="1">
            <a:spLocks noGrp="1"/>
          </p:cNvSpPr>
          <p:nvPr>
            <p:ph type="body" idx="1"/>
          </p:nvPr>
        </p:nvSpPr>
        <p:spPr>
          <a:xfrm>
            <a:off x="747776" y="4560570"/>
            <a:ext cx="5982300" cy="4320600"/>
          </a:xfrm>
          <a:prstGeom prst="rect">
            <a:avLst/>
          </a:prstGeom>
          <a:noFill/>
          <a:ln>
            <a:noFill/>
          </a:ln>
        </p:spPr>
        <p:txBody>
          <a:bodyPr spcFirstLastPara="1" wrap="square" lIns="95725" tIns="47850" rIns="95725" bIns="47850" anchor="t" anchorCtr="0">
            <a:noAutofit/>
          </a:bodyPr>
          <a:lstStyle/>
          <a:p>
            <a:pPr marL="0" lvl="0" indent="0" algn="l" rtl="0">
              <a:lnSpc>
                <a:spcPct val="157143"/>
              </a:lnSpc>
              <a:spcBef>
                <a:spcPts val="0"/>
              </a:spcBef>
              <a:spcAft>
                <a:spcPts val="800"/>
              </a:spcAft>
              <a:buSzPts val="1100"/>
              <a:buNone/>
            </a:pPr>
            <a:r>
              <a:rPr lang="en-US" sz="1350">
                <a:solidFill>
                  <a:srgbClr val="383838"/>
                </a:solidFill>
              </a:rPr>
              <a:t>-- can have any priority between 1 to 1 billion - 10^9, because 1 billion 1 is assigned to kube-system resources</a:t>
            </a:r>
            <a:endParaRPr>
              <a:solidFill>
                <a:schemeClr val="dk1"/>
              </a:solidFill>
            </a:endParaRPr>
          </a:p>
        </p:txBody>
      </p:sp>
    </p:spTree>
    <p:extLst>
      <p:ext uri="{BB962C8B-B14F-4D97-AF65-F5344CB8AC3E}">
        <p14:creationId xmlns:p14="http://schemas.microsoft.com/office/powerpoint/2010/main" val="238772226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5"/>
        <p:cNvGrpSpPr/>
        <p:nvPr/>
      </p:nvGrpSpPr>
      <p:grpSpPr>
        <a:xfrm>
          <a:off x="0" y="0"/>
          <a:ext cx="0" cy="0"/>
          <a:chOff x="0" y="0"/>
          <a:chExt cx="0" cy="0"/>
        </a:xfrm>
      </p:grpSpPr>
      <p:sp>
        <p:nvSpPr>
          <p:cNvPr id="2066" name="Google Shape;2066;g44782835b9_0_1133: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67" name="Google Shape;2067;g44782835b9_0_1133:notes"/>
          <p:cNvSpPr txBox="1">
            <a:spLocks noGrp="1"/>
          </p:cNvSpPr>
          <p:nvPr>
            <p:ph type="body" idx="1"/>
          </p:nvPr>
        </p:nvSpPr>
        <p:spPr>
          <a:xfrm>
            <a:off x="747776" y="4560570"/>
            <a:ext cx="5982300" cy="4320600"/>
          </a:xfrm>
          <a:prstGeom prst="rect">
            <a:avLst/>
          </a:prstGeom>
          <a:noFill/>
          <a:ln>
            <a:noFill/>
          </a:ln>
        </p:spPr>
        <p:txBody>
          <a:bodyPr spcFirstLastPara="1" wrap="square" lIns="95725" tIns="47850" rIns="95725" bIns="47850" anchor="t" anchorCtr="0">
            <a:noAutofit/>
          </a:bodyPr>
          <a:lstStyle/>
          <a:p>
            <a:pPr marL="0" lvl="0" indent="0" algn="l" rtl="0">
              <a:lnSpc>
                <a:spcPct val="157143"/>
              </a:lnSpc>
              <a:spcBef>
                <a:spcPts val="0"/>
              </a:spcBef>
              <a:spcAft>
                <a:spcPts val="800"/>
              </a:spcAft>
              <a:buSzPts val="1100"/>
              <a:buNone/>
            </a:pPr>
            <a:r>
              <a:rPr lang="en-US" sz="1350">
                <a:solidFill>
                  <a:srgbClr val="383838"/>
                </a:solidFill>
              </a:rPr>
              <a:t>-- can have any priority between 1 to 1 billion - 10^9, because 1 billion 1 is assigned to kube-system resources</a:t>
            </a:r>
            <a:endParaRPr>
              <a:solidFill>
                <a:schemeClr val="dk1"/>
              </a:solidFill>
            </a:endParaRPr>
          </a:p>
        </p:txBody>
      </p:sp>
    </p:spTree>
    <p:extLst>
      <p:ext uri="{BB962C8B-B14F-4D97-AF65-F5344CB8AC3E}">
        <p14:creationId xmlns:p14="http://schemas.microsoft.com/office/powerpoint/2010/main" val="15166162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4"/>
        <p:cNvGrpSpPr/>
        <p:nvPr/>
      </p:nvGrpSpPr>
      <p:grpSpPr>
        <a:xfrm>
          <a:off x="0" y="0"/>
          <a:ext cx="0" cy="0"/>
          <a:chOff x="0" y="0"/>
          <a:chExt cx="0" cy="0"/>
        </a:xfrm>
      </p:grpSpPr>
      <p:sp>
        <p:nvSpPr>
          <p:cNvPr id="1635" name="Google Shape;1635;g44782835b9_0_360:notes"/>
          <p:cNvSpPr>
            <a:spLocks noGrp="1" noRot="1" noChangeAspect="1"/>
          </p:cNvSpPr>
          <p:nvPr>
            <p:ph type="sldImg" idx="2"/>
          </p:nvPr>
        </p:nvSpPr>
        <p:spPr>
          <a:xfrm>
            <a:off x="-217488" y="230188"/>
            <a:ext cx="7750176" cy="436086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36" name="Google Shape;1636;g44782835b9_0_360:notes"/>
          <p:cNvSpPr txBox="1">
            <a:spLocks noGrp="1"/>
          </p:cNvSpPr>
          <p:nvPr>
            <p:ph type="body" idx="1"/>
          </p:nvPr>
        </p:nvSpPr>
        <p:spPr>
          <a:xfrm>
            <a:off x="439387" y="4703388"/>
            <a:ext cx="6341400" cy="4630500"/>
          </a:xfrm>
          <a:prstGeom prst="rect">
            <a:avLst/>
          </a:prstGeom>
          <a:solidFill>
            <a:schemeClr val="lt1"/>
          </a:solidFill>
          <a:ln>
            <a:noFill/>
          </a:ln>
        </p:spPr>
        <p:txBody>
          <a:bodyPr spcFirstLastPara="1" wrap="square" lIns="95725" tIns="47850" rIns="95725" bIns="47850" anchor="t" anchorCtr="0">
            <a:noAutofit/>
          </a:bodyPr>
          <a:lstStyle/>
          <a:p>
            <a:pPr marL="239367" marR="0" lvl="0" indent="-239367" algn="l" rtl="0">
              <a:lnSpc>
                <a:spcPct val="100000"/>
              </a:lnSpc>
              <a:spcBef>
                <a:spcPts val="0"/>
              </a:spcBef>
              <a:spcAft>
                <a:spcPts val="0"/>
              </a:spcAft>
              <a:buClr>
                <a:schemeClr val="dk1"/>
              </a:buClr>
              <a:buSzPts val="1150"/>
              <a:buFont typeface="Calibri"/>
              <a:buAutoNum type="arabicPeriod"/>
            </a:pPr>
            <a:r>
              <a:rPr lang="en-US" sz="1150" b="0" i="0" u="none" strike="noStrike" cap="none">
                <a:solidFill>
                  <a:schemeClr val="dk1"/>
                </a:solidFill>
                <a:latin typeface="Calibri"/>
                <a:ea typeface="Calibri"/>
                <a:cs typeface="Calibri"/>
                <a:sym typeface="Calibri"/>
              </a:rPr>
              <a:t>Create a pod.yaml with the following contents</a:t>
            </a:r>
            <a:endParaRPr sz="1400" b="0" i="0" u="none" strike="noStrike" cap="none">
              <a:solidFill>
                <a:srgbClr val="000000"/>
              </a:solidFill>
              <a:latin typeface="Arial"/>
              <a:ea typeface="Arial"/>
              <a:cs typeface="Arial"/>
              <a:sym typeface="Arial"/>
            </a:endParaRPr>
          </a:p>
          <a:p>
            <a:pPr marL="239367" marR="0" lvl="0" indent="-166342" algn="l" rtl="0">
              <a:lnSpc>
                <a:spcPct val="100000"/>
              </a:lnSpc>
              <a:spcBef>
                <a:spcPts val="0"/>
              </a:spcBef>
              <a:spcAft>
                <a:spcPts val="0"/>
              </a:spcAft>
              <a:buClr>
                <a:schemeClr val="dk1"/>
              </a:buClr>
              <a:buSzPts val="1150"/>
              <a:buFont typeface="Calibri"/>
              <a:buNone/>
            </a:pPr>
            <a:endParaRPr sz="115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150"/>
              <a:buFont typeface="Arial"/>
              <a:buNone/>
            </a:pPr>
            <a:r>
              <a:rPr lang="en-US" sz="1150" b="0" i="0" u="none" strike="noStrike" cap="none">
                <a:solidFill>
                  <a:schemeClr val="dk1"/>
                </a:solidFill>
                <a:latin typeface="Calibri"/>
                <a:ea typeface="Calibri"/>
                <a:cs typeface="Calibri"/>
                <a:sym typeface="Calibri"/>
              </a:rPr>
              <a:t>apiVersion: v1</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50"/>
              <a:buFont typeface="Arial"/>
              <a:buNone/>
            </a:pPr>
            <a:r>
              <a:rPr lang="en-US" sz="1150" b="0" i="0" u="none" strike="noStrike" cap="none">
                <a:solidFill>
                  <a:schemeClr val="dk1"/>
                </a:solidFill>
                <a:latin typeface="Calibri"/>
                <a:ea typeface="Calibri"/>
                <a:cs typeface="Calibri"/>
                <a:sym typeface="Calibri"/>
              </a:rPr>
              <a:t>kind: Pod</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50"/>
              <a:buFont typeface="Arial"/>
              <a:buNone/>
            </a:pPr>
            <a:r>
              <a:rPr lang="en-US" sz="1150" b="0" i="0" u="none" strike="noStrike" cap="none">
                <a:solidFill>
                  <a:schemeClr val="dk1"/>
                </a:solidFill>
                <a:latin typeface="Calibri"/>
                <a:ea typeface="Calibri"/>
                <a:cs typeface="Calibri"/>
                <a:sym typeface="Calibri"/>
              </a:rPr>
              <a:t>metadata: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50"/>
              <a:buFont typeface="Arial"/>
              <a:buNone/>
            </a:pPr>
            <a:r>
              <a:rPr lang="en-US" sz="1150" b="0" i="0" u="none" strike="noStrike" cap="none">
                <a:solidFill>
                  <a:schemeClr val="dk1"/>
                </a:solidFill>
                <a:latin typeface="Calibri"/>
                <a:ea typeface="Calibri"/>
                <a:cs typeface="Calibri"/>
                <a:sym typeface="Calibri"/>
              </a:rPr>
              <a:t>	name: nginx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50"/>
              <a:buFont typeface="Arial"/>
              <a:buNone/>
            </a:pPr>
            <a:r>
              <a:rPr lang="en-US" sz="1150" b="0" i="0" u="none" strike="noStrike" cap="none">
                <a:solidFill>
                  <a:schemeClr val="dk1"/>
                </a:solidFill>
                <a:latin typeface="Calibri"/>
                <a:ea typeface="Calibri"/>
                <a:cs typeface="Calibri"/>
                <a:sym typeface="Calibri"/>
              </a:rPr>
              <a:t>	labels: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50"/>
              <a:buFont typeface="Arial"/>
              <a:buNone/>
            </a:pPr>
            <a:r>
              <a:rPr lang="en-US" sz="1150" b="0" i="0" u="none" strike="noStrike" cap="none">
                <a:solidFill>
                  <a:schemeClr val="dk1"/>
                </a:solidFill>
                <a:latin typeface="Calibri"/>
                <a:ea typeface="Calibri"/>
                <a:cs typeface="Calibri"/>
                <a:sym typeface="Calibri"/>
              </a:rPr>
              <a:t>		name: nginx</a:t>
            </a:r>
            <a:endParaRPr sz="115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150"/>
              <a:buFont typeface="Arial"/>
              <a:buNone/>
            </a:pPr>
            <a:r>
              <a:rPr lang="en-US" sz="1150" b="0" i="0" u="none" strike="noStrike" cap="none">
                <a:solidFill>
                  <a:schemeClr val="dk1"/>
                </a:solidFill>
                <a:latin typeface="Calibri"/>
                <a:ea typeface="Calibri"/>
                <a:cs typeface="Calibri"/>
                <a:sym typeface="Calibri"/>
              </a:rPr>
              <a:t>spec: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50"/>
              <a:buFont typeface="Arial"/>
              <a:buNone/>
            </a:pPr>
            <a:r>
              <a:rPr lang="en-US" sz="1150" b="0" i="0" u="none" strike="noStrike" cap="none">
                <a:solidFill>
                  <a:schemeClr val="dk1"/>
                </a:solidFill>
                <a:latin typeface="Calibri"/>
                <a:ea typeface="Calibri"/>
                <a:cs typeface="Calibri"/>
                <a:sym typeface="Calibri"/>
              </a:rPr>
              <a:t>	containers: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50"/>
              <a:buFont typeface="Arial"/>
              <a:buNone/>
            </a:pPr>
            <a:r>
              <a:rPr lang="en-US" sz="1150" b="0" i="0" u="none" strike="noStrike" cap="none">
                <a:solidFill>
                  <a:schemeClr val="dk1"/>
                </a:solidFill>
                <a:latin typeface="Calibri"/>
                <a:ea typeface="Calibri"/>
                <a:cs typeface="Calibri"/>
                <a:sym typeface="Calibri"/>
              </a:rPr>
              <a:t>	- name: nginx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50"/>
              <a:buFont typeface="Arial"/>
              <a:buNone/>
            </a:pPr>
            <a:r>
              <a:rPr lang="en-US" sz="1150" b="0" i="0" u="none" strike="noStrike" cap="none">
                <a:solidFill>
                  <a:schemeClr val="dk1"/>
                </a:solidFill>
                <a:latin typeface="Calibri"/>
                <a:ea typeface="Calibri"/>
                <a:cs typeface="Calibri"/>
                <a:sym typeface="Calibri"/>
              </a:rPr>
              <a:t>	image: nginx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50"/>
              <a:buFont typeface="Arial"/>
              <a:buNone/>
            </a:pPr>
            <a:r>
              <a:rPr lang="en-US" sz="1150" b="0" i="0" u="none" strike="noStrike" cap="none">
                <a:solidFill>
                  <a:schemeClr val="dk1"/>
                </a:solidFill>
                <a:latin typeface="Calibri"/>
                <a:ea typeface="Calibri"/>
                <a:cs typeface="Calibri"/>
                <a:sym typeface="Calibri"/>
              </a:rPr>
              <a:t>	ports: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50"/>
              <a:buFont typeface="Arial"/>
              <a:buNone/>
            </a:pPr>
            <a:r>
              <a:rPr lang="en-US" sz="1150" b="0" i="0" u="none" strike="noStrike" cap="none">
                <a:solidFill>
                  <a:schemeClr val="dk1"/>
                </a:solidFill>
                <a:latin typeface="Calibri"/>
                <a:ea typeface="Calibri"/>
                <a:cs typeface="Calibri"/>
                <a:sym typeface="Calibri"/>
              </a:rPr>
              <a:t>	- containerPort: 80</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50"/>
              <a:buFont typeface="Arial"/>
              <a:buNone/>
            </a:pPr>
            <a:endParaRPr sz="115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150"/>
              <a:buFont typeface="Arial"/>
              <a:buNone/>
            </a:pPr>
            <a:r>
              <a:rPr lang="en-US" sz="1150" b="0" i="0" u="none" strike="noStrike" cap="none">
                <a:solidFill>
                  <a:schemeClr val="dk1"/>
                </a:solidFill>
                <a:latin typeface="Calibri"/>
                <a:ea typeface="Calibri"/>
                <a:cs typeface="Calibri"/>
                <a:sym typeface="Calibri"/>
              </a:rPr>
              <a:t>2. Kubectl create –f pod.yaml</a:t>
            </a:r>
            <a:endParaRPr sz="115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150"/>
              <a:buFont typeface="Arial"/>
              <a:buNone/>
            </a:pPr>
            <a:r>
              <a:rPr lang="en-US" sz="1150" b="0" i="0" u="none" strike="noStrike" cap="none">
                <a:solidFill>
                  <a:schemeClr val="dk1"/>
                </a:solidFill>
                <a:latin typeface="Calibri"/>
                <a:ea typeface="Calibri"/>
                <a:cs typeface="Calibri"/>
                <a:sym typeface="Calibri"/>
              </a:rPr>
              <a:t>3. Kubectl get pods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50"/>
              <a:buFont typeface="Arial"/>
              <a:buNone/>
            </a:pPr>
            <a:endParaRPr sz="115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150"/>
              <a:buFont typeface="Arial"/>
              <a:buNone/>
            </a:pPr>
            <a:r>
              <a:rPr lang="en-US" sz="1150" b="0" i="0" u="none" strike="noStrike" cap="none">
                <a:solidFill>
                  <a:schemeClr val="dk1"/>
                </a:solidFill>
                <a:latin typeface="Calibri"/>
                <a:ea typeface="Calibri"/>
                <a:cs typeface="Calibri"/>
                <a:sym typeface="Calibri"/>
              </a:rPr>
              <a:t>This highlights an example of Kubernetes deployment creation. As with many Kubernetes objects, deployments are usually created from a file such as a yaml or json. While this could be done via command line it is often impractical to do so.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50"/>
              <a:buFont typeface="Arial"/>
              <a:buNone/>
            </a:pPr>
            <a:endParaRPr sz="115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150"/>
              <a:buFont typeface="Arial"/>
              <a:buNone/>
            </a:pPr>
            <a:r>
              <a:rPr lang="en-US" sz="1150" b="0" i="0" u="none" strike="noStrike" cap="none">
                <a:solidFill>
                  <a:schemeClr val="dk1"/>
                </a:solidFill>
                <a:latin typeface="Calibri"/>
                <a:ea typeface="Calibri"/>
                <a:cs typeface="Calibri"/>
                <a:sym typeface="Calibri"/>
              </a:rPr>
              <a:t>Further reading:</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50"/>
              <a:buFont typeface="Arial"/>
              <a:buNone/>
            </a:pPr>
            <a:r>
              <a:rPr lang="en-US" sz="1150" b="0" i="0" u="none" strike="noStrike" cap="none">
                <a:solidFill>
                  <a:schemeClr val="dk1"/>
                </a:solidFill>
                <a:latin typeface="Calibri"/>
                <a:ea typeface="Calibri"/>
                <a:cs typeface="Calibri"/>
                <a:sym typeface="Calibri"/>
              </a:rPr>
              <a:t>https://kubernetes.io/docs/concepts/workloads/controllers/deployment/#creating-a-deployment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50"/>
              <a:buFont typeface="Arial"/>
              <a:buNone/>
            </a:pPr>
            <a:endParaRPr sz="115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150"/>
              <a:buFont typeface="Arial"/>
              <a:buNone/>
            </a:pPr>
            <a:r>
              <a:rPr lang="en-US" sz="1150" b="0" i="0" u="none" strike="noStrike" cap="none">
                <a:solidFill>
                  <a:schemeClr val="dk1"/>
                </a:solidFill>
                <a:latin typeface="Calibri"/>
                <a:ea typeface="Calibri"/>
                <a:cs typeface="Calibri"/>
                <a:sym typeface="Calibri"/>
              </a:rPr>
              <a:t>Note: This is a simple pod. This is interesting.</a:t>
            </a:r>
            <a:endParaRPr sz="115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9002860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0"/>
        <p:cNvGrpSpPr/>
        <p:nvPr/>
      </p:nvGrpSpPr>
      <p:grpSpPr>
        <a:xfrm>
          <a:off x="0" y="0"/>
          <a:ext cx="0" cy="0"/>
          <a:chOff x="0" y="0"/>
          <a:chExt cx="0" cy="0"/>
        </a:xfrm>
      </p:grpSpPr>
      <p:sp>
        <p:nvSpPr>
          <p:cNvPr id="1651" name="Google Shape;1651;g44782835b9_0_374:notes"/>
          <p:cNvSpPr>
            <a:spLocks noGrp="1" noRot="1" noChangeAspect="1"/>
          </p:cNvSpPr>
          <p:nvPr>
            <p:ph type="sldImg" idx="2"/>
          </p:nvPr>
        </p:nvSpPr>
        <p:spPr>
          <a:xfrm>
            <a:off x="-217488" y="230188"/>
            <a:ext cx="7750176" cy="436086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52" name="Google Shape;1652;g44782835b9_0_374:notes"/>
          <p:cNvSpPr txBox="1">
            <a:spLocks noGrp="1"/>
          </p:cNvSpPr>
          <p:nvPr>
            <p:ph type="body" idx="1"/>
          </p:nvPr>
        </p:nvSpPr>
        <p:spPr>
          <a:xfrm>
            <a:off x="731838" y="4560888"/>
            <a:ext cx="5851500" cy="4319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42891013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7"/>
        <p:cNvGrpSpPr/>
        <p:nvPr/>
      </p:nvGrpSpPr>
      <p:grpSpPr>
        <a:xfrm>
          <a:off x="0" y="0"/>
          <a:ext cx="0" cy="0"/>
          <a:chOff x="0" y="0"/>
          <a:chExt cx="0" cy="0"/>
        </a:xfrm>
      </p:grpSpPr>
      <p:sp>
        <p:nvSpPr>
          <p:cNvPr id="1658" name="Google Shape;1658;g44782835b9_0_380:notes"/>
          <p:cNvSpPr>
            <a:spLocks noGrp="1" noRot="1" noChangeAspect="1"/>
          </p:cNvSpPr>
          <p:nvPr>
            <p:ph type="sldImg" idx="2"/>
          </p:nvPr>
        </p:nvSpPr>
        <p:spPr>
          <a:xfrm>
            <a:off x="-217488" y="230188"/>
            <a:ext cx="7750176" cy="436086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59" name="Google Shape;1659;g44782835b9_0_380:notes"/>
          <p:cNvSpPr txBox="1">
            <a:spLocks noGrp="1"/>
          </p:cNvSpPr>
          <p:nvPr>
            <p:ph type="body" idx="1"/>
          </p:nvPr>
        </p:nvSpPr>
        <p:spPr>
          <a:xfrm>
            <a:off x="731838" y="4560888"/>
            <a:ext cx="5851500" cy="4319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405945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C70ED7-3206-7B43-8F8B-94EEB8CD40F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0E12BFC-9A40-0643-B3AC-ED0F1664471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823ACB6-79DB-1C44-B69C-2C90888F3DC2}"/>
              </a:ext>
            </a:extLst>
          </p:cNvPr>
          <p:cNvSpPr>
            <a:spLocks noGrp="1"/>
          </p:cNvSpPr>
          <p:nvPr>
            <p:ph type="dt" sz="half" idx="10"/>
          </p:nvPr>
        </p:nvSpPr>
        <p:spPr/>
        <p:txBody>
          <a:bodyPr/>
          <a:lstStyle/>
          <a:p>
            <a:fld id="{14CB588B-CBF9-5C4A-A190-B8F518B35623}" type="datetimeFigureOut">
              <a:rPr lang="en-US" smtClean="0"/>
              <a:pPr/>
              <a:t>7/11/19</a:t>
            </a:fld>
            <a:endParaRPr lang="en-US"/>
          </a:p>
        </p:txBody>
      </p:sp>
      <p:sp>
        <p:nvSpPr>
          <p:cNvPr id="5" name="Footer Placeholder 4">
            <a:extLst>
              <a:ext uri="{FF2B5EF4-FFF2-40B4-BE49-F238E27FC236}">
                <a16:creationId xmlns:a16="http://schemas.microsoft.com/office/drawing/2014/main" id="{21A59FEF-4CC2-6845-A837-7B3206C2411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7A2A3A1-29C6-C64E-900B-0D4FA03246CC}"/>
              </a:ext>
            </a:extLst>
          </p:cNvPr>
          <p:cNvSpPr>
            <a:spLocks noGrp="1"/>
          </p:cNvSpPr>
          <p:nvPr>
            <p:ph type="sldNum" sz="quarter" idx="12"/>
          </p:nvPr>
        </p:nvSpPr>
        <p:spPr/>
        <p:txBody>
          <a:bodyPr/>
          <a:lstStyle/>
          <a:p>
            <a:fld id="{1BD99F63-FC93-EE43-93A7-EA7246433E60}" type="slidenum">
              <a:rPr lang="en-US" smtClean="0"/>
              <a:pPr/>
              <a:t>‹#›</a:t>
            </a:fld>
            <a:endParaRPr lang="en-US"/>
          </a:p>
        </p:txBody>
      </p:sp>
    </p:spTree>
    <p:extLst>
      <p:ext uri="{BB962C8B-B14F-4D97-AF65-F5344CB8AC3E}">
        <p14:creationId xmlns:p14="http://schemas.microsoft.com/office/powerpoint/2010/main" val="9343361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D13844-6E07-7A45-9888-D25DDB72219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1CFDA3B-8AA5-BD4C-83CA-B49531F19F91}"/>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CEB285E-08D3-5E40-88F8-35850B2E015E}"/>
              </a:ext>
            </a:extLst>
          </p:cNvPr>
          <p:cNvSpPr>
            <a:spLocks noGrp="1"/>
          </p:cNvSpPr>
          <p:nvPr>
            <p:ph type="dt" sz="half" idx="10"/>
          </p:nvPr>
        </p:nvSpPr>
        <p:spPr/>
        <p:txBody>
          <a:bodyPr/>
          <a:lstStyle/>
          <a:p>
            <a:fld id="{14CB588B-CBF9-5C4A-A190-B8F518B35623}" type="datetimeFigureOut">
              <a:rPr lang="en-US" smtClean="0"/>
              <a:pPr/>
              <a:t>7/11/19</a:t>
            </a:fld>
            <a:endParaRPr lang="en-US"/>
          </a:p>
        </p:txBody>
      </p:sp>
      <p:sp>
        <p:nvSpPr>
          <p:cNvPr id="5" name="Footer Placeholder 4">
            <a:extLst>
              <a:ext uri="{FF2B5EF4-FFF2-40B4-BE49-F238E27FC236}">
                <a16:creationId xmlns:a16="http://schemas.microsoft.com/office/drawing/2014/main" id="{AD899D85-74CE-6343-BF47-5257D14D470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CAA5851-5E9B-684D-958E-AE11CA2CCD51}"/>
              </a:ext>
            </a:extLst>
          </p:cNvPr>
          <p:cNvSpPr>
            <a:spLocks noGrp="1"/>
          </p:cNvSpPr>
          <p:nvPr>
            <p:ph type="sldNum" sz="quarter" idx="12"/>
          </p:nvPr>
        </p:nvSpPr>
        <p:spPr/>
        <p:txBody>
          <a:bodyPr/>
          <a:lstStyle/>
          <a:p>
            <a:fld id="{1BD99F63-FC93-EE43-93A7-EA7246433E60}" type="slidenum">
              <a:rPr lang="en-US" smtClean="0"/>
              <a:pPr/>
              <a:t>‹#›</a:t>
            </a:fld>
            <a:endParaRPr lang="en-US"/>
          </a:p>
        </p:txBody>
      </p:sp>
    </p:spTree>
    <p:extLst>
      <p:ext uri="{BB962C8B-B14F-4D97-AF65-F5344CB8AC3E}">
        <p14:creationId xmlns:p14="http://schemas.microsoft.com/office/powerpoint/2010/main" val="24824713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2C2F2C7-EC90-EE4A-AE17-45BECE36A64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EDB54C8-2CC0-364C-B821-91451D2F7DEC}"/>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F737510-C24C-C345-8C63-162D517D1570}"/>
              </a:ext>
            </a:extLst>
          </p:cNvPr>
          <p:cNvSpPr>
            <a:spLocks noGrp="1"/>
          </p:cNvSpPr>
          <p:nvPr>
            <p:ph type="dt" sz="half" idx="10"/>
          </p:nvPr>
        </p:nvSpPr>
        <p:spPr/>
        <p:txBody>
          <a:bodyPr/>
          <a:lstStyle/>
          <a:p>
            <a:fld id="{14CB588B-CBF9-5C4A-A190-B8F518B35623}" type="datetimeFigureOut">
              <a:rPr lang="en-US" smtClean="0"/>
              <a:pPr/>
              <a:t>7/11/19</a:t>
            </a:fld>
            <a:endParaRPr lang="en-US"/>
          </a:p>
        </p:txBody>
      </p:sp>
      <p:sp>
        <p:nvSpPr>
          <p:cNvPr id="5" name="Footer Placeholder 4">
            <a:extLst>
              <a:ext uri="{FF2B5EF4-FFF2-40B4-BE49-F238E27FC236}">
                <a16:creationId xmlns:a16="http://schemas.microsoft.com/office/drawing/2014/main" id="{DE57549A-ECEA-5045-B3A9-32C9749EA97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E941AD3-1CA6-BF41-AE5D-EC2EB1A4B634}"/>
              </a:ext>
            </a:extLst>
          </p:cNvPr>
          <p:cNvSpPr>
            <a:spLocks noGrp="1"/>
          </p:cNvSpPr>
          <p:nvPr>
            <p:ph type="sldNum" sz="quarter" idx="12"/>
          </p:nvPr>
        </p:nvSpPr>
        <p:spPr/>
        <p:txBody>
          <a:bodyPr/>
          <a:lstStyle/>
          <a:p>
            <a:fld id="{1BD99F63-FC93-EE43-93A7-EA7246433E60}" type="slidenum">
              <a:rPr lang="en-US" smtClean="0"/>
              <a:pPr/>
              <a:t>‹#›</a:t>
            </a:fld>
            <a:endParaRPr lang="en-US"/>
          </a:p>
        </p:txBody>
      </p:sp>
    </p:spTree>
    <p:extLst>
      <p:ext uri="{BB962C8B-B14F-4D97-AF65-F5344CB8AC3E}">
        <p14:creationId xmlns:p14="http://schemas.microsoft.com/office/powerpoint/2010/main" val="27055181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64A1EF-3D7C-1B49-9425-D7D66D1D6CF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210D112-4CAB-2142-9278-82164A36B2B6}"/>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29BA6A1-DC3D-0D43-9AFB-8E7B0FCC1F94}"/>
              </a:ext>
            </a:extLst>
          </p:cNvPr>
          <p:cNvSpPr>
            <a:spLocks noGrp="1"/>
          </p:cNvSpPr>
          <p:nvPr>
            <p:ph type="dt" sz="half" idx="10"/>
          </p:nvPr>
        </p:nvSpPr>
        <p:spPr/>
        <p:txBody>
          <a:bodyPr/>
          <a:lstStyle/>
          <a:p>
            <a:fld id="{14CB588B-CBF9-5C4A-A190-B8F518B35623}" type="datetimeFigureOut">
              <a:rPr lang="en-US" smtClean="0"/>
              <a:pPr/>
              <a:t>7/11/19</a:t>
            </a:fld>
            <a:endParaRPr lang="en-US"/>
          </a:p>
        </p:txBody>
      </p:sp>
      <p:sp>
        <p:nvSpPr>
          <p:cNvPr id="5" name="Footer Placeholder 4">
            <a:extLst>
              <a:ext uri="{FF2B5EF4-FFF2-40B4-BE49-F238E27FC236}">
                <a16:creationId xmlns:a16="http://schemas.microsoft.com/office/drawing/2014/main" id="{1A488C43-5C09-D245-B814-EC9E856A283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E9C34E4-81A4-524A-ADF4-B4DC20BA3BAF}"/>
              </a:ext>
            </a:extLst>
          </p:cNvPr>
          <p:cNvSpPr>
            <a:spLocks noGrp="1"/>
          </p:cNvSpPr>
          <p:nvPr>
            <p:ph type="sldNum" sz="quarter" idx="12"/>
          </p:nvPr>
        </p:nvSpPr>
        <p:spPr/>
        <p:txBody>
          <a:bodyPr/>
          <a:lstStyle/>
          <a:p>
            <a:fld id="{1BD99F63-FC93-EE43-93A7-EA7246433E60}" type="slidenum">
              <a:rPr lang="en-US" smtClean="0"/>
              <a:pPr/>
              <a:t>‹#›</a:t>
            </a:fld>
            <a:endParaRPr lang="en-US"/>
          </a:p>
        </p:txBody>
      </p:sp>
    </p:spTree>
    <p:extLst>
      <p:ext uri="{BB962C8B-B14F-4D97-AF65-F5344CB8AC3E}">
        <p14:creationId xmlns:p14="http://schemas.microsoft.com/office/powerpoint/2010/main" val="8922279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879279-7014-A04F-98D7-A80183ECD67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E690830-BB06-AB49-BD35-4E98D31A462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0F145BAF-3ED4-2149-A456-0D4B2501E624}"/>
              </a:ext>
            </a:extLst>
          </p:cNvPr>
          <p:cNvSpPr>
            <a:spLocks noGrp="1"/>
          </p:cNvSpPr>
          <p:nvPr>
            <p:ph type="dt" sz="half" idx="10"/>
          </p:nvPr>
        </p:nvSpPr>
        <p:spPr/>
        <p:txBody>
          <a:bodyPr/>
          <a:lstStyle/>
          <a:p>
            <a:fld id="{14CB588B-CBF9-5C4A-A190-B8F518B35623}" type="datetimeFigureOut">
              <a:rPr lang="en-US" smtClean="0"/>
              <a:pPr/>
              <a:t>7/11/19</a:t>
            </a:fld>
            <a:endParaRPr lang="en-US"/>
          </a:p>
        </p:txBody>
      </p:sp>
      <p:sp>
        <p:nvSpPr>
          <p:cNvPr id="5" name="Footer Placeholder 4">
            <a:extLst>
              <a:ext uri="{FF2B5EF4-FFF2-40B4-BE49-F238E27FC236}">
                <a16:creationId xmlns:a16="http://schemas.microsoft.com/office/drawing/2014/main" id="{F5036E30-C82C-F84C-B427-E01DE42A43A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B5676E7-2F36-4245-9877-BBA8407F9C52}"/>
              </a:ext>
            </a:extLst>
          </p:cNvPr>
          <p:cNvSpPr>
            <a:spLocks noGrp="1"/>
          </p:cNvSpPr>
          <p:nvPr>
            <p:ph type="sldNum" sz="quarter" idx="12"/>
          </p:nvPr>
        </p:nvSpPr>
        <p:spPr/>
        <p:txBody>
          <a:bodyPr/>
          <a:lstStyle/>
          <a:p>
            <a:fld id="{1BD99F63-FC93-EE43-93A7-EA7246433E60}" type="slidenum">
              <a:rPr lang="en-US" smtClean="0"/>
              <a:pPr/>
              <a:t>‹#›</a:t>
            </a:fld>
            <a:endParaRPr lang="en-US"/>
          </a:p>
        </p:txBody>
      </p:sp>
    </p:spTree>
    <p:extLst>
      <p:ext uri="{BB962C8B-B14F-4D97-AF65-F5344CB8AC3E}">
        <p14:creationId xmlns:p14="http://schemas.microsoft.com/office/powerpoint/2010/main" val="2767252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607FB1-7AB0-1940-B4B9-2D49389B311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7235E5C-D83E-994B-A5FB-5664EE6DB2C2}"/>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231CB4A-207E-6649-A923-1A953F16FDB0}"/>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A2BED50-4F59-E84B-81B0-34563FDEE930}"/>
              </a:ext>
            </a:extLst>
          </p:cNvPr>
          <p:cNvSpPr>
            <a:spLocks noGrp="1"/>
          </p:cNvSpPr>
          <p:nvPr>
            <p:ph type="dt" sz="half" idx="10"/>
          </p:nvPr>
        </p:nvSpPr>
        <p:spPr/>
        <p:txBody>
          <a:bodyPr/>
          <a:lstStyle/>
          <a:p>
            <a:fld id="{14CB588B-CBF9-5C4A-A190-B8F518B35623}" type="datetimeFigureOut">
              <a:rPr lang="en-US" smtClean="0"/>
              <a:pPr/>
              <a:t>7/11/19</a:t>
            </a:fld>
            <a:endParaRPr lang="en-US"/>
          </a:p>
        </p:txBody>
      </p:sp>
      <p:sp>
        <p:nvSpPr>
          <p:cNvPr id="6" name="Footer Placeholder 5">
            <a:extLst>
              <a:ext uri="{FF2B5EF4-FFF2-40B4-BE49-F238E27FC236}">
                <a16:creationId xmlns:a16="http://schemas.microsoft.com/office/drawing/2014/main" id="{01F35B41-6D03-1F49-8F62-1DE11C8D2A2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DD233A3-2B4B-8343-9A42-68BF3DF6FE8E}"/>
              </a:ext>
            </a:extLst>
          </p:cNvPr>
          <p:cNvSpPr>
            <a:spLocks noGrp="1"/>
          </p:cNvSpPr>
          <p:nvPr>
            <p:ph type="sldNum" sz="quarter" idx="12"/>
          </p:nvPr>
        </p:nvSpPr>
        <p:spPr/>
        <p:txBody>
          <a:bodyPr/>
          <a:lstStyle/>
          <a:p>
            <a:fld id="{1BD99F63-FC93-EE43-93A7-EA7246433E60}" type="slidenum">
              <a:rPr lang="en-US" smtClean="0"/>
              <a:pPr/>
              <a:t>‹#›</a:t>
            </a:fld>
            <a:endParaRPr lang="en-US"/>
          </a:p>
        </p:txBody>
      </p:sp>
    </p:spTree>
    <p:extLst>
      <p:ext uri="{BB962C8B-B14F-4D97-AF65-F5344CB8AC3E}">
        <p14:creationId xmlns:p14="http://schemas.microsoft.com/office/powerpoint/2010/main" val="16296307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216FD8-499F-7A45-979A-DCB1F9FB7D7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28CB320-D2A7-E445-8CA1-1D61AAE3700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959AC91A-EDF6-0C4C-9CA4-E33E1B19BBD3}"/>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E05C28D-9D5A-834C-B789-D11D24AD219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E91ABBD5-BBE5-1A4F-A057-71C83B0A6305}"/>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1E39F7A-9EAA-DD49-A49B-E0D753BB40F9}"/>
              </a:ext>
            </a:extLst>
          </p:cNvPr>
          <p:cNvSpPr>
            <a:spLocks noGrp="1"/>
          </p:cNvSpPr>
          <p:nvPr>
            <p:ph type="dt" sz="half" idx="10"/>
          </p:nvPr>
        </p:nvSpPr>
        <p:spPr/>
        <p:txBody>
          <a:bodyPr/>
          <a:lstStyle/>
          <a:p>
            <a:fld id="{14CB588B-CBF9-5C4A-A190-B8F518B35623}" type="datetimeFigureOut">
              <a:rPr lang="en-US" smtClean="0"/>
              <a:pPr/>
              <a:t>7/11/19</a:t>
            </a:fld>
            <a:endParaRPr lang="en-US"/>
          </a:p>
        </p:txBody>
      </p:sp>
      <p:sp>
        <p:nvSpPr>
          <p:cNvPr id="8" name="Footer Placeholder 7">
            <a:extLst>
              <a:ext uri="{FF2B5EF4-FFF2-40B4-BE49-F238E27FC236}">
                <a16:creationId xmlns:a16="http://schemas.microsoft.com/office/drawing/2014/main" id="{12B38271-9BDC-4A47-9DB7-89557E85DA9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2E58722-D85B-CA49-9CE3-13FB6AC80BB9}"/>
              </a:ext>
            </a:extLst>
          </p:cNvPr>
          <p:cNvSpPr>
            <a:spLocks noGrp="1"/>
          </p:cNvSpPr>
          <p:nvPr>
            <p:ph type="sldNum" sz="quarter" idx="12"/>
          </p:nvPr>
        </p:nvSpPr>
        <p:spPr/>
        <p:txBody>
          <a:bodyPr/>
          <a:lstStyle/>
          <a:p>
            <a:fld id="{1BD99F63-FC93-EE43-93A7-EA7246433E60}" type="slidenum">
              <a:rPr lang="en-US" smtClean="0"/>
              <a:pPr/>
              <a:t>‹#›</a:t>
            </a:fld>
            <a:endParaRPr lang="en-US"/>
          </a:p>
        </p:txBody>
      </p:sp>
    </p:spTree>
    <p:extLst>
      <p:ext uri="{BB962C8B-B14F-4D97-AF65-F5344CB8AC3E}">
        <p14:creationId xmlns:p14="http://schemas.microsoft.com/office/powerpoint/2010/main" val="4070129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5A2F12-058D-8146-B152-77782A0E6CF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8B1A9A5-C3A2-584D-BD99-B93DDCAD845E}"/>
              </a:ext>
            </a:extLst>
          </p:cNvPr>
          <p:cNvSpPr>
            <a:spLocks noGrp="1"/>
          </p:cNvSpPr>
          <p:nvPr>
            <p:ph type="dt" sz="half" idx="10"/>
          </p:nvPr>
        </p:nvSpPr>
        <p:spPr/>
        <p:txBody>
          <a:bodyPr/>
          <a:lstStyle/>
          <a:p>
            <a:fld id="{14CB588B-CBF9-5C4A-A190-B8F518B35623}" type="datetimeFigureOut">
              <a:rPr lang="en-US" smtClean="0"/>
              <a:pPr/>
              <a:t>7/11/19</a:t>
            </a:fld>
            <a:endParaRPr lang="en-US"/>
          </a:p>
        </p:txBody>
      </p:sp>
      <p:sp>
        <p:nvSpPr>
          <p:cNvPr id="4" name="Footer Placeholder 3">
            <a:extLst>
              <a:ext uri="{FF2B5EF4-FFF2-40B4-BE49-F238E27FC236}">
                <a16:creationId xmlns:a16="http://schemas.microsoft.com/office/drawing/2014/main" id="{0EA8A6E5-307A-B641-972E-95BAC2A10DA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71FCA92-4D73-054D-B376-44181D1BFA45}"/>
              </a:ext>
            </a:extLst>
          </p:cNvPr>
          <p:cNvSpPr>
            <a:spLocks noGrp="1"/>
          </p:cNvSpPr>
          <p:nvPr>
            <p:ph type="sldNum" sz="quarter" idx="12"/>
          </p:nvPr>
        </p:nvSpPr>
        <p:spPr/>
        <p:txBody>
          <a:bodyPr/>
          <a:lstStyle/>
          <a:p>
            <a:fld id="{1BD99F63-FC93-EE43-93A7-EA7246433E60}" type="slidenum">
              <a:rPr lang="en-US" smtClean="0"/>
              <a:pPr/>
              <a:t>‹#›</a:t>
            </a:fld>
            <a:endParaRPr lang="en-US"/>
          </a:p>
        </p:txBody>
      </p:sp>
    </p:spTree>
    <p:extLst>
      <p:ext uri="{BB962C8B-B14F-4D97-AF65-F5344CB8AC3E}">
        <p14:creationId xmlns:p14="http://schemas.microsoft.com/office/powerpoint/2010/main" val="14887114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0C61373-65C7-A246-9976-207887830C49}"/>
              </a:ext>
            </a:extLst>
          </p:cNvPr>
          <p:cNvSpPr>
            <a:spLocks noGrp="1"/>
          </p:cNvSpPr>
          <p:nvPr>
            <p:ph type="dt" sz="half" idx="10"/>
          </p:nvPr>
        </p:nvSpPr>
        <p:spPr/>
        <p:txBody>
          <a:bodyPr/>
          <a:lstStyle/>
          <a:p>
            <a:fld id="{14CB588B-CBF9-5C4A-A190-B8F518B35623}" type="datetimeFigureOut">
              <a:rPr lang="en-US" smtClean="0"/>
              <a:pPr/>
              <a:t>7/11/19</a:t>
            </a:fld>
            <a:endParaRPr lang="en-US"/>
          </a:p>
        </p:txBody>
      </p:sp>
      <p:sp>
        <p:nvSpPr>
          <p:cNvPr id="3" name="Footer Placeholder 2">
            <a:extLst>
              <a:ext uri="{FF2B5EF4-FFF2-40B4-BE49-F238E27FC236}">
                <a16:creationId xmlns:a16="http://schemas.microsoft.com/office/drawing/2014/main" id="{FB2D02BD-446F-7240-98FF-63B29D1D372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2C7B714-C586-3A4A-B89E-0D0DFAF829EB}"/>
              </a:ext>
            </a:extLst>
          </p:cNvPr>
          <p:cNvSpPr>
            <a:spLocks noGrp="1"/>
          </p:cNvSpPr>
          <p:nvPr>
            <p:ph type="sldNum" sz="quarter" idx="12"/>
          </p:nvPr>
        </p:nvSpPr>
        <p:spPr/>
        <p:txBody>
          <a:bodyPr/>
          <a:lstStyle/>
          <a:p>
            <a:fld id="{1BD99F63-FC93-EE43-93A7-EA7246433E60}" type="slidenum">
              <a:rPr lang="en-US" smtClean="0"/>
              <a:pPr/>
              <a:t>‹#›</a:t>
            </a:fld>
            <a:endParaRPr lang="en-US"/>
          </a:p>
        </p:txBody>
      </p:sp>
    </p:spTree>
    <p:extLst>
      <p:ext uri="{BB962C8B-B14F-4D97-AF65-F5344CB8AC3E}">
        <p14:creationId xmlns:p14="http://schemas.microsoft.com/office/powerpoint/2010/main" val="19041311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6EE587-3A21-8F43-9373-CCFC30D10E5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FC86713-195C-0746-83F8-F02B8ED19A3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27751DF-D070-6D45-B925-3D839CC9ED0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8B044CAF-8605-CD45-8306-8D9742F3322B}"/>
              </a:ext>
            </a:extLst>
          </p:cNvPr>
          <p:cNvSpPr>
            <a:spLocks noGrp="1"/>
          </p:cNvSpPr>
          <p:nvPr>
            <p:ph type="dt" sz="half" idx="10"/>
          </p:nvPr>
        </p:nvSpPr>
        <p:spPr/>
        <p:txBody>
          <a:bodyPr/>
          <a:lstStyle/>
          <a:p>
            <a:fld id="{14CB588B-CBF9-5C4A-A190-B8F518B35623}" type="datetimeFigureOut">
              <a:rPr lang="en-US" smtClean="0"/>
              <a:pPr/>
              <a:t>7/11/19</a:t>
            </a:fld>
            <a:endParaRPr lang="en-US"/>
          </a:p>
        </p:txBody>
      </p:sp>
      <p:sp>
        <p:nvSpPr>
          <p:cNvPr id="6" name="Footer Placeholder 5">
            <a:extLst>
              <a:ext uri="{FF2B5EF4-FFF2-40B4-BE49-F238E27FC236}">
                <a16:creationId xmlns:a16="http://schemas.microsoft.com/office/drawing/2014/main" id="{81228582-7AA8-2C4A-B875-7B6EC4DCAD5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C5BB1BF-51EC-5E47-B72E-3AD20532F857}"/>
              </a:ext>
            </a:extLst>
          </p:cNvPr>
          <p:cNvSpPr>
            <a:spLocks noGrp="1"/>
          </p:cNvSpPr>
          <p:nvPr>
            <p:ph type="sldNum" sz="quarter" idx="12"/>
          </p:nvPr>
        </p:nvSpPr>
        <p:spPr/>
        <p:txBody>
          <a:bodyPr/>
          <a:lstStyle/>
          <a:p>
            <a:fld id="{1BD99F63-FC93-EE43-93A7-EA7246433E60}" type="slidenum">
              <a:rPr lang="en-US" smtClean="0"/>
              <a:pPr/>
              <a:t>‹#›</a:t>
            </a:fld>
            <a:endParaRPr lang="en-US"/>
          </a:p>
        </p:txBody>
      </p:sp>
    </p:spTree>
    <p:extLst>
      <p:ext uri="{BB962C8B-B14F-4D97-AF65-F5344CB8AC3E}">
        <p14:creationId xmlns:p14="http://schemas.microsoft.com/office/powerpoint/2010/main" val="33047617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4F9AF2-801F-C647-87C8-9746E4FE049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AC0F21B-4813-1442-94CA-C61B2DC3FC6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802A16B-EE63-4C4D-A592-52E6ECD74B7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B1439A01-4D59-9C40-BBF5-0C50883CFC46}"/>
              </a:ext>
            </a:extLst>
          </p:cNvPr>
          <p:cNvSpPr>
            <a:spLocks noGrp="1"/>
          </p:cNvSpPr>
          <p:nvPr>
            <p:ph type="dt" sz="half" idx="10"/>
          </p:nvPr>
        </p:nvSpPr>
        <p:spPr/>
        <p:txBody>
          <a:bodyPr/>
          <a:lstStyle/>
          <a:p>
            <a:fld id="{14CB588B-CBF9-5C4A-A190-B8F518B35623}" type="datetimeFigureOut">
              <a:rPr lang="en-US" smtClean="0"/>
              <a:pPr/>
              <a:t>7/11/19</a:t>
            </a:fld>
            <a:endParaRPr lang="en-US"/>
          </a:p>
        </p:txBody>
      </p:sp>
      <p:sp>
        <p:nvSpPr>
          <p:cNvPr id="6" name="Footer Placeholder 5">
            <a:extLst>
              <a:ext uri="{FF2B5EF4-FFF2-40B4-BE49-F238E27FC236}">
                <a16:creationId xmlns:a16="http://schemas.microsoft.com/office/drawing/2014/main" id="{E78463F7-E594-6641-9E13-38F7CFBA935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0372C34-5AB1-0A44-96A2-C432154A2251}"/>
              </a:ext>
            </a:extLst>
          </p:cNvPr>
          <p:cNvSpPr>
            <a:spLocks noGrp="1"/>
          </p:cNvSpPr>
          <p:nvPr>
            <p:ph type="sldNum" sz="quarter" idx="12"/>
          </p:nvPr>
        </p:nvSpPr>
        <p:spPr/>
        <p:txBody>
          <a:bodyPr/>
          <a:lstStyle/>
          <a:p>
            <a:fld id="{1BD99F63-FC93-EE43-93A7-EA7246433E60}" type="slidenum">
              <a:rPr lang="en-US" smtClean="0"/>
              <a:pPr/>
              <a:t>‹#›</a:t>
            </a:fld>
            <a:endParaRPr lang="en-US"/>
          </a:p>
        </p:txBody>
      </p:sp>
    </p:spTree>
    <p:extLst>
      <p:ext uri="{BB962C8B-B14F-4D97-AF65-F5344CB8AC3E}">
        <p14:creationId xmlns:p14="http://schemas.microsoft.com/office/powerpoint/2010/main" val="39042913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EBFDCB8-A038-404E-A246-896D730DAE6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0C69CA5-28C8-6746-A414-71FDEFF7036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D063F43-1643-1940-B4CB-833CB2E67EC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4CB588B-CBF9-5C4A-A190-B8F518B35623}" type="datetimeFigureOut">
              <a:rPr lang="en-US" smtClean="0"/>
              <a:pPr/>
              <a:t>7/11/19</a:t>
            </a:fld>
            <a:endParaRPr lang="en-US"/>
          </a:p>
        </p:txBody>
      </p:sp>
      <p:sp>
        <p:nvSpPr>
          <p:cNvPr id="5" name="Footer Placeholder 4">
            <a:extLst>
              <a:ext uri="{FF2B5EF4-FFF2-40B4-BE49-F238E27FC236}">
                <a16:creationId xmlns:a16="http://schemas.microsoft.com/office/drawing/2014/main" id="{F1DF5AF5-774B-B848-8894-1B090947348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5481FE9-FB15-E346-AE0B-E775C78B12D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BD99F63-FC93-EE43-93A7-EA7246433E60}" type="slidenum">
              <a:rPr lang="en-US" smtClean="0"/>
              <a:pPr/>
              <a:t>‹#›</a:t>
            </a:fld>
            <a:endParaRPr lang="en-US"/>
          </a:p>
        </p:txBody>
      </p:sp>
    </p:spTree>
    <p:extLst>
      <p:ext uri="{BB962C8B-B14F-4D97-AF65-F5344CB8AC3E}">
        <p14:creationId xmlns:p14="http://schemas.microsoft.com/office/powerpoint/2010/main" val="210091729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1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2.jpeg"/><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2.jpeg"/><Relationship Id="rId4" Type="http://schemas.openxmlformats.org/officeDocument/2006/relationships/image" Target="../media/image1.pn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22.xml.rels><?xml version="1.0" encoding="UTF-8" standalone="yes"?>
<Relationships xmlns="http://schemas.openxmlformats.org/package/2006/relationships"><Relationship Id="rId3" Type="http://schemas.openxmlformats.org/officeDocument/2006/relationships/hyperlink" Target="https://github.com/shekhar2010us/kubernetes_teach_git.git"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2.jpeg"/><Relationship Id="rId4" Type="http://schemas.openxmlformats.org/officeDocument/2006/relationships/image" Target="../media/image1.png"/></Relationships>
</file>

<file path=ppt/slides/_rels/slide2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jpeg"/><Relationship Id="rId4" Type="http://schemas.openxmlformats.org/officeDocument/2006/relationships/image" Target="../media/image1.pn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2.jpe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2.jpeg"/></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2.jpeg"/></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29.xml.rels><?xml version="1.0" encoding="UTF-8" standalone="yes"?>
<Relationships xmlns="http://schemas.openxmlformats.org/package/2006/relationships"><Relationship Id="rId3" Type="http://schemas.openxmlformats.org/officeDocument/2006/relationships/hyperlink" Target="https://github.com/shekhar2010us/kubernetes_teach_git/blob/master/ex2/pod_deploy_service.md"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2.jpeg"/><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3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s://cloud.google.com/kubernetes-engine/docs/concepts/pod"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jpeg"/><Relationship Id="rId5" Type="http://schemas.openxmlformats.org/officeDocument/2006/relationships/image" Target="../media/image1.png"/><Relationship Id="rId4" Type="http://schemas.openxmlformats.org/officeDocument/2006/relationships/hyperlink" Target="https://kubernetes.io/docs/concepts/storage/volumes/"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3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2.jpeg"/><Relationship Id="rId4" Type="http://schemas.openxmlformats.org/officeDocument/2006/relationships/image" Target="../media/image1.png"/></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39.xml.rels><?xml version="1.0" encoding="UTF-8" standalone="yes"?>
<Relationships xmlns="http://schemas.openxmlformats.org/package/2006/relationships"><Relationship Id="rId3" Type="http://schemas.openxmlformats.org/officeDocument/2006/relationships/hyperlink" Target="https://github.com/shekhar2010us/kubernetes_teach_git/blob/master/ex6/create_volumes.md"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2.jpeg"/><Relationship Id="rId5" Type="http://schemas.openxmlformats.org/officeDocument/2006/relationships/image" Target="../media/image1.png"/><Relationship Id="rId4" Type="http://schemas.openxmlformats.org/officeDocument/2006/relationships/hyperlink" Target="https://github.com/shekhar2010us/kubernetes_teach_git/blob/master/ex6/create_pv.md"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2.jpeg"/><Relationship Id="rId4" Type="http://schemas.openxmlformats.org/officeDocument/2006/relationships/image" Target="../media/image1.png"/></Relationships>
</file>

<file path=ppt/slides/_rels/slide4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2.jpeg"/></Relationships>
</file>

<file path=ppt/slides/_rels/slide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2.jpeg"/></Relationships>
</file>

<file path=ppt/slides/_rels/slide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4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2.jpeg"/><Relationship Id="rId4" Type="http://schemas.openxmlformats.org/officeDocument/2006/relationships/image" Target="../media/image1.png"/></Relationships>
</file>

<file path=ppt/slides/_rels/slide4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2.jpeg"/><Relationship Id="rId4" Type="http://schemas.openxmlformats.org/officeDocument/2006/relationships/image" Target="../media/image1.png"/></Relationships>
</file>

<file path=ppt/slides/_rels/slide48.xml.rels><?xml version="1.0" encoding="UTF-8" standalone="yes"?>
<Relationships xmlns="http://schemas.openxmlformats.org/package/2006/relationships"><Relationship Id="rId3" Type="http://schemas.openxmlformats.org/officeDocument/2006/relationships/hyperlink" Target="https://github.com/shekhar2010us/kubernetes_teach_git/blob/master/ex3/label_usage.md" TargetMode="External"/><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2.jpeg"/><Relationship Id="rId4" Type="http://schemas.openxmlformats.org/officeDocument/2006/relationships/image" Target="../media/image1.png"/></Relationships>
</file>

<file path=ppt/slides/_rels/slide4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2.jpeg"/><Relationship Id="rId4" Type="http://schemas.openxmlformats.org/officeDocument/2006/relationships/image" Target="../media/image1.png"/></Relationships>
</file>

<file path=ppt/slides/_rels/slide5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2.jpeg"/><Relationship Id="rId4" Type="http://schemas.openxmlformats.org/officeDocument/2006/relationships/image" Target="../media/image1.png"/></Relationships>
</file>

<file path=ppt/slides/_rels/slide5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2.jpeg"/><Relationship Id="rId4" Type="http://schemas.openxmlformats.org/officeDocument/2006/relationships/image" Target="../media/image1.png"/></Relationships>
</file>

<file path=ppt/slides/_rels/slide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53.xml.rels><?xml version="1.0" encoding="UTF-8" standalone="yes"?>
<Relationships xmlns="http://schemas.openxmlformats.org/package/2006/relationships"><Relationship Id="rId3" Type="http://schemas.openxmlformats.org/officeDocument/2006/relationships/hyperlink" Target="https://github.com/shekhar2010us/kubernetes_teach_git/blob/master/ex12/namespaces.md" TargetMode="External"/><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2.jpeg"/><Relationship Id="rId4" Type="http://schemas.openxmlformats.org/officeDocument/2006/relationships/image" Target="../media/image1.png"/></Relationships>
</file>

<file path=ppt/slides/_rels/slide5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5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5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5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jpeg"/></Relationships>
</file>

<file path=ppt/slides/_rels/slide5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6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2.jpeg"/><Relationship Id="rId5" Type="http://schemas.openxmlformats.org/officeDocument/2006/relationships/image" Target="../media/image1.png"/><Relationship Id="rId4" Type="http://schemas.openxmlformats.org/officeDocument/2006/relationships/image" Target="../media/image27.png"/></Relationships>
</file>

<file path=ppt/slides/_rels/slide6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0.xml"/><Relationship Id="rId1" Type="http://schemas.openxmlformats.org/officeDocument/2006/relationships/slideLayout" Target="../slideLayouts/slideLayout2.xml"/><Relationship Id="rId5" Type="http://schemas.openxmlformats.org/officeDocument/2006/relationships/image" Target="../media/image2.jpeg"/><Relationship Id="rId4" Type="http://schemas.openxmlformats.org/officeDocument/2006/relationships/image" Target="../media/image1.png"/></Relationships>
</file>

<file path=ppt/slides/_rels/slide6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63.xml.rels><?xml version="1.0" encoding="UTF-8" standalone="yes"?>
<Relationships xmlns="http://schemas.openxmlformats.org/package/2006/relationships"><Relationship Id="rId3" Type="http://schemas.openxmlformats.org/officeDocument/2006/relationships/hyperlink" Target="https://github.com/shekhar2010us/kubernetes_teach_git/blob/master/ex14/configmap.md" TargetMode="External"/><Relationship Id="rId2" Type="http://schemas.openxmlformats.org/officeDocument/2006/relationships/notesSlide" Target="../notesSlides/notesSlide42.xml"/><Relationship Id="rId1" Type="http://schemas.openxmlformats.org/officeDocument/2006/relationships/slideLayout" Target="../slideLayouts/slideLayout2.xml"/><Relationship Id="rId5" Type="http://schemas.openxmlformats.org/officeDocument/2006/relationships/image" Target="../media/image2.jpeg"/><Relationship Id="rId4" Type="http://schemas.openxmlformats.org/officeDocument/2006/relationships/image" Target="../media/image1.png"/></Relationships>
</file>

<file path=ppt/slides/_rels/slide6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6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4.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jpeg"/></Relationships>
</file>

<file path=ppt/slides/_rels/slide6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6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hyperlink" Target="https://kubernetes.io/docs/concepts/workloads/controllers/jobs-run-to-completion/" TargetMode="External"/><Relationship Id="rId2" Type="http://schemas.openxmlformats.org/officeDocument/2006/relationships/notesSlide" Target="../notesSlides/notesSlide46.xml"/><Relationship Id="rId1" Type="http://schemas.openxmlformats.org/officeDocument/2006/relationships/slideLayout" Target="../slideLayouts/slideLayout2.xml"/><Relationship Id="rId5" Type="http://schemas.openxmlformats.org/officeDocument/2006/relationships/image" Target="../media/image2.jpeg"/><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2.jpeg"/></Relationships>
</file>

<file path=ppt/slides/_rels/slide70.xml.rels><?xml version="1.0" encoding="UTF-8" standalone="yes"?>
<Relationships xmlns="http://schemas.openxmlformats.org/package/2006/relationships"><Relationship Id="rId3" Type="http://schemas.openxmlformats.org/officeDocument/2006/relationships/hyperlink" Target="https://github.com/shekhar2010us/kubernetes_teach_git/blob/master/ex9/cronjob.md" TargetMode="External"/><Relationship Id="rId2" Type="http://schemas.openxmlformats.org/officeDocument/2006/relationships/notesSlide" Target="../notesSlides/notesSlide47.xml"/><Relationship Id="rId1" Type="http://schemas.openxmlformats.org/officeDocument/2006/relationships/slideLayout" Target="../slideLayouts/slideLayout2.xml"/><Relationship Id="rId5" Type="http://schemas.openxmlformats.org/officeDocument/2006/relationships/image" Target="../media/image2.jpeg"/><Relationship Id="rId4" Type="http://schemas.openxmlformats.org/officeDocument/2006/relationships/image" Target="../media/image1.png"/></Relationships>
</file>

<file path=ppt/slides/_rels/slide7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7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7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7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image" Target="../media/image2.jpeg"/><Relationship Id="rId5" Type="http://schemas.openxmlformats.org/officeDocument/2006/relationships/image" Target="../media/image1.png"/><Relationship Id="rId4" Type="http://schemas.openxmlformats.org/officeDocument/2006/relationships/image" Target="../media/image31.png"/></Relationships>
</file>

<file path=ppt/slides/_rels/slide7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7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8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8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8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8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8.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2.jpeg"/></Relationships>
</file>

<file path=ppt/slides/_rels/slide8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9.xml"/><Relationship Id="rId1" Type="http://schemas.openxmlformats.org/officeDocument/2006/relationships/slideLayout" Target="../slideLayouts/slideLayout2.xml"/><Relationship Id="rId5" Type="http://schemas.openxmlformats.org/officeDocument/2006/relationships/image" Target="../media/image2.jpeg"/><Relationship Id="rId4" Type="http://schemas.openxmlformats.org/officeDocument/2006/relationships/image" Target="../media/image1.png"/></Relationships>
</file>

<file path=ppt/slides/_rels/slide8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8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9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D2EB4841-4E96-487D-ABC4-B5548C00F462}"/>
              </a:ext>
            </a:extLst>
          </p:cNvPr>
          <p:cNvCxnSpPr>
            <a:cxnSpLocks/>
          </p:cNvCxnSpPr>
          <p:nvPr/>
        </p:nvCxnSpPr>
        <p:spPr>
          <a:xfrm>
            <a:off x="1" y="6172200"/>
            <a:ext cx="12192001"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4FA1DC61-98B9-4D2E-95B3-4BE126C9E1EA}"/>
              </a:ext>
            </a:extLst>
          </p:cNvPr>
          <p:cNvSpPr txBox="1"/>
          <p:nvPr/>
        </p:nvSpPr>
        <p:spPr>
          <a:xfrm>
            <a:off x="122853" y="6317931"/>
            <a:ext cx="4010899" cy="420564"/>
          </a:xfrm>
          <a:prstGeom prst="rect">
            <a:avLst/>
          </a:prstGeom>
          <a:noFill/>
        </p:spPr>
        <p:txBody>
          <a:bodyPr wrap="square" rtlCol="0">
            <a:spAutoFit/>
          </a:bodyPr>
          <a:lstStyle/>
          <a:p>
            <a:pPr algn="ctr"/>
            <a:r>
              <a:rPr lang="en-US" sz="2133" dirty="0">
                <a:solidFill>
                  <a:schemeClr val="bg2">
                    <a:lumMod val="25000"/>
                  </a:schemeClr>
                </a:solidFill>
              </a:rPr>
              <a:t>Agile Brains Consulting</a:t>
            </a:r>
          </a:p>
        </p:txBody>
      </p:sp>
      <p:sp>
        <p:nvSpPr>
          <p:cNvPr id="5" name="TextBox 4">
            <a:extLst>
              <a:ext uri="{FF2B5EF4-FFF2-40B4-BE49-F238E27FC236}">
                <a16:creationId xmlns:a16="http://schemas.microsoft.com/office/drawing/2014/main" id="{DB8D0BBB-5988-46AA-9EAD-707B6004C7B9}"/>
              </a:ext>
            </a:extLst>
          </p:cNvPr>
          <p:cNvSpPr txBox="1"/>
          <p:nvPr/>
        </p:nvSpPr>
        <p:spPr>
          <a:xfrm>
            <a:off x="3514722" y="6490034"/>
            <a:ext cx="5857876" cy="254044"/>
          </a:xfrm>
          <a:prstGeom prst="rect">
            <a:avLst/>
          </a:prstGeom>
          <a:noFill/>
        </p:spPr>
        <p:txBody>
          <a:bodyPr wrap="square" rtlCol="0">
            <a:spAutoFit/>
          </a:bodyPr>
          <a:lstStyle/>
          <a:p>
            <a:pPr algn="ctr"/>
            <a:r>
              <a:rPr lang="en-US" sz="1051" dirty="0">
                <a:solidFill>
                  <a:schemeClr val="bg2">
                    <a:lumMod val="50000"/>
                  </a:schemeClr>
                </a:solidFill>
              </a:rPr>
              <a:t>©Agile Brains Consulting Inc. All rights reserved. Not to be reproduced without prior written consent.</a:t>
            </a:r>
          </a:p>
        </p:txBody>
      </p:sp>
      <p:pic>
        <p:nvPicPr>
          <p:cNvPr id="6" name="Picture 5" descr="A close up of a sign&#10;&#10;Description generated with high confidence">
            <a:extLst>
              <a:ext uri="{FF2B5EF4-FFF2-40B4-BE49-F238E27FC236}">
                <a16:creationId xmlns:a16="http://schemas.microsoft.com/office/drawing/2014/main" id="{62ED1D3C-94ED-4E66-AC1F-BA34BDBDD45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7650" y="6273801"/>
            <a:ext cx="542924" cy="542924"/>
          </a:xfrm>
          <a:prstGeom prst="rect">
            <a:avLst/>
          </a:prstGeom>
        </p:spPr>
      </p:pic>
      <p:pic>
        <p:nvPicPr>
          <p:cNvPr id="7" name="Picture 6">
            <a:extLst>
              <a:ext uri="{FF2B5EF4-FFF2-40B4-BE49-F238E27FC236}">
                <a16:creationId xmlns:a16="http://schemas.microsoft.com/office/drawing/2014/main" id="{7B32E106-9E99-4EB7-9524-D39048EF644E}"/>
              </a:ext>
            </a:extLst>
          </p:cNvPr>
          <p:cNvPicPr>
            <a:picLocks noChangeAspect="1"/>
          </p:cNvPicPr>
          <p:nvPr/>
        </p:nvPicPr>
        <p:blipFill rotWithShape="1">
          <a:blip r:embed="rId3">
            <a:extLst>
              <a:ext uri="{28A0092B-C50C-407E-A947-70E740481C1C}">
                <a14:useLocalDpi xmlns:a14="http://schemas.microsoft.com/office/drawing/2010/main" val="0"/>
              </a:ext>
            </a:extLst>
          </a:blip>
          <a:srcRect t="26736" b="30906"/>
          <a:stretch/>
        </p:blipFill>
        <p:spPr>
          <a:xfrm>
            <a:off x="9965555" y="6252635"/>
            <a:ext cx="1301160" cy="551155"/>
          </a:xfrm>
          <a:prstGeom prst="rect">
            <a:avLst/>
          </a:prstGeom>
        </p:spPr>
      </p:pic>
      <p:sp>
        <p:nvSpPr>
          <p:cNvPr id="8" name="Slide Number Placeholder 102">
            <a:extLst>
              <a:ext uri="{FF2B5EF4-FFF2-40B4-BE49-F238E27FC236}">
                <a16:creationId xmlns:a16="http://schemas.microsoft.com/office/drawing/2014/main" id="{A00F2676-DEAE-461D-80E3-9CE7EC56B906}"/>
              </a:ext>
            </a:extLst>
          </p:cNvPr>
          <p:cNvSpPr txBox="1">
            <a:spLocks/>
          </p:cNvSpPr>
          <p:nvPr/>
        </p:nvSpPr>
        <p:spPr>
          <a:xfrm>
            <a:off x="9159626" y="6356351"/>
            <a:ext cx="2844800" cy="365125"/>
          </a:xfrm>
          <a:prstGeom prst="rect">
            <a:avLst/>
          </a:prstGeom>
        </p:spPr>
        <p:txBody>
          <a:bodyPr vert="horz" lIns="121920" tIns="60960" rIns="121920" bIns="6096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04198DC-2EF7-4B34-A789-AD3A4CDEBD28}" type="slidenum">
              <a:rPr lang="en-US" sz="1600"/>
              <a:pPr/>
              <a:t>1</a:t>
            </a:fld>
            <a:endParaRPr lang="en-US" sz="1600" dirty="0"/>
          </a:p>
        </p:txBody>
      </p:sp>
      <p:sp>
        <p:nvSpPr>
          <p:cNvPr id="10" name="Title 1">
            <a:extLst>
              <a:ext uri="{FF2B5EF4-FFF2-40B4-BE49-F238E27FC236}">
                <a16:creationId xmlns:a16="http://schemas.microsoft.com/office/drawing/2014/main" id="{3BE89834-BD39-E245-B3F9-8249364136DD}"/>
              </a:ext>
            </a:extLst>
          </p:cNvPr>
          <p:cNvSpPr txBox="1">
            <a:spLocks/>
          </p:cNvSpPr>
          <p:nvPr/>
        </p:nvSpPr>
        <p:spPr>
          <a:xfrm>
            <a:off x="751114" y="2402803"/>
            <a:ext cx="11253311"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002060"/>
                </a:solidFill>
              </a:rPr>
              <a:t>Chapter 3:</a:t>
            </a:r>
          </a:p>
          <a:p>
            <a:r>
              <a:rPr lang="en-US" b="1" dirty="0">
                <a:solidFill>
                  <a:srgbClr val="002060"/>
                </a:solidFill>
              </a:rPr>
              <a:t>Kubernetes API Overview and resources</a:t>
            </a:r>
          </a:p>
        </p:txBody>
      </p:sp>
    </p:spTree>
    <p:extLst>
      <p:ext uri="{BB962C8B-B14F-4D97-AF65-F5344CB8AC3E}">
        <p14:creationId xmlns:p14="http://schemas.microsoft.com/office/powerpoint/2010/main" val="30835335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D2EB4841-4E96-487D-ABC4-B5548C00F462}"/>
              </a:ext>
            </a:extLst>
          </p:cNvPr>
          <p:cNvCxnSpPr>
            <a:cxnSpLocks/>
          </p:cNvCxnSpPr>
          <p:nvPr/>
        </p:nvCxnSpPr>
        <p:spPr>
          <a:xfrm>
            <a:off x="1" y="6172200"/>
            <a:ext cx="12192001"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4FA1DC61-98B9-4D2E-95B3-4BE126C9E1EA}"/>
              </a:ext>
            </a:extLst>
          </p:cNvPr>
          <p:cNvSpPr txBox="1"/>
          <p:nvPr/>
        </p:nvSpPr>
        <p:spPr>
          <a:xfrm>
            <a:off x="122853" y="6317931"/>
            <a:ext cx="4010899" cy="420564"/>
          </a:xfrm>
          <a:prstGeom prst="rect">
            <a:avLst/>
          </a:prstGeom>
          <a:noFill/>
        </p:spPr>
        <p:txBody>
          <a:bodyPr wrap="square" rtlCol="0">
            <a:spAutoFit/>
          </a:bodyPr>
          <a:lstStyle/>
          <a:p>
            <a:pPr algn="ctr"/>
            <a:r>
              <a:rPr lang="en-US" sz="2133" dirty="0">
                <a:solidFill>
                  <a:schemeClr val="bg2">
                    <a:lumMod val="25000"/>
                  </a:schemeClr>
                </a:solidFill>
              </a:rPr>
              <a:t>Agile Brains Consulting</a:t>
            </a:r>
          </a:p>
        </p:txBody>
      </p:sp>
      <p:sp>
        <p:nvSpPr>
          <p:cNvPr id="5" name="TextBox 4">
            <a:extLst>
              <a:ext uri="{FF2B5EF4-FFF2-40B4-BE49-F238E27FC236}">
                <a16:creationId xmlns:a16="http://schemas.microsoft.com/office/drawing/2014/main" id="{DB8D0BBB-5988-46AA-9EAD-707B6004C7B9}"/>
              </a:ext>
            </a:extLst>
          </p:cNvPr>
          <p:cNvSpPr txBox="1"/>
          <p:nvPr/>
        </p:nvSpPr>
        <p:spPr>
          <a:xfrm>
            <a:off x="3514722" y="6490034"/>
            <a:ext cx="5857876" cy="254044"/>
          </a:xfrm>
          <a:prstGeom prst="rect">
            <a:avLst/>
          </a:prstGeom>
          <a:noFill/>
        </p:spPr>
        <p:txBody>
          <a:bodyPr wrap="square" rtlCol="0">
            <a:spAutoFit/>
          </a:bodyPr>
          <a:lstStyle/>
          <a:p>
            <a:pPr algn="ctr"/>
            <a:r>
              <a:rPr lang="en-US" sz="1051" dirty="0">
                <a:solidFill>
                  <a:schemeClr val="bg2">
                    <a:lumMod val="50000"/>
                  </a:schemeClr>
                </a:solidFill>
              </a:rPr>
              <a:t>©Agile Brains Consulting Inc. All rights reserved. Not to be reproduced without prior written consent.</a:t>
            </a:r>
          </a:p>
        </p:txBody>
      </p:sp>
      <p:pic>
        <p:nvPicPr>
          <p:cNvPr id="6" name="Picture 5" descr="A close up of a sign&#10;&#10;Description generated with high confidence">
            <a:extLst>
              <a:ext uri="{FF2B5EF4-FFF2-40B4-BE49-F238E27FC236}">
                <a16:creationId xmlns:a16="http://schemas.microsoft.com/office/drawing/2014/main" id="{62ED1D3C-94ED-4E66-AC1F-BA34BDBDD45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7650" y="6273801"/>
            <a:ext cx="542924" cy="542924"/>
          </a:xfrm>
          <a:prstGeom prst="rect">
            <a:avLst/>
          </a:prstGeom>
        </p:spPr>
      </p:pic>
      <p:pic>
        <p:nvPicPr>
          <p:cNvPr id="7" name="Picture 6">
            <a:extLst>
              <a:ext uri="{FF2B5EF4-FFF2-40B4-BE49-F238E27FC236}">
                <a16:creationId xmlns:a16="http://schemas.microsoft.com/office/drawing/2014/main" id="{7B32E106-9E99-4EB7-9524-D39048EF644E}"/>
              </a:ext>
            </a:extLst>
          </p:cNvPr>
          <p:cNvPicPr>
            <a:picLocks noChangeAspect="1"/>
          </p:cNvPicPr>
          <p:nvPr/>
        </p:nvPicPr>
        <p:blipFill rotWithShape="1">
          <a:blip r:embed="rId3">
            <a:extLst>
              <a:ext uri="{28A0092B-C50C-407E-A947-70E740481C1C}">
                <a14:useLocalDpi xmlns:a14="http://schemas.microsoft.com/office/drawing/2010/main" val="0"/>
              </a:ext>
            </a:extLst>
          </a:blip>
          <a:srcRect t="26736" b="30906"/>
          <a:stretch/>
        </p:blipFill>
        <p:spPr>
          <a:xfrm>
            <a:off x="9965555" y="6252635"/>
            <a:ext cx="1301160" cy="551155"/>
          </a:xfrm>
          <a:prstGeom prst="rect">
            <a:avLst/>
          </a:prstGeom>
        </p:spPr>
      </p:pic>
      <p:sp>
        <p:nvSpPr>
          <p:cNvPr id="8" name="Slide Number Placeholder 102">
            <a:extLst>
              <a:ext uri="{FF2B5EF4-FFF2-40B4-BE49-F238E27FC236}">
                <a16:creationId xmlns:a16="http://schemas.microsoft.com/office/drawing/2014/main" id="{A00F2676-DEAE-461D-80E3-9CE7EC56B906}"/>
              </a:ext>
            </a:extLst>
          </p:cNvPr>
          <p:cNvSpPr txBox="1">
            <a:spLocks/>
          </p:cNvSpPr>
          <p:nvPr/>
        </p:nvSpPr>
        <p:spPr>
          <a:xfrm>
            <a:off x="9159626" y="6356351"/>
            <a:ext cx="2844800" cy="365125"/>
          </a:xfrm>
          <a:prstGeom prst="rect">
            <a:avLst/>
          </a:prstGeom>
        </p:spPr>
        <p:txBody>
          <a:bodyPr vert="horz" lIns="121920" tIns="60960" rIns="121920" bIns="6096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04198DC-2EF7-4B34-A789-AD3A4CDEBD28}" type="slidenum">
              <a:rPr lang="en-US" sz="1600"/>
              <a:pPr/>
              <a:t>10</a:t>
            </a:fld>
            <a:endParaRPr lang="en-US" sz="1600" dirty="0"/>
          </a:p>
        </p:txBody>
      </p:sp>
      <p:sp>
        <p:nvSpPr>
          <p:cNvPr id="11" name="Google Shape;1603;p228">
            <a:extLst>
              <a:ext uri="{FF2B5EF4-FFF2-40B4-BE49-F238E27FC236}">
                <a16:creationId xmlns:a16="http://schemas.microsoft.com/office/drawing/2014/main" id="{7DD845BE-C3B7-CC40-868C-A039D61A9EAB}"/>
              </a:ext>
            </a:extLst>
          </p:cNvPr>
          <p:cNvSpPr txBox="1">
            <a:spLocks/>
          </p:cNvSpPr>
          <p:nvPr/>
        </p:nvSpPr>
        <p:spPr>
          <a:xfrm>
            <a:off x="730809" y="1861724"/>
            <a:ext cx="10978591" cy="3992643"/>
          </a:xfrm>
          <a:prstGeom prst="rect">
            <a:avLst/>
          </a:prstGeom>
          <a:noFill/>
          <a:ln>
            <a:noFill/>
          </a:ln>
        </p:spPr>
        <p:txBody>
          <a:bodyPr spcFirstLastPara="1" vert="horz" wrap="square" lIns="91425" tIns="45700" rIns="91425" bIns="457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indent="-368300">
              <a:lnSpc>
                <a:spcPct val="150000"/>
              </a:lnSpc>
              <a:spcBef>
                <a:spcPts val="0"/>
              </a:spcBef>
              <a:buClr>
                <a:srgbClr val="000000"/>
              </a:buClr>
              <a:buSzPts val="2200"/>
            </a:pPr>
            <a:r>
              <a:rPr lang="en-US" sz="2200" dirty="0"/>
              <a:t>The original form of replication in Kubernetes. Its now preferred to use Replicate Sets via a Deployment</a:t>
            </a:r>
          </a:p>
          <a:p>
            <a:pPr lvl="1" indent="-368300">
              <a:lnSpc>
                <a:spcPct val="150000"/>
              </a:lnSpc>
              <a:spcBef>
                <a:spcPts val="0"/>
              </a:spcBef>
              <a:buClr>
                <a:srgbClr val="000000"/>
              </a:buClr>
              <a:buSzPts val="2200"/>
            </a:pPr>
            <a:r>
              <a:rPr lang="en-US" sz="2200" dirty="0">
                <a:solidFill>
                  <a:srgbClr val="000000"/>
                </a:solidFill>
              </a:rPr>
              <a:t>Ensures that a specified number of pod replicas are running at any one time. If a pod does crash, the Replication Controller replaces it.</a:t>
            </a:r>
          </a:p>
          <a:p>
            <a:pPr lvl="1" indent="-368300">
              <a:lnSpc>
                <a:spcPct val="150000"/>
              </a:lnSpc>
              <a:spcBef>
                <a:spcPts val="0"/>
              </a:spcBef>
              <a:buClr>
                <a:srgbClr val="000000"/>
              </a:buClr>
              <a:buSzPts val="2200"/>
            </a:pPr>
            <a:r>
              <a:rPr lang="en-US" sz="2200" dirty="0">
                <a:solidFill>
                  <a:srgbClr val="000000"/>
                </a:solidFill>
              </a:rPr>
              <a:t>Allows you to scale the number of pods, and to update or delete multiple pods with a single command.</a:t>
            </a:r>
          </a:p>
          <a:p>
            <a:pPr lvl="1" indent="-368300">
              <a:lnSpc>
                <a:spcPct val="150000"/>
              </a:lnSpc>
              <a:spcBef>
                <a:spcPts val="0"/>
              </a:spcBef>
              <a:buClr>
                <a:srgbClr val="000000"/>
              </a:buClr>
              <a:buSzPts val="2200"/>
            </a:pPr>
            <a:endParaRPr lang="en-US" sz="2200" dirty="0">
              <a:solidFill>
                <a:srgbClr val="000000"/>
              </a:solidFill>
            </a:endParaRPr>
          </a:p>
        </p:txBody>
      </p:sp>
      <p:sp>
        <p:nvSpPr>
          <p:cNvPr id="12" name="Title 1">
            <a:extLst>
              <a:ext uri="{FF2B5EF4-FFF2-40B4-BE49-F238E27FC236}">
                <a16:creationId xmlns:a16="http://schemas.microsoft.com/office/drawing/2014/main" id="{DFA1380D-6487-C14B-8286-EBD86904B226}"/>
              </a:ext>
            </a:extLst>
          </p:cNvPr>
          <p:cNvSpPr txBox="1">
            <a:spLocks/>
          </p:cNvSpPr>
          <p:nvPr/>
        </p:nvSpPr>
        <p:spPr>
          <a:xfrm>
            <a:off x="790574" y="621590"/>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002060"/>
                </a:solidFill>
              </a:rPr>
              <a:t>Replication Controller</a:t>
            </a:r>
          </a:p>
        </p:txBody>
      </p:sp>
    </p:spTree>
    <p:extLst>
      <p:ext uri="{BB962C8B-B14F-4D97-AF65-F5344CB8AC3E}">
        <p14:creationId xmlns:p14="http://schemas.microsoft.com/office/powerpoint/2010/main" val="188790290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7223AE9-6504-E74D-BD46-B68B63B79029}"/>
              </a:ext>
            </a:extLst>
          </p:cNvPr>
          <p:cNvSpPr/>
          <p:nvPr/>
        </p:nvSpPr>
        <p:spPr>
          <a:xfrm>
            <a:off x="377157" y="1999786"/>
            <a:ext cx="6066503" cy="2800767"/>
          </a:xfrm>
          <a:prstGeom prst="rect">
            <a:avLst/>
          </a:prstGeom>
        </p:spPr>
        <p:txBody>
          <a:bodyPr wrap="square">
            <a:spAutoFit/>
          </a:bodyPr>
          <a:lstStyle/>
          <a:p>
            <a:r>
              <a:rPr lang="en-US" sz="1600" b="1" dirty="0">
                <a:solidFill>
                  <a:schemeClr val="accent2">
                    <a:lumMod val="75000"/>
                  </a:schemeClr>
                </a:solidFill>
              </a:rPr>
              <a:t># John has read-only access to pods in 'developer' namespace</a:t>
            </a:r>
          </a:p>
          <a:p>
            <a:r>
              <a:rPr lang="en-US" sz="1600" dirty="0"/>
              <a:t>{</a:t>
            </a:r>
            <a:br>
              <a:rPr lang="en-US" sz="1600" dirty="0"/>
            </a:br>
            <a:r>
              <a:rPr lang="en-US" sz="1600" dirty="0"/>
              <a:t>  </a:t>
            </a:r>
            <a:r>
              <a:rPr lang="en-US" sz="1600" b="1" dirty="0">
                <a:solidFill>
                  <a:srgbClr val="000080"/>
                </a:solidFill>
              </a:rPr>
              <a:t>"</a:t>
            </a:r>
            <a:r>
              <a:rPr lang="en-US" sz="1600" b="1" dirty="0" err="1">
                <a:solidFill>
                  <a:srgbClr val="000080"/>
                </a:solidFill>
              </a:rPr>
              <a:t>apiVersion</a:t>
            </a:r>
            <a:r>
              <a:rPr lang="en-US" sz="1600" b="1" dirty="0">
                <a:solidFill>
                  <a:srgbClr val="000080"/>
                </a:solidFill>
              </a:rPr>
              <a:t>"</a:t>
            </a:r>
            <a:r>
              <a:rPr lang="en-US" sz="1600" dirty="0"/>
              <a:t>: </a:t>
            </a:r>
            <a:r>
              <a:rPr lang="en-US" sz="1600" b="1" dirty="0">
                <a:solidFill>
                  <a:srgbClr val="008000"/>
                </a:solidFill>
              </a:rPr>
              <a:t>"</a:t>
            </a:r>
            <a:r>
              <a:rPr lang="en-US" sz="1600" b="1" dirty="0" err="1">
                <a:solidFill>
                  <a:srgbClr val="008000"/>
                </a:solidFill>
              </a:rPr>
              <a:t>abac.authorization.kubernetes.io</a:t>
            </a:r>
            <a:r>
              <a:rPr lang="en-US" sz="1600" b="1" dirty="0">
                <a:solidFill>
                  <a:srgbClr val="008000"/>
                </a:solidFill>
              </a:rPr>
              <a:t>/v1beta1"</a:t>
            </a:r>
            <a:r>
              <a:rPr lang="en-US" sz="1600" dirty="0"/>
              <a:t>,</a:t>
            </a:r>
            <a:br>
              <a:rPr lang="en-US" sz="1600" dirty="0"/>
            </a:br>
            <a:r>
              <a:rPr lang="en-US" sz="1600" dirty="0"/>
              <a:t>  </a:t>
            </a:r>
            <a:r>
              <a:rPr lang="en-US" sz="1600" b="1" dirty="0">
                <a:solidFill>
                  <a:srgbClr val="000080"/>
                </a:solidFill>
              </a:rPr>
              <a:t>"kind"</a:t>
            </a:r>
            <a:r>
              <a:rPr lang="en-US" sz="1600" dirty="0"/>
              <a:t>: </a:t>
            </a:r>
            <a:r>
              <a:rPr lang="en-US" sz="1600" b="1" dirty="0">
                <a:solidFill>
                  <a:srgbClr val="008000"/>
                </a:solidFill>
              </a:rPr>
              <a:t>"Policy"</a:t>
            </a:r>
            <a:r>
              <a:rPr lang="en-US" sz="1600" dirty="0"/>
              <a:t>,</a:t>
            </a:r>
            <a:br>
              <a:rPr lang="en-US" sz="1600" dirty="0"/>
            </a:br>
            <a:r>
              <a:rPr lang="en-US" sz="1600" dirty="0"/>
              <a:t>  </a:t>
            </a:r>
            <a:r>
              <a:rPr lang="en-US" sz="1600" b="1" dirty="0">
                <a:solidFill>
                  <a:srgbClr val="000080"/>
                </a:solidFill>
              </a:rPr>
              <a:t>"spec"</a:t>
            </a:r>
            <a:r>
              <a:rPr lang="en-US" sz="1600" dirty="0"/>
              <a:t>: {</a:t>
            </a:r>
            <a:br>
              <a:rPr lang="en-US" sz="1600" dirty="0"/>
            </a:br>
            <a:r>
              <a:rPr lang="en-US" sz="1600" dirty="0"/>
              <a:t>    </a:t>
            </a:r>
            <a:r>
              <a:rPr lang="en-US" sz="1600" b="1" dirty="0">
                <a:solidFill>
                  <a:srgbClr val="000080"/>
                </a:solidFill>
              </a:rPr>
              <a:t>"user"</a:t>
            </a:r>
            <a:r>
              <a:rPr lang="en-US" sz="1600" dirty="0"/>
              <a:t>: </a:t>
            </a:r>
            <a:r>
              <a:rPr lang="en-US" sz="1600" b="1" dirty="0">
                <a:solidFill>
                  <a:srgbClr val="008000"/>
                </a:solidFill>
              </a:rPr>
              <a:t>"john200"</a:t>
            </a:r>
            <a:r>
              <a:rPr lang="en-US" sz="1600" dirty="0"/>
              <a:t>,</a:t>
            </a:r>
            <a:br>
              <a:rPr lang="en-US" sz="1600" dirty="0"/>
            </a:br>
            <a:r>
              <a:rPr lang="en-US" sz="1600" dirty="0"/>
              <a:t>    </a:t>
            </a:r>
            <a:r>
              <a:rPr lang="en-US" sz="1600" b="1" dirty="0">
                <a:solidFill>
                  <a:srgbClr val="000080"/>
                </a:solidFill>
              </a:rPr>
              <a:t>"namespace"</a:t>
            </a:r>
            <a:r>
              <a:rPr lang="en-US" sz="1600" dirty="0"/>
              <a:t>: </a:t>
            </a:r>
            <a:r>
              <a:rPr lang="en-US" sz="1600" b="1" dirty="0">
                <a:solidFill>
                  <a:srgbClr val="008000"/>
                </a:solidFill>
              </a:rPr>
              <a:t>"developer"</a:t>
            </a:r>
            <a:r>
              <a:rPr lang="en-US" sz="1600" dirty="0"/>
              <a:t>,</a:t>
            </a:r>
            <a:br>
              <a:rPr lang="en-US" sz="1600" dirty="0"/>
            </a:br>
            <a:r>
              <a:rPr lang="en-US" sz="1600" dirty="0"/>
              <a:t>    </a:t>
            </a:r>
            <a:r>
              <a:rPr lang="en-US" sz="1600" b="1" dirty="0">
                <a:solidFill>
                  <a:srgbClr val="000080"/>
                </a:solidFill>
              </a:rPr>
              <a:t>"resource"</a:t>
            </a:r>
            <a:r>
              <a:rPr lang="en-US" sz="1600" dirty="0"/>
              <a:t>: </a:t>
            </a:r>
            <a:r>
              <a:rPr lang="en-US" sz="1600" b="1" dirty="0">
                <a:solidFill>
                  <a:srgbClr val="008000"/>
                </a:solidFill>
              </a:rPr>
              <a:t>"pods"</a:t>
            </a:r>
            <a:r>
              <a:rPr lang="en-US" sz="1600" dirty="0"/>
              <a:t>,</a:t>
            </a:r>
            <a:br>
              <a:rPr lang="en-US" sz="1600" dirty="0"/>
            </a:br>
            <a:r>
              <a:rPr lang="en-US" sz="1600" dirty="0"/>
              <a:t>    </a:t>
            </a:r>
            <a:r>
              <a:rPr lang="en-US" sz="1600" b="1" dirty="0">
                <a:solidFill>
                  <a:srgbClr val="000080"/>
                </a:solidFill>
              </a:rPr>
              <a:t>"</a:t>
            </a:r>
            <a:r>
              <a:rPr lang="en-US" sz="1600" b="1" dirty="0" err="1">
                <a:solidFill>
                  <a:srgbClr val="000080"/>
                </a:solidFill>
              </a:rPr>
              <a:t>readonly</a:t>
            </a:r>
            <a:r>
              <a:rPr lang="en-US" sz="1600" b="1" dirty="0">
                <a:solidFill>
                  <a:srgbClr val="000080"/>
                </a:solidFill>
              </a:rPr>
              <a:t>"</a:t>
            </a:r>
            <a:r>
              <a:rPr lang="en-US" sz="1600" dirty="0"/>
              <a:t>: true</a:t>
            </a:r>
            <a:br>
              <a:rPr lang="en-US" sz="1600" dirty="0"/>
            </a:br>
            <a:r>
              <a:rPr lang="en-US" sz="1600" dirty="0"/>
              <a:t>  }</a:t>
            </a:r>
            <a:br>
              <a:rPr lang="en-US" sz="1600" dirty="0"/>
            </a:br>
            <a:r>
              <a:rPr lang="en-US" sz="1600" dirty="0"/>
              <a:t>}</a:t>
            </a:r>
          </a:p>
        </p:txBody>
      </p:sp>
      <p:sp>
        <p:nvSpPr>
          <p:cNvPr id="4" name="Rectangle 3">
            <a:extLst>
              <a:ext uri="{FF2B5EF4-FFF2-40B4-BE49-F238E27FC236}">
                <a16:creationId xmlns:a16="http://schemas.microsoft.com/office/drawing/2014/main" id="{BF947E49-AFA7-914D-8834-74FD4B165FF5}"/>
              </a:ext>
            </a:extLst>
          </p:cNvPr>
          <p:cNvSpPr/>
          <p:nvPr/>
        </p:nvSpPr>
        <p:spPr>
          <a:xfrm>
            <a:off x="5993642" y="2885475"/>
            <a:ext cx="6096000" cy="3046988"/>
          </a:xfrm>
          <a:prstGeom prst="rect">
            <a:avLst/>
          </a:prstGeom>
        </p:spPr>
        <p:txBody>
          <a:bodyPr>
            <a:spAutoFit/>
          </a:bodyPr>
          <a:lstStyle/>
          <a:p>
            <a:r>
              <a:rPr lang="en-US" sz="1600" b="1" dirty="0">
                <a:solidFill>
                  <a:schemeClr val="accent2">
                    <a:lumMod val="75000"/>
                  </a:schemeClr>
                </a:solidFill>
              </a:rPr>
              <a:t># default service account (in the kube-system namespace) full privilege to the API</a:t>
            </a:r>
          </a:p>
          <a:p>
            <a:r>
              <a:rPr lang="en-US" sz="1600" dirty="0"/>
              <a:t>{</a:t>
            </a:r>
            <a:br>
              <a:rPr lang="en-US" sz="1600" dirty="0"/>
            </a:br>
            <a:r>
              <a:rPr lang="en-US" sz="1600" dirty="0"/>
              <a:t>  </a:t>
            </a:r>
            <a:r>
              <a:rPr lang="en-US" sz="1600" b="1" dirty="0">
                <a:solidFill>
                  <a:srgbClr val="000080"/>
                </a:solidFill>
              </a:rPr>
              <a:t>"</a:t>
            </a:r>
            <a:r>
              <a:rPr lang="en-US" sz="1600" b="1" dirty="0" err="1">
                <a:solidFill>
                  <a:srgbClr val="000080"/>
                </a:solidFill>
              </a:rPr>
              <a:t>apiVersion</a:t>
            </a:r>
            <a:r>
              <a:rPr lang="en-US" sz="1600" b="1" dirty="0">
                <a:solidFill>
                  <a:srgbClr val="000080"/>
                </a:solidFill>
              </a:rPr>
              <a:t>"</a:t>
            </a:r>
            <a:r>
              <a:rPr lang="en-US" sz="1600" dirty="0"/>
              <a:t>: </a:t>
            </a:r>
            <a:r>
              <a:rPr lang="en-US" sz="1600" b="1" dirty="0">
                <a:solidFill>
                  <a:srgbClr val="008000"/>
                </a:solidFill>
              </a:rPr>
              <a:t>"</a:t>
            </a:r>
            <a:r>
              <a:rPr lang="en-US" sz="1600" b="1" dirty="0" err="1">
                <a:solidFill>
                  <a:srgbClr val="008000"/>
                </a:solidFill>
              </a:rPr>
              <a:t>abac.authorization.kubernetes.io</a:t>
            </a:r>
            <a:r>
              <a:rPr lang="en-US" sz="1600" b="1" dirty="0">
                <a:solidFill>
                  <a:srgbClr val="008000"/>
                </a:solidFill>
              </a:rPr>
              <a:t>/v1beta1"</a:t>
            </a:r>
            <a:r>
              <a:rPr lang="en-US" sz="1600" dirty="0"/>
              <a:t>,</a:t>
            </a:r>
            <a:br>
              <a:rPr lang="en-US" sz="1600" dirty="0"/>
            </a:br>
            <a:r>
              <a:rPr lang="en-US" sz="1600" dirty="0"/>
              <a:t>  </a:t>
            </a:r>
            <a:r>
              <a:rPr lang="en-US" sz="1600" b="1" dirty="0">
                <a:solidFill>
                  <a:srgbClr val="000080"/>
                </a:solidFill>
              </a:rPr>
              <a:t>"kind"</a:t>
            </a:r>
            <a:r>
              <a:rPr lang="en-US" sz="1600" dirty="0"/>
              <a:t>: </a:t>
            </a:r>
            <a:r>
              <a:rPr lang="en-US" sz="1600" b="1" dirty="0">
                <a:solidFill>
                  <a:srgbClr val="008000"/>
                </a:solidFill>
              </a:rPr>
              <a:t>"Policy"</a:t>
            </a:r>
            <a:r>
              <a:rPr lang="en-US" sz="1600" dirty="0"/>
              <a:t>,</a:t>
            </a:r>
            <a:br>
              <a:rPr lang="en-US" sz="1600" dirty="0"/>
            </a:br>
            <a:r>
              <a:rPr lang="en-US" sz="1600" dirty="0"/>
              <a:t>  </a:t>
            </a:r>
            <a:r>
              <a:rPr lang="en-US" sz="1600" b="1" dirty="0">
                <a:solidFill>
                  <a:srgbClr val="000080"/>
                </a:solidFill>
              </a:rPr>
              <a:t>"spec"</a:t>
            </a:r>
            <a:r>
              <a:rPr lang="en-US" sz="1600" dirty="0"/>
              <a:t>: {</a:t>
            </a:r>
            <a:br>
              <a:rPr lang="en-US" sz="1600" dirty="0"/>
            </a:br>
            <a:r>
              <a:rPr lang="en-US" sz="1600" dirty="0"/>
              <a:t>    </a:t>
            </a:r>
            <a:r>
              <a:rPr lang="en-US" sz="1600" b="1" dirty="0">
                <a:solidFill>
                  <a:srgbClr val="000080"/>
                </a:solidFill>
              </a:rPr>
              <a:t>"user"</a:t>
            </a:r>
            <a:r>
              <a:rPr lang="en-US" sz="1600" dirty="0"/>
              <a:t>: </a:t>
            </a:r>
            <a:r>
              <a:rPr lang="en-US" sz="1600" b="1" dirty="0">
                <a:solidFill>
                  <a:srgbClr val="008000"/>
                </a:solidFill>
              </a:rPr>
              <a:t>"</a:t>
            </a:r>
            <a:r>
              <a:rPr lang="en-US" sz="1600" b="1" dirty="0" err="1">
                <a:solidFill>
                  <a:srgbClr val="008000"/>
                </a:solidFill>
              </a:rPr>
              <a:t>system:serviceaccount:kube-system:default</a:t>
            </a:r>
            <a:r>
              <a:rPr lang="en-US" sz="1600" b="1" dirty="0">
                <a:solidFill>
                  <a:srgbClr val="008000"/>
                </a:solidFill>
              </a:rPr>
              <a:t>"</a:t>
            </a:r>
            <a:r>
              <a:rPr lang="en-US" sz="1600" dirty="0"/>
              <a:t>,</a:t>
            </a:r>
            <a:br>
              <a:rPr lang="en-US" sz="1600" dirty="0"/>
            </a:br>
            <a:r>
              <a:rPr lang="en-US" sz="1600" dirty="0"/>
              <a:t>    </a:t>
            </a:r>
            <a:r>
              <a:rPr lang="en-US" sz="1600" b="1" dirty="0">
                <a:solidFill>
                  <a:srgbClr val="000080"/>
                </a:solidFill>
              </a:rPr>
              <a:t>"namespace"</a:t>
            </a:r>
            <a:r>
              <a:rPr lang="en-US" sz="1600" dirty="0"/>
              <a:t>: </a:t>
            </a:r>
            <a:r>
              <a:rPr lang="en-US" sz="1600" b="1" dirty="0">
                <a:solidFill>
                  <a:srgbClr val="008000"/>
                </a:solidFill>
              </a:rPr>
              <a:t>"*"</a:t>
            </a:r>
            <a:r>
              <a:rPr lang="en-US" sz="1600" dirty="0"/>
              <a:t>,</a:t>
            </a:r>
            <a:br>
              <a:rPr lang="en-US" sz="1600" dirty="0"/>
            </a:br>
            <a:r>
              <a:rPr lang="en-US" sz="1600" dirty="0"/>
              <a:t>    </a:t>
            </a:r>
            <a:r>
              <a:rPr lang="en-US" sz="1600" b="1" dirty="0">
                <a:solidFill>
                  <a:srgbClr val="000080"/>
                </a:solidFill>
              </a:rPr>
              <a:t>"resource"</a:t>
            </a:r>
            <a:r>
              <a:rPr lang="en-US" sz="1600" dirty="0"/>
              <a:t>: </a:t>
            </a:r>
            <a:r>
              <a:rPr lang="en-US" sz="1600" b="1" dirty="0">
                <a:solidFill>
                  <a:srgbClr val="008000"/>
                </a:solidFill>
              </a:rPr>
              <a:t>"*"</a:t>
            </a:r>
            <a:r>
              <a:rPr lang="en-US" sz="1600" dirty="0"/>
              <a:t>,</a:t>
            </a:r>
            <a:br>
              <a:rPr lang="en-US" sz="1600" dirty="0"/>
            </a:br>
            <a:r>
              <a:rPr lang="en-US" sz="1600" dirty="0"/>
              <a:t>    </a:t>
            </a:r>
            <a:r>
              <a:rPr lang="en-US" sz="1600" b="1" dirty="0">
                <a:solidFill>
                  <a:srgbClr val="000080"/>
                </a:solidFill>
              </a:rPr>
              <a:t>"</a:t>
            </a:r>
            <a:r>
              <a:rPr lang="en-US" sz="1600" b="1" dirty="0" err="1">
                <a:solidFill>
                  <a:srgbClr val="000080"/>
                </a:solidFill>
              </a:rPr>
              <a:t>apiGroup</a:t>
            </a:r>
            <a:r>
              <a:rPr lang="en-US" sz="1600" b="1" dirty="0">
                <a:solidFill>
                  <a:srgbClr val="000080"/>
                </a:solidFill>
              </a:rPr>
              <a:t>"</a:t>
            </a:r>
            <a:r>
              <a:rPr lang="en-US" sz="1600" dirty="0"/>
              <a:t>: </a:t>
            </a:r>
            <a:r>
              <a:rPr lang="en-US" sz="1600" b="1" dirty="0">
                <a:solidFill>
                  <a:srgbClr val="008000"/>
                </a:solidFill>
              </a:rPr>
              <a:t>"*"</a:t>
            </a:r>
            <a:br>
              <a:rPr lang="en-US" sz="1600" b="1" dirty="0">
                <a:solidFill>
                  <a:srgbClr val="008000"/>
                </a:solidFill>
              </a:rPr>
            </a:br>
            <a:r>
              <a:rPr lang="en-US" sz="1600" b="1" dirty="0">
                <a:solidFill>
                  <a:srgbClr val="008000"/>
                </a:solidFill>
              </a:rPr>
              <a:t>  </a:t>
            </a:r>
            <a:r>
              <a:rPr lang="en-US" sz="1600" dirty="0"/>
              <a:t>}</a:t>
            </a:r>
            <a:br>
              <a:rPr lang="en-US" sz="1600" dirty="0"/>
            </a:br>
            <a:r>
              <a:rPr lang="en-US" sz="1600" dirty="0"/>
              <a:t>}</a:t>
            </a:r>
          </a:p>
        </p:txBody>
      </p:sp>
      <p:sp>
        <p:nvSpPr>
          <p:cNvPr id="5" name="Rectangle 4">
            <a:extLst>
              <a:ext uri="{FF2B5EF4-FFF2-40B4-BE49-F238E27FC236}">
                <a16:creationId xmlns:a16="http://schemas.microsoft.com/office/drawing/2014/main" id="{106EF411-0B10-E040-868C-98F7EC7AD1B9}"/>
              </a:ext>
            </a:extLst>
          </p:cNvPr>
          <p:cNvSpPr/>
          <p:nvPr/>
        </p:nvSpPr>
        <p:spPr>
          <a:xfrm>
            <a:off x="6111626" y="2160921"/>
            <a:ext cx="6096000" cy="584775"/>
          </a:xfrm>
          <a:prstGeom prst="rect">
            <a:avLst/>
          </a:prstGeom>
        </p:spPr>
        <p:txBody>
          <a:bodyPr>
            <a:spAutoFit/>
          </a:bodyPr>
          <a:lstStyle/>
          <a:p>
            <a:r>
              <a:rPr lang="en-US" sz="1600" b="1" dirty="0"/>
              <a:t>ServiceAccount: </a:t>
            </a:r>
            <a:r>
              <a:rPr lang="en-US" sz="1600" dirty="0"/>
              <a:t>is identified by "</a:t>
            </a:r>
            <a:r>
              <a:rPr lang="en-US" sz="1600" dirty="0" err="1"/>
              <a:t>system:serviceaccount</a:t>
            </a:r>
            <a:r>
              <a:rPr lang="en-US" sz="1600" dirty="0"/>
              <a:t>:&lt;namespace&gt;:&lt;</a:t>
            </a:r>
            <a:r>
              <a:rPr lang="en-US" sz="1600" dirty="0" err="1"/>
              <a:t>serviceaccountname</a:t>
            </a:r>
            <a:r>
              <a:rPr lang="en-US" sz="1600" dirty="0"/>
              <a:t>&gt;"</a:t>
            </a:r>
          </a:p>
        </p:txBody>
      </p:sp>
      <p:cxnSp>
        <p:nvCxnSpPr>
          <p:cNvPr id="6" name="Straight Connector 5">
            <a:extLst>
              <a:ext uri="{FF2B5EF4-FFF2-40B4-BE49-F238E27FC236}">
                <a16:creationId xmlns:a16="http://schemas.microsoft.com/office/drawing/2014/main" id="{D2EB4841-4E96-487D-ABC4-B5548C00F462}"/>
              </a:ext>
            </a:extLst>
          </p:cNvPr>
          <p:cNvCxnSpPr>
            <a:cxnSpLocks/>
          </p:cNvCxnSpPr>
          <p:nvPr/>
        </p:nvCxnSpPr>
        <p:spPr>
          <a:xfrm>
            <a:off x="1" y="6172200"/>
            <a:ext cx="12192001"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FA1DC61-98B9-4D2E-95B3-4BE126C9E1EA}"/>
              </a:ext>
            </a:extLst>
          </p:cNvPr>
          <p:cNvSpPr txBox="1"/>
          <p:nvPr/>
        </p:nvSpPr>
        <p:spPr>
          <a:xfrm>
            <a:off x="122853" y="6317931"/>
            <a:ext cx="4010899" cy="420564"/>
          </a:xfrm>
          <a:prstGeom prst="rect">
            <a:avLst/>
          </a:prstGeom>
          <a:noFill/>
        </p:spPr>
        <p:txBody>
          <a:bodyPr wrap="square" rtlCol="0">
            <a:spAutoFit/>
          </a:bodyPr>
          <a:lstStyle/>
          <a:p>
            <a:pPr algn="ctr"/>
            <a:r>
              <a:rPr lang="en-US" sz="2133" dirty="0">
                <a:solidFill>
                  <a:schemeClr val="bg2">
                    <a:lumMod val="25000"/>
                  </a:schemeClr>
                </a:solidFill>
              </a:rPr>
              <a:t>Agile Brains Consulting</a:t>
            </a:r>
          </a:p>
        </p:txBody>
      </p:sp>
      <p:sp>
        <p:nvSpPr>
          <p:cNvPr id="8" name="TextBox 7">
            <a:extLst>
              <a:ext uri="{FF2B5EF4-FFF2-40B4-BE49-F238E27FC236}">
                <a16:creationId xmlns:a16="http://schemas.microsoft.com/office/drawing/2014/main" id="{DB8D0BBB-5988-46AA-9EAD-707B6004C7B9}"/>
              </a:ext>
            </a:extLst>
          </p:cNvPr>
          <p:cNvSpPr txBox="1"/>
          <p:nvPr/>
        </p:nvSpPr>
        <p:spPr>
          <a:xfrm>
            <a:off x="3514722" y="6490034"/>
            <a:ext cx="5857876" cy="254044"/>
          </a:xfrm>
          <a:prstGeom prst="rect">
            <a:avLst/>
          </a:prstGeom>
          <a:noFill/>
        </p:spPr>
        <p:txBody>
          <a:bodyPr wrap="square" rtlCol="0">
            <a:spAutoFit/>
          </a:bodyPr>
          <a:lstStyle/>
          <a:p>
            <a:pPr algn="ctr"/>
            <a:r>
              <a:rPr lang="en-US" sz="1051" dirty="0">
                <a:solidFill>
                  <a:schemeClr val="bg2">
                    <a:lumMod val="50000"/>
                  </a:schemeClr>
                </a:solidFill>
              </a:rPr>
              <a:t>©Agile Brains Consulting Inc. All rights reserved. Not to be reproduced without prior written consent.</a:t>
            </a:r>
          </a:p>
        </p:txBody>
      </p:sp>
      <p:pic>
        <p:nvPicPr>
          <p:cNvPr id="9" name="Picture 8" descr="A close up of a sign&#10;&#10;Description generated with high confidence">
            <a:extLst>
              <a:ext uri="{FF2B5EF4-FFF2-40B4-BE49-F238E27FC236}">
                <a16:creationId xmlns:a16="http://schemas.microsoft.com/office/drawing/2014/main" id="{62ED1D3C-94ED-4E66-AC1F-BA34BDBDD45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7650" y="6273801"/>
            <a:ext cx="542924" cy="542924"/>
          </a:xfrm>
          <a:prstGeom prst="rect">
            <a:avLst/>
          </a:prstGeom>
        </p:spPr>
      </p:pic>
      <p:pic>
        <p:nvPicPr>
          <p:cNvPr id="10" name="Picture 9">
            <a:extLst>
              <a:ext uri="{FF2B5EF4-FFF2-40B4-BE49-F238E27FC236}">
                <a16:creationId xmlns:a16="http://schemas.microsoft.com/office/drawing/2014/main" id="{7B32E106-9E99-4EB7-9524-D39048EF644E}"/>
              </a:ext>
            </a:extLst>
          </p:cNvPr>
          <p:cNvPicPr>
            <a:picLocks noChangeAspect="1"/>
          </p:cNvPicPr>
          <p:nvPr/>
        </p:nvPicPr>
        <p:blipFill rotWithShape="1">
          <a:blip r:embed="rId3">
            <a:extLst>
              <a:ext uri="{28A0092B-C50C-407E-A947-70E740481C1C}">
                <a14:useLocalDpi xmlns:a14="http://schemas.microsoft.com/office/drawing/2010/main" val="0"/>
              </a:ext>
            </a:extLst>
          </a:blip>
          <a:srcRect t="26736" b="30906"/>
          <a:stretch/>
        </p:blipFill>
        <p:spPr>
          <a:xfrm>
            <a:off x="9965555" y="6252635"/>
            <a:ext cx="1301160" cy="551155"/>
          </a:xfrm>
          <a:prstGeom prst="rect">
            <a:avLst/>
          </a:prstGeom>
        </p:spPr>
      </p:pic>
      <p:sp>
        <p:nvSpPr>
          <p:cNvPr id="11" name="Slide Number Placeholder 102">
            <a:extLst>
              <a:ext uri="{FF2B5EF4-FFF2-40B4-BE49-F238E27FC236}">
                <a16:creationId xmlns:a16="http://schemas.microsoft.com/office/drawing/2014/main" id="{A00F2676-DEAE-461D-80E3-9CE7EC56B906}"/>
              </a:ext>
            </a:extLst>
          </p:cNvPr>
          <p:cNvSpPr txBox="1">
            <a:spLocks/>
          </p:cNvSpPr>
          <p:nvPr/>
        </p:nvSpPr>
        <p:spPr>
          <a:xfrm>
            <a:off x="9159626" y="6356351"/>
            <a:ext cx="2844800" cy="365125"/>
          </a:xfrm>
          <a:prstGeom prst="rect">
            <a:avLst/>
          </a:prstGeom>
        </p:spPr>
        <p:txBody>
          <a:bodyPr vert="horz" lIns="121920" tIns="60960" rIns="121920" bIns="6096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04198DC-2EF7-4B34-A789-AD3A4CDEBD28}" type="slidenum">
              <a:rPr lang="en-US" sz="1600"/>
              <a:pPr/>
              <a:t>100</a:t>
            </a:fld>
            <a:endParaRPr lang="en-US" sz="1600" dirty="0"/>
          </a:p>
        </p:txBody>
      </p:sp>
      <p:sp>
        <p:nvSpPr>
          <p:cNvPr id="12" name="Title 1">
            <a:extLst>
              <a:ext uri="{FF2B5EF4-FFF2-40B4-BE49-F238E27FC236}">
                <a16:creationId xmlns:a16="http://schemas.microsoft.com/office/drawing/2014/main" id="{BBF21A6F-906A-D949-8235-05A2A21AE57A}"/>
              </a:ext>
            </a:extLst>
          </p:cNvPr>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002060"/>
                </a:solidFill>
              </a:rPr>
              <a:t>ABAC Policies</a:t>
            </a:r>
          </a:p>
        </p:txBody>
      </p:sp>
    </p:spTree>
    <p:extLst>
      <p:ext uri="{BB962C8B-B14F-4D97-AF65-F5344CB8AC3E}">
        <p14:creationId xmlns:p14="http://schemas.microsoft.com/office/powerpoint/2010/main" val="117437854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3794CCA-682C-D14A-A6B7-95E2D038885C}"/>
              </a:ext>
            </a:extLst>
          </p:cNvPr>
          <p:cNvSpPr>
            <a:spLocks noGrp="1"/>
          </p:cNvSpPr>
          <p:nvPr>
            <p:ph idx="1"/>
          </p:nvPr>
        </p:nvSpPr>
        <p:spPr>
          <a:xfrm>
            <a:off x="661219" y="1796128"/>
            <a:ext cx="10515600" cy="4351338"/>
          </a:xfrm>
        </p:spPr>
        <p:txBody>
          <a:bodyPr>
            <a:noAutofit/>
          </a:bodyPr>
          <a:lstStyle/>
          <a:p>
            <a:pPr marL="0" indent="0">
              <a:buNone/>
            </a:pPr>
            <a:r>
              <a:rPr lang="en-US" sz="2000" dirty="0"/>
              <a:t>Checks if the user requesting for a write operation has the necessary permission to bring the change in the K8s resource. Thus, happens prior to persistence of the object.</a:t>
            </a:r>
          </a:p>
          <a:p>
            <a:pPr marL="0" indent="0">
              <a:buNone/>
            </a:pPr>
            <a:endParaRPr lang="en-US" sz="2000" b="1" dirty="0"/>
          </a:p>
          <a:p>
            <a:pPr marL="0" indent="0">
              <a:buNone/>
            </a:pPr>
            <a:r>
              <a:rPr lang="en-US" sz="2000" b="1" dirty="0"/>
              <a:t>Enable:</a:t>
            </a:r>
            <a:r>
              <a:rPr lang="en-US" sz="2000" dirty="0"/>
              <a:t> kube-</a:t>
            </a:r>
            <a:r>
              <a:rPr lang="en-US" sz="2000" dirty="0" err="1"/>
              <a:t>apiserver</a:t>
            </a:r>
            <a:r>
              <a:rPr lang="en-US" sz="2000" dirty="0"/>
              <a:t> --enable-admission-plugins=</a:t>
            </a:r>
            <a:r>
              <a:rPr lang="en-US" sz="2000" dirty="0" err="1"/>
              <a:t>NamespaceLifecycle,LimitRanger</a:t>
            </a:r>
            <a:r>
              <a:rPr lang="en-US" sz="2000" dirty="0"/>
              <a:t> </a:t>
            </a:r>
          </a:p>
          <a:p>
            <a:pPr marL="0" indent="0">
              <a:buNone/>
            </a:pPr>
            <a:endParaRPr lang="en-US" sz="2000" b="1" dirty="0"/>
          </a:p>
          <a:p>
            <a:pPr marL="0" indent="0">
              <a:buNone/>
            </a:pPr>
            <a:r>
              <a:rPr lang="en-US" sz="2000" b="1" dirty="0"/>
              <a:t>Plugins enabled by default:</a:t>
            </a:r>
            <a:r>
              <a:rPr lang="en-US" sz="2000" dirty="0"/>
              <a:t> </a:t>
            </a:r>
            <a:r>
              <a:rPr lang="en-US" sz="2000" dirty="0" err="1"/>
              <a:t>NamespaceLifecycle</a:t>
            </a:r>
            <a:r>
              <a:rPr lang="en-US" sz="2000" dirty="0"/>
              <a:t>, ServiceAccount, </a:t>
            </a:r>
            <a:r>
              <a:rPr lang="en-US" sz="2000" dirty="0" err="1"/>
              <a:t>PersistentVolumeClaimResize</a:t>
            </a:r>
            <a:r>
              <a:rPr lang="en-US" sz="2000" dirty="0"/>
              <a:t>, </a:t>
            </a:r>
            <a:r>
              <a:rPr lang="en-US" sz="2000" dirty="0" err="1"/>
              <a:t>DefaultStorageClass</a:t>
            </a:r>
            <a:r>
              <a:rPr lang="en-US" sz="2000" dirty="0"/>
              <a:t>, </a:t>
            </a:r>
            <a:r>
              <a:rPr lang="en-US" sz="2000" dirty="0" err="1"/>
              <a:t>ResourceQuota</a:t>
            </a:r>
            <a:r>
              <a:rPr lang="en-US" sz="2000" dirty="0"/>
              <a:t>, Priority</a:t>
            </a:r>
          </a:p>
          <a:p>
            <a:pPr marL="0" indent="0">
              <a:buNone/>
            </a:pPr>
            <a:endParaRPr lang="en-US" sz="2000" dirty="0"/>
          </a:p>
          <a:p>
            <a:pPr marL="0" indent="0">
              <a:buNone/>
            </a:pPr>
            <a:r>
              <a:rPr lang="en-US" sz="2000" dirty="0"/>
              <a:t>* Many advanced features in Kubernetes require an admission controller to be enabled in order to properly support the feature.</a:t>
            </a:r>
          </a:p>
        </p:txBody>
      </p:sp>
      <p:cxnSp>
        <p:nvCxnSpPr>
          <p:cNvPr id="4" name="Straight Connector 3">
            <a:extLst>
              <a:ext uri="{FF2B5EF4-FFF2-40B4-BE49-F238E27FC236}">
                <a16:creationId xmlns:a16="http://schemas.microsoft.com/office/drawing/2014/main" id="{D2EB4841-4E96-487D-ABC4-B5548C00F462}"/>
              </a:ext>
            </a:extLst>
          </p:cNvPr>
          <p:cNvCxnSpPr>
            <a:cxnSpLocks/>
          </p:cNvCxnSpPr>
          <p:nvPr/>
        </p:nvCxnSpPr>
        <p:spPr>
          <a:xfrm>
            <a:off x="1" y="6172200"/>
            <a:ext cx="12192001"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4FA1DC61-98B9-4D2E-95B3-4BE126C9E1EA}"/>
              </a:ext>
            </a:extLst>
          </p:cNvPr>
          <p:cNvSpPr txBox="1"/>
          <p:nvPr/>
        </p:nvSpPr>
        <p:spPr>
          <a:xfrm>
            <a:off x="122853" y="6317931"/>
            <a:ext cx="4010899" cy="420564"/>
          </a:xfrm>
          <a:prstGeom prst="rect">
            <a:avLst/>
          </a:prstGeom>
          <a:noFill/>
        </p:spPr>
        <p:txBody>
          <a:bodyPr wrap="square" rtlCol="0">
            <a:spAutoFit/>
          </a:bodyPr>
          <a:lstStyle/>
          <a:p>
            <a:pPr algn="ctr"/>
            <a:r>
              <a:rPr lang="en-US" sz="2133" dirty="0">
                <a:solidFill>
                  <a:schemeClr val="bg2">
                    <a:lumMod val="25000"/>
                  </a:schemeClr>
                </a:solidFill>
              </a:rPr>
              <a:t>Agile Brains Consulting</a:t>
            </a:r>
          </a:p>
        </p:txBody>
      </p:sp>
      <p:sp>
        <p:nvSpPr>
          <p:cNvPr id="6" name="TextBox 5">
            <a:extLst>
              <a:ext uri="{FF2B5EF4-FFF2-40B4-BE49-F238E27FC236}">
                <a16:creationId xmlns:a16="http://schemas.microsoft.com/office/drawing/2014/main" id="{DB8D0BBB-5988-46AA-9EAD-707B6004C7B9}"/>
              </a:ext>
            </a:extLst>
          </p:cNvPr>
          <p:cNvSpPr txBox="1"/>
          <p:nvPr/>
        </p:nvSpPr>
        <p:spPr>
          <a:xfrm>
            <a:off x="3514722" y="6490034"/>
            <a:ext cx="5857876" cy="254044"/>
          </a:xfrm>
          <a:prstGeom prst="rect">
            <a:avLst/>
          </a:prstGeom>
          <a:noFill/>
        </p:spPr>
        <p:txBody>
          <a:bodyPr wrap="square" rtlCol="0">
            <a:spAutoFit/>
          </a:bodyPr>
          <a:lstStyle/>
          <a:p>
            <a:pPr algn="ctr"/>
            <a:r>
              <a:rPr lang="en-US" sz="1051" dirty="0">
                <a:solidFill>
                  <a:schemeClr val="bg2">
                    <a:lumMod val="50000"/>
                  </a:schemeClr>
                </a:solidFill>
              </a:rPr>
              <a:t>©Agile Brains Consulting Inc. All rights reserved. Not to be reproduced without prior written consent.</a:t>
            </a:r>
          </a:p>
        </p:txBody>
      </p:sp>
      <p:pic>
        <p:nvPicPr>
          <p:cNvPr id="7" name="Picture 6" descr="A close up of a sign&#10;&#10;Description generated with high confidence">
            <a:extLst>
              <a:ext uri="{FF2B5EF4-FFF2-40B4-BE49-F238E27FC236}">
                <a16:creationId xmlns:a16="http://schemas.microsoft.com/office/drawing/2014/main" id="{62ED1D3C-94ED-4E66-AC1F-BA34BDBDD45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7650" y="6273801"/>
            <a:ext cx="542924" cy="542924"/>
          </a:xfrm>
          <a:prstGeom prst="rect">
            <a:avLst/>
          </a:prstGeom>
        </p:spPr>
      </p:pic>
      <p:pic>
        <p:nvPicPr>
          <p:cNvPr id="8" name="Picture 7">
            <a:extLst>
              <a:ext uri="{FF2B5EF4-FFF2-40B4-BE49-F238E27FC236}">
                <a16:creationId xmlns:a16="http://schemas.microsoft.com/office/drawing/2014/main" id="{7B32E106-9E99-4EB7-9524-D39048EF644E}"/>
              </a:ext>
            </a:extLst>
          </p:cNvPr>
          <p:cNvPicPr>
            <a:picLocks noChangeAspect="1"/>
          </p:cNvPicPr>
          <p:nvPr/>
        </p:nvPicPr>
        <p:blipFill rotWithShape="1">
          <a:blip r:embed="rId3">
            <a:extLst>
              <a:ext uri="{28A0092B-C50C-407E-A947-70E740481C1C}">
                <a14:useLocalDpi xmlns:a14="http://schemas.microsoft.com/office/drawing/2010/main" val="0"/>
              </a:ext>
            </a:extLst>
          </a:blip>
          <a:srcRect t="26736" b="30906"/>
          <a:stretch/>
        </p:blipFill>
        <p:spPr>
          <a:xfrm>
            <a:off x="9965555" y="6252635"/>
            <a:ext cx="1301160" cy="551155"/>
          </a:xfrm>
          <a:prstGeom prst="rect">
            <a:avLst/>
          </a:prstGeom>
        </p:spPr>
      </p:pic>
      <p:sp>
        <p:nvSpPr>
          <p:cNvPr id="9" name="Slide Number Placeholder 102">
            <a:extLst>
              <a:ext uri="{FF2B5EF4-FFF2-40B4-BE49-F238E27FC236}">
                <a16:creationId xmlns:a16="http://schemas.microsoft.com/office/drawing/2014/main" id="{A00F2676-DEAE-461D-80E3-9CE7EC56B906}"/>
              </a:ext>
            </a:extLst>
          </p:cNvPr>
          <p:cNvSpPr txBox="1">
            <a:spLocks/>
          </p:cNvSpPr>
          <p:nvPr/>
        </p:nvSpPr>
        <p:spPr>
          <a:xfrm>
            <a:off x="9159626" y="6356351"/>
            <a:ext cx="2844800" cy="365125"/>
          </a:xfrm>
          <a:prstGeom prst="rect">
            <a:avLst/>
          </a:prstGeom>
        </p:spPr>
        <p:txBody>
          <a:bodyPr vert="horz" lIns="121920" tIns="60960" rIns="121920" bIns="6096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04198DC-2EF7-4B34-A789-AD3A4CDEBD28}" type="slidenum">
              <a:rPr lang="en-US" sz="1600"/>
              <a:pPr/>
              <a:t>101</a:t>
            </a:fld>
            <a:endParaRPr lang="en-US" sz="1600" dirty="0"/>
          </a:p>
        </p:txBody>
      </p:sp>
      <p:sp>
        <p:nvSpPr>
          <p:cNvPr id="10" name="Title 1">
            <a:extLst>
              <a:ext uri="{FF2B5EF4-FFF2-40B4-BE49-F238E27FC236}">
                <a16:creationId xmlns:a16="http://schemas.microsoft.com/office/drawing/2014/main" id="{37C28F43-CB52-B84A-9BE6-662744E44424}"/>
              </a:ext>
            </a:extLst>
          </p:cNvPr>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002060"/>
                </a:solidFill>
              </a:rPr>
              <a:t>Step 3: Admission Control</a:t>
            </a:r>
          </a:p>
        </p:txBody>
      </p:sp>
    </p:spTree>
    <p:extLst>
      <p:ext uri="{BB962C8B-B14F-4D97-AF65-F5344CB8AC3E}">
        <p14:creationId xmlns:p14="http://schemas.microsoft.com/office/powerpoint/2010/main" val="111400271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3794CCA-682C-D14A-A6B7-95E2D038885C}"/>
              </a:ext>
            </a:extLst>
          </p:cNvPr>
          <p:cNvSpPr>
            <a:spLocks noGrp="1"/>
          </p:cNvSpPr>
          <p:nvPr>
            <p:ph idx="1"/>
          </p:nvPr>
        </p:nvSpPr>
        <p:spPr>
          <a:xfrm>
            <a:off x="519112" y="1217394"/>
            <a:ext cx="10515600" cy="4351338"/>
          </a:xfrm>
        </p:spPr>
        <p:txBody>
          <a:bodyPr>
            <a:noAutofit/>
          </a:bodyPr>
          <a:lstStyle/>
          <a:p>
            <a:pPr marL="0" indent="0">
              <a:buNone/>
            </a:pPr>
            <a:r>
              <a:rPr lang="en-US" sz="2200" dirty="0"/>
              <a:t>-- Provides an </a:t>
            </a:r>
            <a:r>
              <a:rPr lang="en-US" sz="2200" b="1" dirty="0">
                <a:solidFill>
                  <a:schemeClr val="accent2">
                    <a:lumMod val="75000"/>
                  </a:schemeClr>
                </a:solidFill>
              </a:rPr>
              <a:t>identity for processes that runs in a Pod</a:t>
            </a:r>
          </a:p>
          <a:p>
            <a:pPr marL="0" indent="0">
              <a:buNone/>
            </a:pPr>
            <a:r>
              <a:rPr lang="en-US" sz="2200" dirty="0"/>
              <a:t>Human users are authenticated by the api-server as a </a:t>
            </a:r>
            <a:r>
              <a:rPr lang="en-US" sz="2200" dirty="0">
                <a:solidFill>
                  <a:schemeClr val="accent1"/>
                </a:solidFill>
              </a:rPr>
              <a:t>particular User account.</a:t>
            </a:r>
          </a:p>
          <a:p>
            <a:pPr marL="0" indent="0">
              <a:buNone/>
            </a:pPr>
            <a:r>
              <a:rPr lang="en-US" sz="2200" dirty="0"/>
              <a:t>Processes in containers inside pods are authenticated by the api-server as a </a:t>
            </a:r>
            <a:r>
              <a:rPr lang="en-US" sz="2200" dirty="0">
                <a:solidFill>
                  <a:schemeClr val="accent1"/>
                </a:solidFill>
              </a:rPr>
              <a:t>particular Service account. </a:t>
            </a:r>
          </a:p>
          <a:p>
            <a:pPr marL="0" indent="0">
              <a:buNone/>
            </a:pPr>
            <a:endParaRPr lang="en-US" sz="2200" dirty="0"/>
          </a:p>
          <a:p>
            <a:pPr marL="0" indent="0">
              <a:buNone/>
            </a:pPr>
            <a:r>
              <a:rPr lang="en-US" sz="2200" dirty="0"/>
              <a:t>When a pod is created;</a:t>
            </a:r>
          </a:p>
          <a:p>
            <a:pPr marL="0" indent="0">
              <a:buNone/>
            </a:pPr>
            <a:r>
              <a:rPr lang="en-US" sz="2200" b="1" dirty="0" err="1"/>
              <a:t>spec.serviceAccountName</a:t>
            </a:r>
            <a:r>
              <a:rPr lang="en-US" sz="2200" b="1" dirty="0"/>
              <a:t> </a:t>
            </a:r>
            <a:r>
              <a:rPr lang="en-US" sz="2200" dirty="0"/>
              <a:t>mentions the ServiceAccount, "default" is auto assigned.</a:t>
            </a:r>
          </a:p>
          <a:p>
            <a:pPr marL="0" indent="0">
              <a:buNone/>
            </a:pPr>
            <a:endParaRPr lang="en-US" sz="2200" dirty="0"/>
          </a:p>
          <a:p>
            <a:pPr marL="0" indent="0">
              <a:buNone/>
            </a:pPr>
            <a:r>
              <a:rPr lang="en-US" sz="2200" dirty="0"/>
              <a:t>The API permissions of the service account is defined in the </a:t>
            </a:r>
            <a:r>
              <a:rPr lang="en-US" sz="2200" b="1" dirty="0"/>
              <a:t>authorization policy</a:t>
            </a:r>
            <a:r>
              <a:rPr lang="en-US" sz="2200" dirty="0"/>
              <a:t> (RBAC or ABAC) as discussed earlier.</a:t>
            </a:r>
          </a:p>
          <a:p>
            <a:pPr marL="0" indent="0">
              <a:buNone/>
            </a:pPr>
            <a:endParaRPr lang="en-US" sz="2200" dirty="0"/>
          </a:p>
        </p:txBody>
      </p:sp>
      <p:cxnSp>
        <p:nvCxnSpPr>
          <p:cNvPr id="5" name="Straight Connector 4">
            <a:extLst>
              <a:ext uri="{FF2B5EF4-FFF2-40B4-BE49-F238E27FC236}">
                <a16:creationId xmlns:a16="http://schemas.microsoft.com/office/drawing/2014/main" id="{D2EB4841-4E96-487D-ABC4-B5548C00F462}"/>
              </a:ext>
            </a:extLst>
          </p:cNvPr>
          <p:cNvCxnSpPr>
            <a:cxnSpLocks/>
          </p:cNvCxnSpPr>
          <p:nvPr/>
        </p:nvCxnSpPr>
        <p:spPr>
          <a:xfrm>
            <a:off x="1" y="6172200"/>
            <a:ext cx="12192001"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FA1DC61-98B9-4D2E-95B3-4BE126C9E1EA}"/>
              </a:ext>
            </a:extLst>
          </p:cNvPr>
          <p:cNvSpPr txBox="1"/>
          <p:nvPr/>
        </p:nvSpPr>
        <p:spPr>
          <a:xfrm>
            <a:off x="122853" y="6317931"/>
            <a:ext cx="4010899" cy="420564"/>
          </a:xfrm>
          <a:prstGeom prst="rect">
            <a:avLst/>
          </a:prstGeom>
          <a:noFill/>
        </p:spPr>
        <p:txBody>
          <a:bodyPr wrap="square" rtlCol="0">
            <a:spAutoFit/>
          </a:bodyPr>
          <a:lstStyle/>
          <a:p>
            <a:pPr algn="ctr"/>
            <a:r>
              <a:rPr lang="en-US" sz="2133" dirty="0">
                <a:solidFill>
                  <a:schemeClr val="bg2">
                    <a:lumMod val="25000"/>
                  </a:schemeClr>
                </a:solidFill>
              </a:rPr>
              <a:t>Agile Brains Consulting</a:t>
            </a:r>
          </a:p>
        </p:txBody>
      </p:sp>
      <p:sp>
        <p:nvSpPr>
          <p:cNvPr id="7" name="TextBox 6">
            <a:extLst>
              <a:ext uri="{FF2B5EF4-FFF2-40B4-BE49-F238E27FC236}">
                <a16:creationId xmlns:a16="http://schemas.microsoft.com/office/drawing/2014/main" id="{DB8D0BBB-5988-46AA-9EAD-707B6004C7B9}"/>
              </a:ext>
            </a:extLst>
          </p:cNvPr>
          <p:cNvSpPr txBox="1"/>
          <p:nvPr/>
        </p:nvSpPr>
        <p:spPr>
          <a:xfrm>
            <a:off x="3514722" y="6490034"/>
            <a:ext cx="5857876" cy="254044"/>
          </a:xfrm>
          <a:prstGeom prst="rect">
            <a:avLst/>
          </a:prstGeom>
          <a:noFill/>
        </p:spPr>
        <p:txBody>
          <a:bodyPr wrap="square" rtlCol="0">
            <a:spAutoFit/>
          </a:bodyPr>
          <a:lstStyle/>
          <a:p>
            <a:pPr algn="ctr"/>
            <a:r>
              <a:rPr lang="en-US" sz="1051" dirty="0">
                <a:solidFill>
                  <a:schemeClr val="bg2">
                    <a:lumMod val="50000"/>
                  </a:schemeClr>
                </a:solidFill>
              </a:rPr>
              <a:t>©Agile Brains Consulting Inc. All rights reserved. Not to be reproduced without prior written consent.</a:t>
            </a:r>
          </a:p>
        </p:txBody>
      </p:sp>
      <p:pic>
        <p:nvPicPr>
          <p:cNvPr id="8" name="Picture 7" descr="A close up of a sign&#10;&#10;Description generated with high confidence">
            <a:extLst>
              <a:ext uri="{FF2B5EF4-FFF2-40B4-BE49-F238E27FC236}">
                <a16:creationId xmlns:a16="http://schemas.microsoft.com/office/drawing/2014/main" id="{62ED1D3C-94ED-4E66-AC1F-BA34BDBDD45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7650" y="6273801"/>
            <a:ext cx="542924" cy="542924"/>
          </a:xfrm>
          <a:prstGeom prst="rect">
            <a:avLst/>
          </a:prstGeom>
        </p:spPr>
      </p:pic>
      <p:pic>
        <p:nvPicPr>
          <p:cNvPr id="9" name="Picture 8">
            <a:extLst>
              <a:ext uri="{FF2B5EF4-FFF2-40B4-BE49-F238E27FC236}">
                <a16:creationId xmlns:a16="http://schemas.microsoft.com/office/drawing/2014/main" id="{7B32E106-9E99-4EB7-9524-D39048EF644E}"/>
              </a:ext>
            </a:extLst>
          </p:cNvPr>
          <p:cNvPicPr>
            <a:picLocks noChangeAspect="1"/>
          </p:cNvPicPr>
          <p:nvPr/>
        </p:nvPicPr>
        <p:blipFill rotWithShape="1">
          <a:blip r:embed="rId3">
            <a:extLst>
              <a:ext uri="{28A0092B-C50C-407E-A947-70E740481C1C}">
                <a14:useLocalDpi xmlns:a14="http://schemas.microsoft.com/office/drawing/2010/main" val="0"/>
              </a:ext>
            </a:extLst>
          </a:blip>
          <a:srcRect t="26736" b="30906"/>
          <a:stretch/>
        </p:blipFill>
        <p:spPr>
          <a:xfrm>
            <a:off x="9965555" y="6252635"/>
            <a:ext cx="1301160" cy="551155"/>
          </a:xfrm>
          <a:prstGeom prst="rect">
            <a:avLst/>
          </a:prstGeom>
        </p:spPr>
      </p:pic>
      <p:sp>
        <p:nvSpPr>
          <p:cNvPr id="10" name="Slide Number Placeholder 102">
            <a:extLst>
              <a:ext uri="{FF2B5EF4-FFF2-40B4-BE49-F238E27FC236}">
                <a16:creationId xmlns:a16="http://schemas.microsoft.com/office/drawing/2014/main" id="{A00F2676-DEAE-461D-80E3-9CE7EC56B906}"/>
              </a:ext>
            </a:extLst>
          </p:cNvPr>
          <p:cNvSpPr txBox="1">
            <a:spLocks/>
          </p:cNvSpPr>
          <p:nvPr/>
        </p:nvSpPr>
        <p:spPr>
          <a:xfrm>
            <a:off x="9159626" y="6356351"/>
            <a:ext cx="2844800" cy="365125"/>
          </a:xfrm>
          <a:prstGeom prst="rect">
            <a:avLst/>
          </a:prstGeom>
        </p:spPr>
        <p:txBody>
          <a:bodyPr vert="horz" lIns="121920" tIns="60960" rIns="121920" bIns="6096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04198DC-2EF7-4B34-A789-AD3A4CDEBD28}" type="slidenum">
              <a:rPr lang="en-US" sz="1600"/>
              <a:pPr/>
              <a:t>102</a:t>
            </a:fld>
            <a:endParaRPr lang="en-US" sz="1600" dirty="0"/>
          </a:p>
        </p:txBody>
      </p:sp>
      <p:sp>
        <p:nvSpPr>
          <p:cNvPr id="11" name="Title 1">
            <a:extLst>
              <a:ext uri="{FF2B5EF4-FFF2-40B4-BE49-F238E27FC236}">
                <a16:creationId xmlns:a16="http://schemas.microsoft.com/office/drawing/2014/main" id="{087EBFB2-066D-B848-A232-329A985B739C}"/>
              </a:ext>
            </a:extLst>
          </p:cNvPr>
          <p:cNvSpPr txBox="1">
            <a:spLocks/>
          </p:cNvSpPr>
          <p:nvPr/>
        </p:nvSpPr>
        <p:spPr>
          <a:xfrm>
            <a:off x="423441" y="8926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002060"/>
                </a:solidFill>
              </a:rPr>
              <a:t>Service Accounts</a:t>
            </a:r>
          </a:p>
        </p:txBody>
      </p:sp>
    </p:spTree>
    <p:extLst>
      <p:ext uri="{BB962C8B-B14F-4D97-AF65-F5344CB8AC3E}">
        <p14:creationId xmlns:p14="http://schemas.microsoft.com/office/powerpoint/2010/main" val="159085319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C4B22E8-6BCB-0A44-A8A3-EF3E189E9C9B}"/>
              </a:ext>
            </a:extLst>
          </p:cNvPr>
          <p:cNvSpPr/>
          <p:nvPr/>
        </p:nvSpPr>
        <p:spPr>
          <a:xfrm>
            <a:off x="703007" y="1799669"/>
            <a:ext cx="4016477" cy="1569660"/>
          </a:xfrm>
          <a:prstGeom prst="rect">
            <a:avLst/>
          </a:prstGeom>
        </p:spPr>
        <p:txBody>
          <a:bodyPr wrap="square">
            <a:spAutoFit/>
          </a:bodyPr>
          <a:lstStyle/>
          <a:p>
            <a:r>
              <a:rPr lang="en-US" sz="1600" b="1" i="1" dirty="0">
                <a:solidFill>
                  <a:schemeClr val="accent2">
                    <a:lumMod val="75000"/>
                  </a:schemeClr>
                </a:solidFill>
              </a:rPr>
              <a:t># create a service account named acc1</a:t>
            </a:r>
            <a:br>
              <a:rPr lang="en-US" sz="1600" b="1" i="1" dirty="0">
                <a:solidFill>
                  <a:schemeClr val="accent2">
                    <a:lumMod val="75000"/>
                  </a:schemeClr>
                </a:solidFill>
              </a:rPr>
            </a:br>
            <a:r>
              <a:rPr lang="en-US" sz="1600" b="1" dirty="0" err="1">
                <a:solidFill>
                  <a:srgbClr val="000080"/>
                </a:solidFill>
              </a:rPr>
              <a:t>apiVersion</a:t>
            </a:r>
            <a:r>
              <a:rPr lang="en-US" sz="1600" dirty="0"/>
              <a:t>: v1</a:t>
            </a:r>
            <a:br>
              <a:rPr lang="en-US" sz="1600" dirty="0"/>
            </a:br>
            <a:r>
              <a:rPr lang="en-US" sz="1600" b="1" dirty="0">
                <a:solidFill>
                  <a:srgbClr val="000080"/>
                </a:solidFill>
              </a:rPr>
              <a:t>kind</a:t>
            </a:r>
            <a:r>
              <a:rPr lang="en-US" sz="1600" dirty="0"/>
              <a:t>: ServiceAccount</a:t>
            </a:r>
            <a:br>
              <a:rPr lang="en-US" sz="1600" dirty="0"/>
            </a:br>
            <a:r>
              <a:rPr lang="en-US" sz="1600" b="1" dirty="0">
                <a:solidFill>
                  <a:srgbClr val="000080"/>
                </a:solidFill>
              </a:rPr>
              <a:t>metadata</a:t>
            </a:r>
            <a:r>
              <a:rPr lang="en-US" sz="1600" dirty="0"/>
              <a:t>:</a:t>
            </a:r>
            <a:br>
              <a:rPr lang="en-US" sz="1600" dirty="0"/>
            </a:br>
            <a:r>
              <a:rPr lang="en-US" sz="1600" dirty="0"/>
              <a:t>  </a:t>
            </a:r>
            <a:r>
              <a:rPr lang="en-US" sz="1600" b="1" dirty="0">
                <a:solidFill>
                  <a:srgbClr val="000080"/>
                </a:solidFill>
              </a:rPr>
              <a:t>name</a:t>
            </a:r>
            <a:r>
              <a:rPr lang="en-US" sz="1600" dirty="0"/>
              <a:t>: acc1</a:t>
            </a:r>
            <a:br>
              <a:rPr lang="en-US" sz="1600" dirty="0"/>
            </a:br>
            <a:endParaRPr lang="en-US" sz="1600" dirty="0"/>
          </a:p>
        </p:txBody>
      </p:sp>
      <p:sp>
        <p:nvSpPr>
          <p:cNvPr id="7" name="Rectangle 6">
            <a:extLst>
              <a:ext uri="{FF2B5EF4-FFF2-40B4-BE49-F238E27FC236}">
                <a16:creationId xmlns:a16="http://schemas.microsoft.com/office/drawing/2014/main" id="{0DFE841E-2A34-8344-831B-3CF1699AC4E5}"/>
              </a:ext>
            </a:extLst>
          </p:cNvPr>
          <p:cNvSpPr/>
          <p:nvPr/>
        </p:nvSpPr>
        <p:spPr>
          <a:xfrm>
            <a:off x="703007" y="4197402"/>
            <a:ext cx="4503174" cy="1815882"/>
          </a:xfrm>
          <a:prstGeom prst="rect">
            <a:avLst/>
          </a:prstGeom>
        </p:spPr>
        <p:txBody>
          <a:bodyPr wrap="square">
            <a:spAutoFit/>
          </a:bodyPr>
          <a:lstStyle/>
          <a:p>
            <a:r>
              <a:rPr lang="en-US" sz="1600" b="1" i="1" dirty="0">
                <a:solidFill>
                  <a:schemeClr val="accent2">
                    <a:lumMod val="75000"/>
                  </a:schemeClr>
                </a:solidFill>
              </a:rPr>
              <a:t># create a pod using acc1 service account</a:t>
            </a:r>
            <a:br>
              <a:rPr lang="en-US" sz="1600" b="1" i="1" dirty="0">
                <a:solidFill>
                  <a:schemeClr val="accent2">
                    <a:lumMod val="75000"/>
                  </a:schemeClr>
                </a:solidFill>
              </a:rPr>
            </a:br>
            <a:r>
              <a:rPr lang="en-US" sz="1600" b="1" dirty="0" err="1">
                <a:solidFill>
                  <a:srgbClr val="000080"/>
                </a:solidFill>
              </a:rPr>
              <a:t>apiVersion</a:t>
            </a:r>
            <a:r>
              <a:rPr lang="en-US" sz="1600" dirty="0"/>
              <a:t>: v1</a:t>
            </a:r>
            <a:br>
              <a:rPr lang="en-US" sz="1600" dirty="0"/>
            </a:br>
            <a:r>
              <a:rPr lang="en-US" sz="1600" b="1" dirty="0">
                <a:solidFill>
                  <a:srgbClr val="000080"/>
                </a:solidFill>
              </a:rPr>
              <a:t>kind</a:t>
            </a:r>
            <a:r>
              <a:rPr lang="en-US" sz="1600" dirty="0"/>
              <a:t>: Pod</a:t>
            </a:r>
            <a:br>
              <a:rPr lang="en-US" sz="1600" dirty="0"/>
            </a:br>
            <a:r>
              <a:rPr lang="en-US" sz="1600" b="1" dirty="0">
                <a:solidFill>
                  <a:srgbClr val="000080"/>
                </a:solidFill>
              </a:rPr>
              <a:t>metadata</a:t>
            </a:r>
            <a:r>
              <a:rPr lang="en-US" sz="1600" dirty="0"/>
              <a:t>:</a:t>
            </a:r>
            <a:br>
              <a:rPr lang="en-US" sz="1600" dirty="0"/>
            </a:br>
            <a:r>
              <a:rPr lang="en-US" sz="1600" dirty="0"/>
              <a:t>  </a:t>
            </a:r>
            <a:r>
              <a:rPr lang="en-US" sz="1600" b="1" dirty="0">
                <a:solidFill>
                  <a:srgbClr val="000080"/>
                </a:solidFill>
              </a:rPr>
              <a:t>name</a:t>
            </a:r>
            <a:r>
              <a:rPr lang="en-US" sz="1600" dirty="0"/>
              <a:t>: my-pod</a:t>
            </a:r>
            <a:br>
              <a:rPr lang="en-US" sz="1600" dirty="0"/>
            </a:br>
            <a:r>
              <a:rPr lang="en-US" sz="1600" b="1" dirty="0">
                <a:solidFill>
                  <a:srgbClr val="000080"/>
                </a:solidFill>
              </a:rPr>
              <a:t>spec</a:t>
            </a:r>
            <a:r>
              <a:rPr lang="en-US" sz="1600" dirty="0"/>
              <a:t>:</a:t>
            </a:r>
            <a:br>
              <a:rPr lang="en-US" sz="1600" dirty="0"/>
            </a:br>
            <a:r>
              <a:rPr lang="en-US" sz="1600" dirty="0"/>
              <a:t>  </a:t>
            </a:r>
            <a:r>
              <a:rPr lang="en-US" sz="1600" b="1" dirty="0" err="1">
                <a:solidFill>
                  <a:srgbClr val="000080"/>
                </a:solidFill>
              </a:rPr>
              <a:t>serviceAccountName</a:t>
            </a:r>
            <a:r>
              <a:rPr lang="en-US" sz="1600" dirty="0"/>
              <a:t>: acc1</a:t>
            </a:r>
          </a:p>
        </p:txBody>
      </p:sp>
      <p:sp>
        <p:nvSpPr>
          <p:cNvPr id="8" name="Rectangle 7">
            <a:extLst>
              <a:ext uri="{FF2B5EF4-FFF2-40B4-BE49-F238E27FC236}">
                <a16:creationId xmlns:a16="http://schemas.microsoft.com/office/drawing/2014/main" id="{36FD0778-A4A9-9149-A808-534C444BACE4}"/>
              </a:ext>
            </a:extLst>
          </p:cNvPr>
          <p:cNvSpPr/>
          <p:nvPr/>
        </p:nvSpPr>
        <p:spPr>
          <a:xfrm>
            <a:off x="7280787" y="2030501"/>
            <a:ext cx="2851355" cy="584775"/>
          </a:xfrm>
          <a:prstGeom prst="rect">
            <a:avLst/>
          </a:prstGeom>
        </p:spPr>
        <p:txBody>
          <a:bodyPr wrap="square">
            <a:spAutoFit/>
          </a:bodyPr>
          <a:lstStyle/>
          <a:p>
            <a:r>
              <a:rPr lang="en-US" sz="1600" b="1" dirty="0">
                <a:solidFill>
                  <a:srgbClr val="000080"/>
                </a:solidFill>
              </a:rPr>
              <a:t>secrets</a:t>
            </a:r>
            <a:r>
              <a:rPr lang="en-US" sz="1600" dirty="0"/>
              <a:t>:</a:t>
            </a:r>
            <a:br>
              <a:rPr lang="en-US" sz="1600" dirty="0"/>
            </a:br>
            <a:r>
              <a:rPr lang="en-US" sz="1600" dirty="0"/>
              <a:t>- </a:t>
            </a:r>
            <a:r>
              <a:rPr lang="en-US" sz="1600" b="1" dirty="0">
                <a:solidFill>
                  <a:srgbClr val="000080"/>
                </a:solidFill>
              </a:rPr>
              <a:t>name</a:t>
            </a:r>
            <a:r>
              <a:rPr lang="en-US" sz="1600" dirty="0"/>
              <a:t>: acc1-token-bvbk5</a:t>
            </a:r>
          </a:p>
        </p:txBody>
      </p:sp>
      <p:sp>
        <p:nvSpPr>
          <p:cNvPr id="9" name="Notched Right Arrow 8">
            <a:extLst>
              <a:ext uri="{FF2B5EF4-FFF2-40B4-BE49-F238E27FC236}">
                <a16:creationId xmlns:a16="http://schemas.microsoft.com/office/drawing/2014/main" id="{8573C8A9-EEED-A845-824A-8EAC84EC0294}"/>
              </a:ext>
            </a:extLst>
          </p:cNvPr>
          <p:cNvSpPr/>
          <p:nvPr/>
        </p:nvSpPr>
        <p:spPr>
          <a:xfrm>
            <a:off x="5019368" y="2316795"/>
            <a:ext cx="1961535" cy="442452"/>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1" name="TextBox 10">
            <a:extLst>
              <a:ext uri="{FF2B5EF4-FFF2-40B4-BE49-F238E27FC236}">
                <a16:creationId xmlns:a16="http://schemas.microsoft.com/office/drawing/2014/main" id="{AF555EFE-8F4D-BD42-92A5-0082111F8A31}"/>
              </a:ext>
            </a:extLst>
          </p:cNvPr>
          <p:cNvSpPr txBox="1"/>
          <p:nvPr/>
        </p:nvSpPr>
        <p:spPr>
          <a:xfrm>
            <a:off x="5071997" y="2003429"/>
            <a:ext cx="1670907" cy="338554"/>
          </a:xfrm>
          <a:prstGeom prst="rect">
            <a:avLst/>
          </a:prstGeom>
          <a:noFill/>
        </p:spPr>
        <p:txBody>
          <a:bodyPr wrap="none" rtlCol="0">
            <a:spAutoFit/>
          </a:bodyPr>
          <a:lstStyle/>
          <a:p>
            <a:r>
              <a:rPr lang="en-US" sz="1600" dirty="0"/>
              <a:t>auto-create token</a:t>
            </a:r>
          </a:p>
        </p:txBody>
      </p:sp>
      <p:sp>
        <p:nvSpPr>
          <p:cNvPr id="12" name="Rectangle 11">
            <a:extLst>
              <a:ext uri="{FF2B5EF4-FFF2-40B4-BE49-F238E27FC236}">
                <a16:creationId xmlns:a16="http://schemas.microsoft.com/office/drawing/2014/main" id="{BDF36672-4F85-C044-B117-6690F56D69DF}"/>
              </a:ext>
            </a:extLst>
          </p:cNvPr>
          <p:cNvSpPr/>
          <p:nvPr/>
        </p:nvSpPr>
        <p:spPr>
          <a:xfrm>
            <a:off x="6228736" y="3742098"/>
            <a:ext cx="4640826" cy="2554545"/>
          </a:xfrm>
          <a:prstGeom prst="rect">
            <a:avLst/>
          </a:prstGeom>
        </p:spPr>
        <p:txBody>
          <a:bodyPr wrap="square">
            <a:spAutoFit/>
          </a:bodyPr>
          <a:lstStyle/>
          <a:p>
            <a:r>
              <a:rPr lang="en-US" sz="1600" b="1" i="1" dirty="0">
                <a:solidFill>
                  <a:schemeClr val="accent2">
                    <a:lumMod val="75000"/>
                  </a:schemeClr>
                </a:solidFill>
              </a:rPr>
              <a:t># manually created token and use for a service account</a:t>
            </a:r>
            <a:endParaRPr lang="en-US" sz="1600" b="1" dirty="0">
              <a:solidFill>
                <a:srgbClr val="000080"/>
              </a:solidFill>
            </a:endParaRPr>
          </a:p>
          <a:p>
            <a:r>
              <a:rPr lang="en-US" sz="1600" b="1" dirty="0" err="1">
                <a:solidFill>
                  <a:srgbClr val="000080"/>
                </a:solidFill>
              </a:rPr>
              <a:t>apiVersion</a:t>
            </a:r>
            <a:r>
              <a:rPr lang="en-US" sz="1600" dirty="0"/>
              <a:t>: v1</a:t>
            </a:r>
            <a:br>
              <a:rPr lang="en-US" sz="1600" dirty="0"/>
            </a:br>
            <a:r>
              <a:rPr lang="en-US" sz="1600" b="1" dirty="0">
                <a:solidFill>
                  <a:srgbClr val="000080"/>
                </a:solidFill>
              </a:rPr>
              <a:t>kind</a:t>
            </a:r>
            <a:r>
              <a:rPr lang="en-US" sz="1600" dirty="0"/>
              <a:t>: Secret</a:t>
            </a:r>
            <a:br>
              <a:rPr lang="en-US" sz="1600" dirty="0"/>
            </a:br>
            <a:r>
              <a:rPr lang="en-US" sz="1600" b="1" dirty="0">
                <a:solidFill>
                  <a:srgbClr val="000080"/>
                </a:solidFill>
              </a:rPr>
              <a:t>metadata</a:t>
            </a:r>
            <a:r>
              <a:rPr lang="en-US" sz="1600" dirty="0"/>
              <a:t>:</a:t>
            </a:r>
            <a:br>
              <a:rPr lang="en-US" sz="1600" dirty="0"/>
            </a:br>
            <a:r>
              <a:rPr lang="en-US" sz="1600" dirty="0"/>
              <a:t>  </a:t>
            </a:r>
            <a:r>
              <a:rPr lang="en-US" sz="1600" b="1" dirty="0">
                <a:solidFill>
                  <a:srgbClr val="000080"/>
                </a:solidFill>
              </a:rPr>
              <a:t>name</a:t>
            </a:r>
            <a:r>
              <a:rPr lang="en-US" sz="1600" dirty="0"/>
              <a:t>: acc1-secret</a:t>
            </a:r>
            <a:br>
              <a:rPr lang="en-US" sz="1600" dirty="0"/>
            </a:br>
            <a:r>
              <a:rPr lang="en-US" sz="1600" dirty="0"/>
              <a:t>  </a:t>
            </a:r>
            <a:r>
              <a:rPr lang="en-US" sz="1600" b="1" dirty="0">
                <a:solidFill>
                  <a:srgbClr val="000080"/>
                </a:solidFill>
              </a:rPr>
              <a:t>annotations</a:t>
            </a:r>
            <a:r>
              <a:rPr lang="en-US" sz="1600" dirty="0"/>
              <a:t>:</a:t>
            </a:r>
            <a:br>
              <a:rPr lang="en-US" sz="1600" dirty="0"/>
            </a:br>
            <a:r>
              <a:rPr lang="en-US" sz="1600" dirty="0"/>
              <a:t>    </a:t>
            </a:r>
            <a:r>
              <a:rPr lang="en-US" sz="1600" b="1" dirty="0" err="1">
                <a:solidFill>
                  <a:srgbClr val="000080"/>
                </a:solidFill>
              </a:rPr>
              <a:t>kubernetes.io</a:t>
            </a:r>
            <a:r>
              <a:rPr lang="en-US" sz="1600" b="1" dirty="0">
                <a:solidFill>
                  <a:srgbClr val="000080"/>
                </a:solidFill>
              </a:rPr>
              <a:t>/service-</a:t>
            </a:r>
            <a:r>
              <a:rPr lang="en-US" sz="1600" b="1" dirty="0" err="1">
                <a:solidFill>
                  <a:srgbClr val="000080"/>
                </a:solidFill>
              </a:rPr>
              <a:t>account.name</a:t>
            </a:r>
            <a:r>
              <a:rPr lang="en-US" sz="1600" dirty="0"/>
              <a:t>: acc1</a:t>
            </a:r>
            <a:br>
              <a:rPr lang="en-US" sz="1600" dirty="0"/>
            </a:br>
            <a:r>
              <a:rPr lang="en-US" sz="1600" b="1" dirty="0">
                <a:solidFill>
                  <a:srgbClr val="000080"/>
                </a:solidFill>
              </a:rPr>
              <a:t>type</a:t>
            </a:r>
            <a:r>
              <a:rPr lang="en-US" sz="1600" dirty="0"/>
              <a:t>: </a:t>
            </a:r>
            <a:r>
              <a:rPr lang="en-US" sz="1600" dirty="0" err="1"/>
              <a:t>kubernetes.io</a:t>
            </a:r>
            <a:r>
              <a:rPr lang="en-US" sz="1600" dirty="0"/>
              <a:t>/service-account-token</a:t>
            </a:r>
            <a:br>
              <a:rPr lang="en-US" sz="1600" dirty="0"/>
            </a:br>
            <a:endParaRPr lang="en-US" sz="1600" dirty="0"/>
          </a:p>
        </p:txBody>
      </p:sp>
      <p:sp>
        <p:nvSpPr>
          <p:cNvPr id="13" name="Notched Right Arrow 12">
            <a:extLst>
              <a:ext uri="{FF2B5EF4-FFF2-40B4-BE49-F238E27FC236}">
                <a16:creationId xmlns:a16="http://schemas.microsoft.com/office/drawing/2014/main" id="{C94E68FB-95D8-9A45-8BD3-3061A9A20C77}"/>
              </a:ext>
            </a:extLst>
          </p:cNvPr>
          <p:cNvSpPr/>
          <p:nvPr/>
        </p:nvSpPr>
        <p:spPr>
          <a:xfrm rot="5400000">
            <a:off x="7768714" y="2988239"/>
            <a:ext cx="759540" cy="442452"/>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4" name="Notched Right Arrow 13">
            <a:extLst>
              <a:ext uri="{FF2B5EF4-FFF2-40B4-BE49-F238E27FC236}">
                <a16:creationId xmlns:a16="http://schemas.microsoft.com/office/drawing/2014/main" id="{3A5592D1-73FC-BC4F-8CE3-2AA6E111B4EF}"/>
              </a:ext>
            </a:extLst>
          </p:cNvPr>
          <p:cNvSpPr/>
          <p:nvPr/>
        </p:nvSpPr>
        <p:spPr>
          <a:xfrm rot="5400000">
            <a:off x="2552701" y="3312527"/>
            <a:ext cx="759540" cy="442452"/>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cxnSp>
        <p:nvCxnSpPr>
          <p:cNvPr id="15" name="Straight Connector 14">
            <a:extLst>
              <a:ext uri="{FF2B5EF4-FFF2-40B4-BE49-F238E27FC236}">
                <a16:creationId xmlns:a16="http://schemas.microsoft.com/office/drawing/2014/main" id="{D2EB4841-4E96-487D-ABC4-B5548C00F462}"/>
              </a:ext>
            </a:extLst>
          </p:cNvPr>
          <p:cNvCxnSpPr>
            <a:cxnSpLocks/>
          </p:cNvCxnSpPr>
          <p:nvPr/>
        </p:nvCxnSpPr>
        <p:spPr>
          <a:xfrm>
            <a:off x="1" y="6172200"/>
            <a:ext cx="12192001"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4FA1DC61-98B9-4D2E-95B3-4BE126C9E1EA}"/>
              </a:ext>
            </a:extLst>
          </p:cNvPr>
          <p:cNvSpPr txBox="1"/>
          <p:nvPr/>
        </p:nvSpPr>
        <p:spPr>
          <a:xfrm>
            <a:off x="122853" y="6317931"/>
            <a:ext cx="4010899" cy="420564"/>
          </a:xfrm>
          <a:prstGeom prst="rect">
            <a:avLst/>
          </a:prstGeom>
          <a:noFill/>
        </p:spPr>
        <p:txBody>
          <a:bodyPr wrap="square" rtlCol="0">
            <a:spAutoFit/>
          </a:bodyPr>
          <a:lstStyle/>
          <a:p>
            <a:pPr algn="ctr"/>
            <a:r>
              <a:rPr lang="en-US" sz="2133" dirty="0">
                <a:solidFill>
                  <a:schemeClr val="bg2">
                    <a:lumMod val="25000"/>
                  </a:schemeClr>
                </a:solidFill>
              </a:rPr>
              <a:t>Agile Brains Consulting</a:t>
            </a:r>
          </a:p>
        </p:txBody>
      </p:sp>
      <p:sp>
        <p:nvSpPr>
          <p:cNvPr id="17" name="TextBox 16">
            <a:extLst>
              <a:ext uri="{FF2B5EF4-FFF2-40B4-BE49-F238E27FC236}">
                <a16:creationId xmlns:a16="http://schemas.microsoft.com/office/drawing/2014/main" id="{DB8D0BBB-5988-46AA-9EAD-707B6004C7B9}"/>
              </a:ext>
            </a:extLst>
          </p:cNvPr>
          <p:cNvSpPr txBox="1"/>
          <p:nvPr/>
        </p:nvSpPr>
        <p:spPr>
          <a:xfrm>
            <a:off x="3514722" y="6490034"/>
            <a:ext cx="5857876" cy="254044"/>
          </a:xfrm>
          <a:prstGeom prst="rect">
            <a:avLst/>
          </a:prstGeom>
          <a:noFill/>
        </p:spPr>
        <p:txBody>
          <a:bodyPr wrap="square" rtlCol="0">
            <a:spAutoFit/>
          </a:bodyPr>
          <a:lstStyle/>
          <a:p>
            <a:pPr algn="ctr"/>
            <a:r>
              <a:rPr lang="en-US" sz="1051" dirty="0">
                <a:solidFill>
                  <a:schemeClr val="bg2">
                    <a:lumMod val="50000"/>
                  </a:schemeClr>
                </a:solidFill>
              </a:rPr>
              <a:t>©Agile Brains Consulting Inc. All rights reserved. Not to be reproduced without prior written consent.</a:t>
            </a:r>
          </a:p>
        </p:txBody>
      </p:sp>
      <p:pic>
        <p:nvPicPr>
          <p:cNvPr id="18" name="Picture 17" descr="A close up of a sign&#10;&#10;Description generated with high confidence">
            <a:extLst>
              <a:ext uri="{FF2B5EF4-FFF2-40B4-BE49-F238E27FC236}">
                <a16:creationId xmlns:a16="http://schemas.microsoft.com/office/drawing/2014/main" id="{62ED1D3C-94ED-4E66-AC1F-BA34BDBDD45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7650" y="6273801"/>
            <a:ext cx="542924" cy="542924"/>
          </a:xfrm>
          <a:prstGeom prst="rect">
            <a:avLst/>
          </a:prstGeom>
        </p:spPr>
      </p:pic>
      <p:pic>
        <p:nvPicPr>
          <p:cNvPr id="19" name="Picture 18">
            <a:extLst>
              <a:ext uri="{FF2B5EF4-FFF2-40B4-BE49-F238E27FC236}">
                <a16:creationId xmlns:a16="http://schemas.microsoft.com/office/drawing/2014/main" id="{7B32E106-9E99-4EB7-9524-D39048EF644E}"/>
              </a:ext>
            </a:extLst>
          </p:cNvPr>
          <p:cNvPicPr>
            <a:picLocks noChangeAspect="1"/>
          </p:cNvPicPr>
          <p:nvPr/>
        </p:nvPicPr>
        <p:blipFill rotWithShape="1">
          <a:blip r:embed="rId3">
            <a:extLst>
              <a:ext uri="{28A0092B-C50C-407E-A947-70E740481C1C}">
                <a14:useLocalDpi xmlns:a14="http://schemas.microsoft.com/office/drawing/2010/main" val="0"/>
              </a:ext>
            </a:extLst>
          </a:blip>
          <a:srcRect t="26736" b="30906"/>
          <a:stretch/>
        </p:blipFill>
        <p:spPr>
          <a:xfrm>
            <a:off x="9965555" y="6252635"/>
            <a:ext cx="1301160" cy="551155"/>
          </a:xfrm>
          <a:prstGeom prst="rect">
            <a:avLst/>
          </a:prstGeom>
        </p:spPr>
      </p:pic>
      <p:sp>
        <p:nvSpPr>
          <p:cNvPr id="20" name="Slide Number Placeholder 102">
            <a:extLst>
              <a:ext uri="{FF2B5EF4-FFF2-40B4-BE49-F238E27FC236}">
                <a16:creationId xmlns:a16="http://schemas.microsoft.com/office/drawing/2014/main" id="{A00F2676-DEAE-461D-80E3-9CE7EC56B906}"/>
              </a:ext>
            </a:extLst>
          </p:cNvPr>
          <p:cNvSpPr txBox="1">
            <a:spLocks/>
          </p:cNvSpPr>
          <p:nvPr/>
        </p:nvSpPr>
        <p:spPr>
          <a:xfrm>
            <a:off x="9159626" y="6356351"/>
            <a:ext cx="2844800" cy="365125"/>
          </a:xfrm>
          <a:prstGeom prst="rect">
            <a:avLst/>
          </a:prstGeom>
        </p:spPr>
        <p:txBody>
          <a:bodyPr vert="horz" lIns="121920" tIns="60960" rIns="121920" bIns="6096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04198DC-2EF7-4B34-A789-AD3A4CDEBD28}" type="slidenum">
              <a:rPr lang="en-US" sz="1600"/>
              <a:pPr/>
              <a:t>103</a:t>
            </a:fld>
            <a:endParaRPr lang="en-US" sz="1600" dirty="0"/>
          </a:p>
        </p:txBody>
      </p:sp>
      <p:sp>
        <p:nvSpPr>
          <p:cNvPr id="21" name="Title 1">
            <a:extLst>
              <a:ext uri="{FF2B5EF4-FFF2-40B4-BE49-F238E27FC236}">
                <a16:creationId xmlns:a16="http://schemas.microsoft.com/office/drawing/2014/main" id="{BE01BB89-7477-3A4C-93C9-C6E50BCFCF90}"/>
              </a:ext>
            </a:extLst>
          </p:cNvPr>
          <p:cNvSpPr txBox="1">
            <a:spLocks/>
          </p:cNvSpPr>
          <p:nvPr/>
        </p:nvSpPr>
        <p:spPr>
          <a:xfrm>
            <a:off x="649650" y="186511"/>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002060"/>
                </a:solidFill>
              </a:rPr>
              <a:t>Service Accounts – Tokens </a:t>
            </a:r>
          </a:p>
        </p:txBody>
      </p:sp>
    </p:spTree>
    <p:extLst>
      <p:ext uri="{BB962C8B-B14F-4D97-AF65-F5344CB8AC3E}">
        <p14:creationId xmlns:p14="http://schemas.microsoft.com/office/powerpoint/2010/main" val="134480706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3794CCA-682C-D14A-A6B7-95E2D038885C}"/>
              </a:ext>
            </a:extLst>
          </p:cNvPr>
          <p:cNvSpPr>
            <a:spLocks noGrp="1"/>
          </p:cNvSpPr>
          <p:nvPr>
            <p:ph idx="1"/>
          </p:nvPr>
        </p:nvSpPr>
        <p:spPr>
          <a:xfrm>
            <a:off x="574134" y="1471292"/>
            <a:ext cx="10692581" cy="4555177"/>
          </a:xfrm>
        </p:spPr>
        <p:txBody>
          <a:bodyPr>
            <a:noAutofit/>
          </a:bodyPr>
          <a:lstStyle/>
          <a:p>
            <a:pPr marL="0" indent="0">
              <a:buNone/>
            </a:pPr>
            <a:r>
              <a:rPr lang="en-US" sz="2200" b="1" dirty="0"/>
              <a:t>Case: </a:t>
            </a:r>
            <a:r>
              <a:rPr lang="en-US" sz="2200" dirty="0">
                <a:solidFill>
                  <a:schemeClr val="accent2">
                    <a:lumMod val="75000"/>
                  </a:schemeClr>
                </a:solidFill>
              </a:rPr>
              <a:t>Provide specific access to </a:t>
            </a:r>
            <a:r>
              <a:rPr lang="en-US" sz="2200" dirty="0" err="1">
                <a:solidFill>
                  <a:schemeClr val="accent2">
                    <a:lumMod val="75000"/>
                  </a:schemeClr>
                </a:solidFill>
              </a:rPr>
              <a:t>serviceaccounts</a:t>
            </a:r>
            <a:r>
              <a:rPr lang="en-US" sz="2200" dirty="0">
                <a:solidFill>
                  <a:schemeClr val="accent2">
                    <a:lumMod val="75000"/>
                  </a:schemeClr>
                </a:solidFill>
              </a:rPr>
              <a:t> (in turn pods) to pull images from multiple docker registries</a:t>
            </a:r>
            <a:endParaRPr lang="en-US" sz="2200" dirty="0">
              <a:sym typeface="Wingdings" pitchFamily="2" charset="2"/>
            </a:endParaRPr>
          </a:p>
          <a:p>
            <a:r>
              <a:rPr lang="en-US" sz="2200" dirty="0">
                <a:sym typeface="Wingdings" pitchFamily="2" charset="2"/>
              </a:rPr>
              <a:t>C</a:t>
            </a:r>
            <a:r>
              <a:rPr lang="en-US" sz="2200" dirty="0"/>
              <a:t>reate a ImagePullSecret</a:t>
            </a:r>
          </a:p>
          <a:p>
            <a:pPr marL="0" indent="0">
              <a:buNone/>
            </a:pPr>
            <a:r>
              <a:rPr lang="en-US" sz="2200" dirty="0"/>
              <a:t>$ kubectl create secret docker-registry </a:t>
            </a:r>
            <a:r>
              <a:rPr lang="en-US" sz="2200" dirty="0" err="1"/>
              <a:t>myregistrykey</a:t>
            </a:r>
            <a:r>
              <a:rPr lang="en-US" sz="2200" dirty="0"/>
              <a:t> --docker-server=DOCKER_REGISTRY_SERVER --docker-username=DOCKER_USER --docker-password=DOCKER_PASSWORD --docker-email=DOCKER_EMAIL</a:t>
            </a:r>
          </a:p>
          <a:p>
            <a:pPr marL="0" indent="0">
              <a:buNone/>
            </a:pPr>
            <a:endParaRPr lang="en-US" sz="2200" dirty="0"/>
          </a:p>
          <a:p>
            <a:r>
              <a:rPr lang="en-US" sz="2200" dirty="0"/>
              <a:t>Change the service account to use the above ImagePullSecret</a:t>
            </a:r>
          </a:p>
          <a:p>
            <a:pPr marL="0" indent="0">
              <a:buNone/>
            </a:pPr>
            <a:r>
              <a:rPr lang="en-US" sz="2200" dirty="0"/>
              <a:t>$ kubectl patch serviceaccount </a:t>
            </a:r>
            <a:r>
              <a:rPr lang="en-US" sz="2200" b="1" dirty="0"/>
              <a:t>default</a:t>
            </a:r>
            <a:r>
              <a:rPr lang="en-US" sz="2200" dirty="0"/>
              <a:t> -p '{"</a:t>
            </a:r>
            <a:r>
              <a:rPr lang="en-US" sz="2200" dirty="0" err="1"/>
              <a:t>imagePullSecrets</a:t>
            </a:r>
            <a:r>
              <a:rPr lang="en-US" sz="2200" dirty="0"/>
              <a:t>": [{"name": "</a:t>
            </a:r>
            <a:r>
              <a:rPr lang="en-US" sz="2200" dirty="0" err="1"/>
              <a:t>myregistrykey</a:t>
            </a:r>
            <a:r>
              <a:rPr lang="en-US" sz="2200" dirty="0"/>
              <a:t>"}]}’</a:t>
            </a:r>
          </a:p>
          <a:p>
            <a:pPr marL="0" indent="0">
              <a:buNone/>
            </a:pPr>
            <a:endParaRPr lang="en-US" sz="2200" dirty="0"/>
          </a:p>
          <a:p>
            <a:pPr marL="0" indent="0">
              <a:buNone/>
            </a:pPr>
            <a:r>
              <a:rPr lang="en-US" sz="2200" i="1" dirty="0"/>
              <a:t>* Now the pod using the serviceaccount “default” will use the secret to pull images from the specific docker registry</a:t>
            </a:r>
          </a:p>
          <a:p>
            <a:pPr marL="0" indent="0">
              <a:buNone/>
            </a:pPr>
            <a:endParaRPr lang="en-US" sz="2200" dirty="0"/>
          </a:p>
        </p:txBody>
      </p:sp>
      <p:cxnSp>
        <p:nvCxnSpPr>
          <p:cNvPr id="4" name="Straight Connector 3">
            <a:extLst>
              <a:ext uri="{FF2B5EF4-FFF2-40B4-BE49-F238E27FC236}">
                <a16:creationId xmlns:a16="http://schemas.microsoft.com/office/drawing/2014/main" id="{D2EB4841-4E96-487D-ABC4-B5548C00F462}"/>
              </a:ext>
            </a:extLst>
          </p:cNvPr>
          <p:cNvCxnSpPr>
            <a:cxnSpLocks/>
          </p:cNvCxnSpPr>
          <p:nvPr/>
        </p:nvCxnSpPr>
        <p:spPr>
          <a:xfrm>
            <a:off x="1" y="6172200"/>
            <a:ext cx="12192001"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4FA1DC61-98B9-4D2E-95B3-4BE126C9E1EA}"/>
              </a:ext>
            </a:extLst>
          </p:cNvPr>
          <p:cNvSpPr txBox="1"/>
          <p:nvPr/>
        </p:nvSpPr>
        <p:spPr>
          <a:xfrm>
            <a:off x="122853" y="6317931"/>
            <a:ext cx="4010899" cy="420564"/>
          </a:xfrm>
          <a:prstGeom prst="rect">
            <a:avLst/>
          </a:prstGeom>
          <a:noFill/>
        </p:spPr>
        <p:txBody>
          <a:bodyPr wrap="square" rtlCol="0">
            <a:spAutoFit/>
          </a:bodyPr>
          <a:lstStyle/>
          <a:p>
            <a:pPr algn="ctr"/>
            <a:r>
              <a:rPr lang="en-US" sz="2133" dirty="0">
                <a:solidFill>
                  <a:schemeClr val="bg2">
                    <a:lumMod val="25000"/>
                  </a:schemeClr>
                </a:solidFill>
              </a:rPr>
              <a:t>Agile Brains Consulting</a:t>
            </a:r>
          </a:p>
        </p:txBody>
      </p:sp>
      <p:sp>
        <p:nvSpPr>
          <p:cNvPr id="6" name="TextBox 5">
            <a:extLst>
              <a:ext uri="{FF2B5EF4-FFF2-40B4-BE49-F238E27FC236}">
                <a16:creationId xmlns:a16="http://schemas.microsoft.com/office/drawing/2014/main" id="{DB8D0BBB-5988-46AA-9EAD-707B6004C7B9}"/>
              </a:ext>
            </a:extLst>
          </p:cNvPr>
          <p:cNvSpPr txBox="1"/>
          <p:nvPr/>
        </p:nvSpPr>
        <p:spPr>
          <a:xfrm>
            <a:off x="3514722" y="6490034"/>
            <a:ext cx="5857876" cy="254044"/>
          </a:xfrm>
          <a:prstGeom prst="rect">
            <a:avLst/>
          </a:prstGeom>
          <a:noFill/>
        </p:spPr>
        <p:txBody>
          <a:bodyPr wrap="square" rtlCol="0">
            <a:spAutoFit/>
          </a:bodyPr>
          <a:lstStyle/>
          <a:p>
            <a:pPr algn="ctr"/>
            <a:r>
              <a:rPr lang="en-US" sz="1051" dirty="0">
                <a:solidFill>
                  <a:schemeClr val="bg2">
                    <a:lumMod val="50000"/>
                  </a:schemeClr>
                </a:solidFill>
              </a:rPr>
              <a:t>©Agile Brains Consulting Inc. All rights reserved. Not to be reproduced without prior written consent.</a:t>
            </a:r>
          </a:p>
        </p:txBody>
      </p:sp>
      <p:pic>
        <p:nvPicPr>
          <p:cNvPr id="7" name="Picture 6" descr="A close up of a sign&#10;&#10;Description generated with high confidence">
            <a:extLst>
              <a:ext uri="{FF2B5EF4-FFF2-40B4-BE49-F238E27FC236}">
                <a16:creationId xmlns:a16="http://schemas.microsoft.com/office/drawing/2014/main" id="{62ED1D3C-94ED-4E66-AC1F-BA34BDBDD45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7650" y="6273801"/>
            <a:ext cx="542924" cy="542924"/>
          </a:xfrm>
          <a:prstGeom prst="rect">
            <a:avLst/>
          </a:prstGeom>
        </p:spPr>
      </p:pic>
      <p:pic>
        <p:nvPicPr>
          <p:cNvPr id="8" name="Picture 7">
            <a:extLst>
              <a:ext uri="{FF2B5EF4-FFF2-40B4-BE49-F238E27FC236}">
                <a16:creationId xmlns:a16="http://schemas.microsoft.com/office/drawing/2014/main" id="{7B32E106-9E99-4EB7-9524-D39048EF644E}"/>
              </a:ext>
            </a:extLst>
          </p:cNvPr>
          <p:cNvPicPr>
            <a:picLocks noChangeAspect="1"/>
          </p:cNvPicPr>
          <p:nvPr/>
        </p:nvPicPr>
        <p:blipFill rotWithShape="1">
          <a:blip r:embed="rId3">
            <a:extLst>
              <a:ext uri="{28A0092B-C50C-407E-A947-70E740481C1C}">
                <a14:useLocalDpi xmlns:a14="http://schemas.microsoft.com/office/drawing/2010/main" val="0"/>
              </a:ext>
            </a:extLst>
          </a:blip>
          <a:srcRect t="26736" b="30906"/>
          <a:stretch/>
        </p:blipFill>
        <p:spPr>
          <a:xfrm>
            <a:off x="9965555" y="6252635"/>
            <a:ext cx="1301160" cy="551155"/>
          </a:xfrm>
          <a:prstGeom prst="rect">
            <a:avLst/>
          </a:prstGeom>
        </p:spPr>
      </p:pic>
      <p:sp>
        <p:nvSpPr>
          <p:cNvPr id="9" name="Slide Number Placeholder 102">
            <a:extLst>
              <a:ext uri="{FF2B5EF4-FFF2-40B4-BE49-F238E27FC236}">
                <a16:creationId xmlns:a16="http://schemas.microsoft.com/office/drawing/2014/main" id="{A00F2676-DEAE-461D-80E3-9CE7EC56B906}"/>
              </a:ext>
            </a:extLst>
          </p:cNvPr>
          <p:cNvSpPr txBox="1">
            <a:spLocks/>
          </p:cNvSpPr>
          <p:nvPr/>
        </p:nvSpPr>
        <p:spPr>
          <a:xfrm>
            <a:off x="9159626" y="6356351"/>
            <a:ext cx="2844800" cy="365125"/>
          </a:xfrm>
          <a:prstGeom prst="rect">
            <a:avLst/>
          </a:prstGeom>
        </p:spPr>
        <p:txBody>
          <a:bodyPr vert="horz" lIns="121920" tIns="60960" rIns="121920" bIns="6096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04198DC-2EF7-4B34-A789-AD3A4CDEBD28}" type="slidenum">
              <a:rPr lang="en-US" sz="1600"/>
              <a:pPr/>
              <a:t>104</a:t>
            </a:fld>
            <a:endParaRPr lang="en-US" sz="1600" dirty="0"/>
          </a:p>
        </p:txBody>
      </p:sp>
      <p:sp>
        <p:nvSpPr>
          <p:cNvPr id="10" name="Title 1">
            <a:extLst>
              <a:ext uri="{FF2B5EF4-FFF2-40B4-BE49-F238E27FC236}">
                <a16:creationId xmlns:a16="http://schemas.microsoft.com/office/drawing/2014/main" id="{7F2AC259-BCB8-3C42-BD11-C62614292422}"/>
              </a:ext>
            </a:extLst>
          </p:cNvPr>
          <p:cNvSpPr txBox="1">
            <a:spLocks/>
          </p:cNvSpPr>
          <p:nvPr/>
        </p:nvSpPr>
        <p:spPr>
          <a:xfrm>
            <a:off x="751115"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002060"/>
                </a:solidFill>
              </a:rPr>
              <a:t>Service Accounts – </a:t>
            </a:r>
            <a:r>
              <a:rPr lang="en-US" b="1" dirty="0" err="1">
                <a:solidFill>
                  <a:srgbClr val="002060"/>
                </a:solidFill>
              </a:rPr>
              <a:t>ImagePullSecret</a:t>
            </a:r>
            <a:r>
              <a:rPr lang="en-US" b="1" dirty="0">
                <a:solidFill>
                  <a:srgbClr val="002060"/>
                </a:solidFill>
              </a:rPr>
              <a:t> </a:t>
            </a:r>
          </a:p>
        </p:txBody>
      </p:sp>
    </p:spTree>
    <p:extLst>
      <p:ext uri="{BB962C8B-B14F-4D97-AF65-F5344CB8AC3E}">
        <p14:creationId xmlns:p14="http://schemas.microsoft.com/office/powerpoint/2010/main" val="44744950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3794CCA-682C-D14A-A6B7-95E2D038885C}"/>
              </a:ext>
            </a:extLst>
          </p:cNvPr>
          <p:cNvSpPr>
            <a:spLocks noGrp="1"/>
          </p:cNvSpPr>
          <p:nvPr>
            <p:ph idx="1"/>
          </p:nvPr>
        </p:nvSpPr>
        <p:spPr>
          <a:xfrm>
            <a:off x="661218" y="1558728"/>
            <a:ext cx="10990008" cy="4250711"/>
          </a:xfrm>
        </p:spPr>
        <p:txBody>
          <a:bodyPr>
            <a:noAutofit/>
          </a:bodyPr>
          <a:lstStyle/>
          <a:p>
            <a:pPr marL="0" indent="0">
              <a:buNone/>
            </a:pPr>
            <a:r>
              <a:rPr lang="en-US" sz="2200" b="1" dirty="0"/>
              <a:t>Case: </a:t>
            </a:r>
            <a:r>
              <a:rPr lang="en-US" sz="2200" dirty="0">
                <a:solidFill>
                  <a:schemeClr val="accent2">
                    <a:lumMod val="75000"/>
                  </a:schemeClr>
                </a:solidFill>
              </a:rPr>
              <a:t>What happens with ServiceAccount when a Pod is created</a:t>
            </a:r>
            <a:endParaRPr lang="en-US" sz="2200" dirty="0">
              <a:solidFill>
                <a:schemeClr val="accent2">
                  <a:lumMod val="75000"/>
                </a:schemeClr>
              </a:solidFill>
              <a:sym typeface="Wingdings" pitchFamily="2" charset="2"/>
            </a:endParaRPr>
          </a:p>
          <a:p>
            <a:pPr marL="0" indent="0">
              <a:buNone/>
            </a:pPr>
            <a:endParaRPr lang="en-US" sz="2200" dirty="0">
              <a:solidFill>
                <a:schemeClr val="accent2">
                  <a:lumMod val="75000"/>
                </a:schemeClr>
              </a:solidFill>
              <a:sym typeface="Wingdings" pitchFamily="2" charset="2"/>
            </a:endParaRPr>
          </a:p>
          <a:p>
            <a:r>
              <a:rPr lang="en-US" sz="2200" dirty="0">
                <a:sym typeface="Wingdings" pitchFamily="2" charset="2"/>
              </a:rPr>
              <a:t>If the pod does not have a ServiceAccount set, it sets the ServiceAccount to </a:t>
            </a:r>
            <a:r>
              <a:rPr lang="en-US" sz="2200" b="1" dirty="0">
                <a:sym typeface="Wingdings" pitchFamily="2" charset="2"/>
              </a:rPr>
              <a:t>default</a:t>
            </a:r>
            <a:r>
              <a:rPr lang="en-US" sz="2200" dirty="0">
                <a:sym typeface="Wingdings" pitchFamily="2" charset="2"/>
              </a:rPr>
              <a:t>.</a:t>
            </a:r>
          </a:p>
          <a:p>
            <a:r>
              <a:rPr lang="en-US" sz="2200" dirty="0">
                <a:sym typeface="Wingdings" pitchFamily="2" charset="2"/>
              </a:rPr>
              <a:t>It ensures that the ServiceAccount referenced by the pod exists, and otherwise rejects it.</a:t>
            </a:r>
          </a:p>
          <a:p>
            <a:r>
              <a:rPr lang="en-US" sz="2200" dirty="0">
                <a:sym typeface="Wingdings" pitchFamily="2" charset="2"/>
              </a:rPr>
              <a:t>If the pod does not contain any ImagePullSecrets, then ImagePullSecrets of the ServiceAccount are added to the pod.</a:t>
            </a:r>
          </a:p>
          <a:p>
            <a:r>
              <a:rPr lang="en-US" sz="2200" dirty="0">
                <a:sym typeface="Wingdings" pitchFamily="2" charset="2"/>
              </a:rPr>
              <a:t>It adds a volume to the pod which contains a token for API access.</a:t>
            </a:r>
          </a:p>
          <a:p>
            <a:r>
              <a:rPr lang="en-US" sz="2200" dirty="0">
                <a:sym typeface="Wingdings" pitchFamily="2" charset="2"/>
              </a:rPr>
              <a:t>It adds a volumeSource to each container of the pod mounted at /var/run/secrets/kubernetes.io/serviceaccount</a:t>
            </a:r>
          </a:p>
          <a:p>
            <a:pPr lvl="1"/>
            <a:r>
              <a:rPr lang="en-US" sz="1800" dirty="0">
                <a:sym typeface="Wingdings" pitchFamily="2" charset="2"/>
              </a:rPr>
              <a:t>We have seen this in one of the exercises where two containers in the same pod trying to share volumes – was authenticated by serviceaccount secret that was auto-created</a:t>
            </a:r>
          </a:p>
        </p:txBody>
      </p:sp>
      <p:cxnSp>
        <p:nvCxnSpPr>
          <p:cNvPr id="4" name="Straight Connector 3">
            <a:extLst>
              <a:ext uri="{FF2B5EF4-FFF2-40B4-BE49-F238E27FC236}">
                <a16:creationId xmlns:a16="http://schemas.microsoft.com/office/drawing/2014/main" id="{D2EB4841-4E96-487D-ABC4-B5548C00F462}"/>
              </a:ext>
            </a:extLst>
          </p:cNvPr>
          <p:cNvCxnSpPr>
            <a:cxnSpLocks/>
          </p:cNvCxnSpPr>
          <p:nvPr/>
        </p:nvCxnSpPr>
        <p:spPr>
          <a:xfrm>
            <a:off x="1" y="6172200"/>
            <a:ext cx="12192001"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4FA1DC61-98B9-4D2E-95B3-4BE126C9E1EA}"/>
              </a:ext>
            </a:extLst>
          </p:cNvPr>
          <p:cNvSpPr txBox="1"/>
          <p:nvPr/>
        </p:nvSpPr>
        <p:spPr>
          <a:xfrm>
            <a:off x="122853" y="6317931"/>
            <a:ext cx="4010899" cy="420564"/>
          </a:xfrm>
          <a:prstGeom prst="rect">
            <a:avLst/>
          </a:prstGeom>
          <a:noFill/>
        </p:spPr>
        <p:txBody>
          <a:bodyPr wrap="square" rtlCol="0">
            <a:spAutoFit/>
          </a:bodyPr>
          <a:lstStyle/>
          <a:p>
            <a:pPr algn="ctr"/>
            <a:r>
              <a:rPr lang="en-US" sz="2133" dirty="0">
                <a:solidFill>
                  <a:schemeClr val="bg2">
                    <a:lumMod val="25000"/>
                  </a:schemeClr>
                </a:solidFill>
              </a:rPr>
              <a:t>Agile Brains Consulting</a:t>
            </a:r>
          </a:p>
        </p:txBody>
      </p:sp>
      <p:sp>
        <p:nvSpPr>
          <p:cNvPr id="6" name="TextBox 5">
            <a:extLst>
              <a:ext uri="{FF2B5EF4-FFF2-40B4-BE49-F238E27FC236}">
                <a16:creationId xmlns:a16="http://schemas.microsoft.com/office/drawing/2014/main" id="{DB8D0BBB-5988-46AA-9EAD-707B6004C7B9}"/>
              </a:ext>
            </a:extLst>
          </p:cNvPr>
          <p:cNvSpPr txBox="1"/>
          <p:nvPr/>
        </p:nvSpPr>
        <p:spPr>
          <a:xfrm>
            <a:off x="3514722" y="6490034"/>
            <a:ext cx="5857876" cy="254044"/>
          </a:xfrm>
          <a:prstGeom prst="rect">
            <a:avLst/>
          </a:prstGeom>
          <a:noFill/>
        </p:spPr>
        <p:txBody>
          <a:bodyPr wrap="square" rtlCol="0">
            <a:spAutoFit/>
          </a:bodyPr>
          <a:lstStyle/>
          <a:p>
            <a:pPr algn="ctr"/>
            <a:r>
              <a:rPr lang="en-US" sz="1051" dirty="0">
                <a:solidFill>
                  <a:schemeClr val="bg2">
                    <a:lumMod val="50000"/>
                  </a:schemeClr>
                </a:solidFill>
              </a:rPr>
              <a:t>©Agile Brains Consulting Inc. All rights reserved. Not to be reproduced without prior written consent.</a:t>
            </a:r>
          </a:p>
        </p:txBody>
      </p:sp>
      <p:pic>
        <p:nvPicPr>
          <p:cNvPr id="7" name="Picture 6" descr="A close up of a sign&#10;&#10;Description generated with high confidence">
            <a:extLst>
              <a:ext uri="{FF2B5EF4-FFF2-40B4-BE49-F238E27FC236}">
                <a16:creationId xmlns:a16="http://schemas.microsoft.com/office/drawing/2014/main" id="{62ED1D3C-94ED-4E66-AC1F-BA34BDBDD45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7650" y="6273801"/>
            <a:ext cx="542924" cy="542924"/>
          </a:xfrm>
          <a:prstGeom prst="rect">
            <a:avLst/>
          </a:prstGeom>
        </p:spPr>
      </p:pic>
      <p:pic>
        <p:nvPicPr>
          <p:cNvPr id="8" name="Picture 7">
            <a:extLst>
              <a:ext uri="{FF2B5EF4-FFF2-40B4-BE49-F238E27FC236}">
                <a16:creationId xmlns:a16="http://schemas.microsoft.com/office/drawing/2014/main" id="{7B32E106-9E99-4EB7-9524-D39048EF644E}"/>
              </a:ext>
            </a:extLst>
          </p:cNvPr>
          <p:cNvPicPr>
            <a:picLocks noChangeAspect="1"/>
          </p:cNvPicPr>
          <p:nvPr/>
        </p:nvPicPr>
        <p:blipFill rotWithShape="1">
          <a:blip r:embed="rId3">
            <a:extLst>
              <a:ext uri="{28A0092B-C50C-407E-A947-70E740481C1C}">
                <a14:useLocalDpi xmlns:a14="http://schemas.microsoft.com/office/drawing/2010/main" val="0"/>
              </a:ext>
            </a:extLst>
          </a:blip>
          <a:srcRect t="26736" b="30906"/>
          <a:stretch/>
        </p:blipFill>
        <p:spPr>
          <a:xfrm>
            <a:off x="9965555" y="6252635"/>
            <a:ext cx="1301160" cy="551155"/>
          </a:xfrm>
          <a:prstGeom prst="rect">
            <a:avLst/>
          </a:prstGeom>
        </p:spPr>
      </p:pic>
      <p:sp>
        <p:nvSpPr>
          <p:cNvPr id="9" name="Slide Number Placeholder 102">
            <a:extLst>
              <a:ext uri="{FF2B5EF4-FFF2-40B4-BE49-F238E27FC236}">
                <a16:creationId xmlns:a16="http://schemas.microsoft.com/office/drawing/2014/main" id="{A00F2676-DEAE-461D-80E3-9CE7EC56B906}"/>
              </a:ext>
            </a:extLst>
          </p:cNvPr>
          <p:cNvSpPr txBox="1">
            <a:spLocks/>
          </p:cNvSpPr>
          <p:nvPr/>
        </p:nvSpPr>
        <p:spPr>
          <a:xfrm>
            <a:off x="9159626" y="6356351"/>
            <a:ext cx="2844800" cy="365125"/>
          </a:xfrm>
          <a:prstGeom prst="rect">
            <a:avLst/>
          </a:prstGeom>
        </p:spPr>
        <p:txBody>
          <a:bodyPr vert="horz" lIns="121920" tIns="60960" rIns="121920" bIns="6096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04198DC-2EF7-4B34-A789-AD3A4CDEBD28}" type="slidenum">
              <a:rPr lang="en-US" sz="1600"/>
              <a:pPr/>
              <a:t>105</a:t>
            </a:fld>
            <a:endParaRPr lang="en-US" sz="1600" dirty="0"/>
          </a:p>
        </p:txBody>
      </p:sp>
      <p:sp>
        <p:nvSpPr>
          <p:cNvPr id="10" name="Title 1">
            <a:extLst>
              <a:ext uri="{FF2B5EF4-FFF2-40B4-BE49-F238E27FC236}">
                <a16:creationId xmlns:a16="http://schemas.microsoft.com/office/drawing/2014/main" id="{4430A5E3-3A56-1546-BA3D-4DF2E348B10D}"/>
              </a:ext>
            </a:extLst>
          </p:cNvPr>
          <p:cNvSpPr txBox="1">
            <a:spLocks/>
          </p:cNvSpPr>
          <p:nvPr/>
        </p:nvSpPr>
        <p:spPr>
          <a:xfrm>
            <a:off x="661218" y="152731"/>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002060"/>
                </a:solidFill>
              </a:rPr>
              <a:t>Service Accounts – Pod creation</a:t>
            </a:r>
          </a:p>
        </p:txBody>
      </p:sp>
    </p:spTree>
    <p:extLst>
      <p:ext uri="{BB962C8B-B14F-4D97-AF65-F5344CB8AC3E}">
        <p14:creationId xmlns:p14="http://schemas.microsoft.com/office/powerpoint/2010/main" val="23290138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D2EB4841-4E96-487D-ABC4-B5548C00F462}"/>
              </a:ext>
            </a:extLst>
          </p:cNvPr>
          <p:cNvCxnSpPr>
            <a:cxnSpLocks/>
          </p:cNvCxnSpPr>
          <p:nvPr/>
        </p:nvCxnSpPr>
        <p:spPr>
          <a:xfrm>
            <a:off x="1" y="6172200"/>
            <a:ext cx="12192001"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4FA1DC61-98B9-4D2E-95B3-4BE126C9E1EA}"/>
              </a:ext>
            </a:extLst>
          </p:cNvPr>
          <p:cNvSpPr txBox="1"/>
          <p:nvPr/>
        </p:nvSpPr>
        <p:spPr>
          <a:xfrm>
            <a:off x="122853" y="6317931"/>
            <a:ext cx="4010899" cy="420564"/>
          </a:xfrm>
          <a:prstGeom prst="rect">
            <a:avLst/>
          </a:prstGeom>
          <a:noFill/>
        </p:spPr>
        <p:txBody>
          <a:bodyPr wrap="square" rtlCol="0">
            <a:spAutoFit/>
          </a:bodyPr>
          <a:lstStyle/>
          <a:p>
            <a:pPr algn="ctr"/>
            <a:r>
              <a:rPr lang="en-US" sz="2133" dirty="0">
                <a:solidFill>
                  <a:schemeClr val="bg2">
                    <a:lumMod val="25000"/>
                  </a:schemeClr>
                </a:solidFill>
              </a:rPr>
              <a:t>Agile Brains Consulting</a:t>
            </a:r>
          </a:p>
        </p:txBody>
      </p:sp>
      <p:sp>
        <p:nvSpPr>
          <p:cNvPr id="5" name="TextBox 4">
            <a:extLst>
              <a:ext uri="{FF2B5EF4-FFF2-40B4-BE49-F238E27FC236}">
                <a16:creationId xmlns:a16="http://schemas.microsoft.com/office/drawing/2014/main" id="{DB8D0BBB-5988-46AA-9EAD-707B6004C7B9}"/>
              </a:ext>
            </a:extLst>
          </p:cNvPr>
          <p:cNvSpPr txBox="1"/>
          <p:nvPr/>
        </p:nvSpPr>
        <p:spPr>
          <a:xfrm>
            <a:off x="3514722" y="6490034"/>
            <a:ext cx="5857876" cy="254044"/>
          </a:xfrm>
          <a:prstGeom prst="rect">
            <a:avLst/>
          </a:prstGeom>
          <a:noFill/>
        </p:spPr>
        <p:txBody>
          <a:bodyPr wrap="square" rtlCol="0">
            <a:spAutoFit/>
          </a:bodyPr>
          <a:lstStyle/>
          <a:p>
            <a:pPr algn="ctr"/>
            <a:r>
              <a:rPr lang="en-US" sz="1051" dirty="0">
                <a:solidFill>
                  <a:schemeClr val="bg2">
                    <a:lumMod val="50000"/>
                  </a:schemeClr>
                </a:solidFill>
              </a:rPr>
              <a:t>©Agile Brains Consulting Inc. All rights reserved. Not to be reproduced without prior written consent.</a:t>
            </a:r>
          </a:p>
        </p:txBody>
      </p:sp>
      <p:pic>
        <p:nvPicPr>
          <p:cNvPr id="6" name="Picture 5" descr="A close up of a sign&#10;&#10;Description generated with high confidence">
            <a:extLst>
              <a:ext uri="{FF2B5EF4-FFF2-40B4-BE49-F238E27FC236}">
                <a16:creationId xmlns:a16="http://schemas.microsoft.com/office/drawing/2014/main" id="{62ED1D3C-94ED-4E66-AC1F-BA34BDBDD45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7650" y="6273801"/>
            <a:ext cx="542924" cy="542924"/>
          </a:xfrm>
          <a:prstGeom prst="rect">
            <a:avLst/>
          </a:prstGeom>
        </p:spPr>
      </p:pic>
      <p:pic>
        <p:nvPicPr>
          <p:cNvPr id="7" name="Picture 6">
            <a:extLst>
              <a:ext uri="{FF2B5EF4-FFF2-40B4-BE49-F238E27FC236}">
                <a16:creationId xmlns:a16="http://schemas.microsoft.com/office/drawing/2014/main" id="{7B32E106-9E99-4EB7-9524-D39048EF644E}"/>
              </a:ext>
            </a:extLst>
          </p:cNvPr>
          <p:cNvPicPr>
            <a:picLocks noChangeAspect="1"/>
          </p:cNvPicPr>
          <p:nvPr/>
        </p:nvPicPr>
        <p:blipFill rotWithShape="1">
          <a:blip r:embed="rId3">
            <a:extLst>
              <a:ext uri="{28A0092B-C50C-407E-A947-70E740481C1C}">
                <a14:useLocalDpi xmlns:a14="http://schemas.microsoft.com/office/drawing/2010/main" val="0"/>
              </a:ext>
            </a:extLst>
          </a:blip>
          <a:srcRect t="26736" b="30906"/>
          <a:stretch/>
        </p:blipFill>
        <p:spPr>
          <a:xfrm>
            <a:off x="9965555" y="6252635"/>
            <a:ext cx="1301160" cy="551155"/>
          </a:xfrm>
          <a:prstGeom prst="rect">
            <a:avLst/>
          </a:prstGeom>
        </p:spPr>
      </p:pic>
      <p:sp>
        <p:nvSpPr>
          <p:cNvPr id="8" name="Slide Number Placeholder 102">
            <a:extLst>
              <a:ext uri="{FF2B5EF4-FFF2-40B4-BE49-F238E27FC236}">
                <a16:creationId xmlns:a16="http://schemas.microsoft.com/office/drawing/2014/main" id="{A00F2676-DEAE-461D-80E3-9CE7EC56B906}"/>
              </a:ext>
            </a:extLst>
          </p:cNvPr>
          <p:cNvSpPr txBox="1">
            <a:spLocks/>
          </p:cNvSpPr>
          <p:nvPr/>
        </p:nvSpPr>
        <p:spPr>
          <a:xfrm>
            <a:off x="9159626" y="6356351"/>
            <a:ext cx="2844800" cy="365125"/>
          </a:xfrm>
          <a:prstGeom prst="rect">
            <a:avLst/>
          </a:prstGeom>
        </p:spPr>
        <p:txBody>
          <a:bodyPr vert="horz" lIns="121920" tIns="60960" rIns="121920" bIns="6096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04198DC-2EF7-4B34-A789-AD3A4CDEBD28}" type="slidenum">
              <a:rPr lang="en-US" sz="1600"/>
              <a:pPr/>
              <a:t>11</a:t>
            </a:fld>
            <a:endParaRPr lang="en-US" sz="1600" dirty="0"/>
          </a:p>
        </p:txBody>
      </p:sp>
      <p:pic>
        <p:nvPicPr>
          <p:cNvPr id="10" name="Picture 9" descr="Screen Shot 2019-03-07 at 2.00.59 PM.png">
            <a:extLst>
              <a:ext uri="{FF2B5EF4-FFF2-40B4-BE49-F238E27FC236}">
                <a16:creationId xmlns:a16="http://schemas.microsoft.com/office/drawing/2014/main" id="{9BA7A180-A52E-884A-BD4B-526752052EF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93872" y="1857117"/>
            <a:ext cx="3441700" cy="3581400"/>
          </a:xfrm>
          <a:prstGeom prst="rect">
            <a:avLst/>
          </a:prstGeom>
        </p:spPr>
      </p:pic>
      <p:sp>
        <p:nvSpPr>
          <p:cNvPr id="11" name="Google Shape;1603;p228">
            <a:extLst>
              <a:ext uri="{FF2B5EF4-FFF2-40B4-BE49-F238E27FC236}">
                <a16:creationId xmlns:a16="http://schemas.microsoft.com/office/drawing/2014/main" id="{396B883C-074D-D544-B1B4-7F3A1966C5FD}"/>
              </a:ext>
            </a:extLst>
          </p:cNvPr>
          <p:cNvSpPr txBox="1">
            <a:spLocks/>
          </p:cNvSpPr>
          <p:nvPr/>
        </p:nvSpPr>
        <p:spPr>
          <a:xfrm>
            <a:off x="5625530" y="2670720"/>
            <a:ext cx="5417120" cy="2071977"/>
          </a:xfrm>
          <a:prstGeom prst="rect">
            <a:avLst/>
          </a:prstGeom>
          <a:noFill/>
          <a:ln>
            <a:noFill/>
          </a:ln>
        </p:spPr>
        <p:txBody>
          <a:bodyPr spcFirstLastPara="1" vert="horz" wrap="square" lIns="91425" tIns="45700" rIns="91425" bIns="45700" rtl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lvl="1" indent="-368300">
              <a:lnSpc>
                <a:spcPct val="150000"/>
              </a:lnSpc>
              <a:spcBef>
                <a:spcPts val="0"/>
              </a:spcBef>
              <a:buClr>
                <a:srgbClr val="000000"/>
              </a:buClr>
              <a:buSzPts val="2200"/>
            </a:pPr>
            <a:r>
              <a:rPr lang="en-US" sz="1800" dirty="0"/>
              <a:t>This file says:</a:t>
            </a:r>
          </a:p>
          <a:p>
            <a:pPr lvl="2" indent="-368300">
              <a:lnSpc>
                <a:spcPct val="150000"/>
              </a:lnSpc>
              <a:spcBef>
                <a:spcPts val="0"/>
              </a:spcBef>
              <a:buClr>
                <a:srgbClr val="000000"/>
              </a:buClr>
              <a:buSzPts val="2200"/>
            </a:pPr>
            <a:r>
              <a:rPr lang="en-US" sz="1400" dirty="0"/>
              <a:t>We need to have 3 replicas of this Pod</a:t>
            </a:r>
          </a:p>
          <a:p>
            <a:pPr lvl="2" indent="-368300">
              <a:lnSpc>
                <a:spcPct val="150000"/>
              </a:lnSpc>
              <a:spcBef>
                <a:spcPts val="0"/>
              </a:spcBef>
              <a:buClr>
                <a:srgbClr val="000000"/>
              </a:buClr>
              <a:buSzPts val="2200"/>
            </a:pPr>
            <a:r>
              <a:rPr lang="en-US" sz="1400" dirty="0">
                <a:solidFill>
                  <a:srgbClr val="000000"/>
                </a:solidFill>
              </a:rPr>
              <a:t>The Pod has 1 container (image: </a:t>
            </a:r>
            <a:r>
              <a:rPr lang="en-US" sz="1400" dirty="0" err="1">
                <a:solidFill>
                  <a:srgbClr val="000000"/>
                </a:solidFill>
              </a:rPr>
              <a:t>nginx</a:t>
            </a:r>
            <a:r>
              <a:rPr lang="en-US" sz="1400" dirty="0">
                <a:solidFill>
                  <a:srgbClr val="000000"/>
                </a:solidFill>
              </a:rPr>
              <a:t>)</a:t>
            </a:r>
          </a:p>
          <a:p>
            <a:pPr lvl="1" indent="-368300">
              <a:lnSpc>
                <a:spcPct val="150000"/>
              </a:lnSpc>
              <a:spcBef>
                <a:spcPts val="0"/>
              </a:spcBef>
              <a:buClr>
                <a:srgbClr val="000000"/>
              </a:buClr>
              <a:buSzPts val="2200"/>
            </a:pPr>
            <a:r>
              <a:rPr lang="en-US" sz="1800" dirty="0">
                <a:solidFill>
                  <a:srgbClr val="000000"/>
                </a:solidFill>
              </a:rPr>
              <a:t>Create the Replication controller:</a:t>
            </a:r>
          </a:p>
          <a:p>
            <a:pPr lvl="2" indent="-368300">
              <a:lnSpc>
                <a:spcPct val="150000"/>
              </a:lnSpc>
              <a:spcBef>
                <a:spcPts val="0"/>
              </a:spcBef>
              <a:buClr>
                <a:srgbClr val="000000"/>
              </a:buClr>
              <a:buSzPts val="2200"/>
            </a:pPr>
            <a:r>
              <a:rPr lang="en-US" sz="1400" dirty="0" err="1">
                <a:solidFill>
                  <a:srgbClr val="000000"/>
                </a:solidFill>
              </a:rPr>
              <a:t>kubectl</a:t>
            </a:r>
            <a:r>
              <a:rPr lang="en-US" sz="1400" dirty="0">
                <a:solidFill>
                  <a:srgbClr val="000000"/>
                </a:solidFill>
              </a:rPr>
              <a:t> create -f </a:t>
            </a:r>
            <a:r>
              <a:rPr lang="en-US" sz="1400" dirty="0" err="1">
                <a:solidFill>
                  <a:srgbClr val="000000"/>
                </a:solidFill>
              </a:rPr>
              <a:t>rc.yaml</a:t>
            </a:r>
            <a:endParaRPr lang="en-US" sz="1400" dirty="0">
              <a:solidFill>
                <a:srgbClr val="000000"/>
              </a:solidFill>
            </a:endParaRPr>
          </a:p>
          <a:p>
            <a:pPr lvl="1" indent="-368300">
              <a:lnSpc>
                <a:spcPct val="150000"/>
              </a:lnSpc>
              <a:spcBef>
                <a:spcPts val="0"/>
              </a:spcBef>
              <a:buClr>
                <a:srgbClr val="000000"/>
              </a:buClr>
              <a:buSzPts val="2200"/>
            </a:pPr>
            <a:endParaRPr lang="en-US" sz="1800" dirty="0">
              <a:solidFill>
                <a:srgbClr val="000000"/>
              </a:solidFill>
            </a:endParaRPr>
          </a:p>
        </p:txBody>
      </p:sp>
      <p:sp>
        <p:nvSpPr>
          <p:cNvPr id="12" name="Title 1">
            <a:extLst>
              <a:ext uri="{FF2B5EF4-FFF2-40B4-BE49-F238E27FC236}">
                <a16:creationId xmlns:a16="http://schemas.microsoft.com/office/drawing/2014/main" id="{5F11DAD3-0B0F-7A42-9E6D-0391FB169E24}"/>
              </a:ext>
            </a:extLst>
          </p:cNvPr>
          <p:cNvSpPr txBox="1">
            <a:spLocks/>
          </p:cNvSpPr>
          <p:nvPr/>
        </p:nvSpPr>
        <p:spPr>
          <a:xfrm>
            <a:off x="790574" y="621590"/>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002060"/>
                </a:solidFill>
              </a:rPr>
              <a:t>Replication Controller</a:t>
            </a:r>
          </a:p>
        </p:txBody>
      </p:sp>
    </p:spTree>
    <p:extLst>
      <p:ext uri="{BB962C8B-B14F-4D97-AF65-F5344CB8AC3E}">
        <p14:creationId xmlns:p14="http://schemas.microsoft.com/office/powerpoint/2010/main" val="18563958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D2EB4841-4E96-487D-ABC4-B5548C00F462}"/>
              </a:ext>
            </a:extLst>
          </p:cNvPr>
          <p:cNvCxnSpPr>
            <a:cxnSpLocks/>
          </p:cNvCxnSpPr>
          <p:nvPr/>
        </p:nvCxnSpPr>
        <p:spPr>
          <a:xfrm>
            <a:off x="1" y="6172200"/>
            <a:ext cx="12192001"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4FA1DC61-98B9-4D2E-95B3-4BE126C9E1EA}"/>
              </a:ext>
            </a:extLst>
          </p:cNvPr>
          <p:cNvSpPr txBox="1"/>
          <p:nvPr/>
        </p:nvSpPr>
        <p:spPr>
          <a:xfrm>
            <a:off x="122853" y="6317931"/>
            <a:ext cx="4010899" cy="420564"/>
          </a:xfrm>
          <a:prstGeom prst="rect">
            <a:avLst/>
          </a:prstGeom>
          <a:noFill/>
        </p:spPr>
        <p:txBody>
          <a:bodyPr wrap="square" rtlCol="0">
            <a:spAutoFit/>
          </a:bodyPr>
          <a:lstStyle/>
          <a:p>
            <a:pPr algn="ctr"/>
            <a:r>
              <a:rPr lang="en-US" sz="2133" dirty="0">
                <a:solidFill>
                  <a:schemeClr val="bg2">
                    <a:lumMod val="25000"/>
                  </a:schemeClr>
                </a:solidFill>
              </a:rPr>
              <a:t>Agile Brains Consulting</a:t>
            </a:r>
          </a:p>
        </p:txBody>
      </p:sp>
      <p:sp>
        <p:nvSpPr>
          <p:cNvPr id="5" name="TextBox 4">
            <a:extLst>
              <a:ext uri="{FF2B5EF4-FFF2-40B4-BE49-F238E27FC236}">
                <a16:creationId xmlns:a16="http://schemas.microsoft.com/office/drawing/2014/main" id="{DB8D0BBB-5988-46AA-9EAD-707B6004C7B9}"/>
              </a:ext>
            </a:extLst>
          </p:cNvPr>
          <p:cNvSpPr txBox="1"/>
          <p:nvPr/>
        </p:nvSpPr>
        <p:spPr>
          <a:xfrm>
            <a:off x="3514722" y="6490034"/>
            <a:ext cx="5857876" cy="254044"/>
          </a:xfrm>
          <a:prstGeom prst="rect">
            <a:avLst/>
          </a:prstGeom>
          <a:noFill/>
        </p:spPr>
        <p:txBody>
          <a:bodyPr wrap="square" rtlCol="0">
            <a:spAutoFit/>
          </a:bodyPr>
          <a:lstStyle/>
          <a:p>
            <a:pPr algn="ctr"/>
            <a:r>
              <a:rPr lang="en-US" sz="1051" dirty="0">
                <a:solidFill>
                  <a:schemeClr val="bg2">
                    <a:lumMod val="50000"/>
                  </a:schemeClr>
                </a:solidFill>
              </a:rPr>
              <a:t>©Agile Brains Consulting Inc. All rights reserved. Not to be reproduced without prior written consent.</a:t>
            </a:r>
          </a:p>
        </p:txBody>
      </p:sp>
      <p:pic>
        <p:nvPicPr>
          <p:cNvPr id="6" name="Picture 5" descr="A close up of a sign&#10;&#10;Description generated with high confidence">
            <a:extLst>
              <a:ext uri="{FF2B5EF4-FFF2-40B4-BE49-F238E27FC236}">
                <a16:creationId xmlns:a16="http://schemas.microsoft.com/office/drawing/2014/main" id="{62ED1D3C-94ED-4E66-AC1F-BA34BDBDD45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7650" y="6273801"/>
            <a:ext cx="542924" cy="542924"/>
          </a:xfrm>
          <a:prstGeom prst="rect">
            <a:avLst/>
          </a:prstGeom>
        </p:spPr>
      </p:pic>
      <p:pic>
        <p:nvPicPr>
          <p:cNvPr id="7" name="Picture 6">
            <a:extLst>
              <a:ext uri="{FF2B5EF4-FFF2-40B4-BE49-F238E27FC236}">
                <a16:creationId xmlns:a16="http://schemas.microsoft.com/office/drawing/2014/main" id="{7B32E106-9E99-4EB7-9524-D39048EF644E}"/>
              </a:ext>
            </a:extLst>
          </p:cNvPr>
          <p:cNvPicPr>
            <a:picLocks noChangeAspect="1"/>
          </p:cNvPicPr>
          <p:nvPr/>
        </p:nvPicPr>
        <p:blipFill rotWithShape="1">
          <a:blip r:embed="rId3">
            <a:extLst>
              <a:ext uri="{28A0092B-C50C-407E-A947-70E740481C1C}">
                <a14:useLocalDpi xmlns:a14="http://schemas.microsoft.com/office/drawing/2010/main" val="0"/>
              </a:ext>
            </a:extLst>
          </a:blip>
          <a:srcRect t="26736" b="30906"/>
          <a:stretch/>
        </p:blipFill>
        <p:spPr>
          <a:xfrm>
            <a:off x="9965555" y="6252635"/>
            <a:ext cx="1301160" cy="551155"/>
          </a:xfrm>
          <a:prstGeom prst="rect">
            <a:avLst/>
          </a:prstGeom>
        </p:spPr>
      </p:pic>
      <p:sp>
        <p:nvSpPr>
          <p:cNvPr id="8" name="Slide Number Placeholder 102">
            <a:extLst>
              <a:ext uri="{FF2B5EF4-FFF2-40B4-BE49-F238E27FC236}">
                <a16:creationId xmlns:a16="http://schemas.microsoft.com/office/drawing/2014/main" id="{A00F2676-DEAE-461D-80E3-9CE7EC56B906}"/>
              </a:ext>
            </a:extLst>
          </p:cNvPr>
          <p:cNvSpPr txBox="1">
            <a:spLocks/>
          </p:cNvSpPr>
          <p:nvPr/>
        </p:nvSpPr>
        <p:spPr>
          <a:xfrm>
            <a:off x="9159626" y="6356351"/>
            <a:ext cx="2844800" cy="365125"/>
          </a:xfrm>
          <a:prstGeom prst="rect">
            <a:avLst/>
          </a:prstGeom>
        </p:spPr>
        <p:txBody>
          <a:bodyPr vert="horz" lIns="121920" tIns="60960" rIns="121920" bIns="6096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04198DC-2EF7-4B34-A789-AD3A4CDEBD28}" type="slidenum">
              <a:rPr lang="en-US" sz="1600"/>
              <a:pPr/>
              <a:t>12</a:t>
            </a:fld>
            <a:endParaRPr lang="en-US" sz="1600" dirty="0"/>
          </a:p>
        </p:txBody>
      </p:sp>
      <p:pic>
        <p:nvPicPr>
          <p:cNvPr id="10" name="Picture 9" descr="Screen Shot 2019-03-07 at 2.10.25 PM.png">
            <a:extLst>
              <a:ext uri="{FF2B5EF4-FFF2-40B4-BE49-F238E27FC236}">
                <a16:creationId xmlns:a16="http://schemas.microsoft.com/office/drawing/2014/main" id="{B9736173-D7BF-D94B-B8BA-381E2C04DD0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66938" y="1257804"/>
            <a:ext cx="6192688" cy="4812796"/>
          </a:xfrm>
          <a:prstGeom prst="rect">
            <a:avLst/>
          </a:prstGeom>
        </p:spPr>
      </p:pic>
      <p:sp>
        <p:nvSpPr>
          <p:cNvPr id="11" name="Title 1">
            <a:extLst>
              <a:ext uri="{FF2B5EF4-FFF2-40B4-BE49-F238E27FC236}">
                <a16:creationId xmlns:a16="http://schemas.microsoft.com/office/drawing/2014/main" id="{204BC2DC-B52B-3541-BB91-536F15C9EED6}"/>
              </a:ext>
            </a:extLst>
          </p:cNvPr>
          <p:cNvSpPr txBox="1">
            <a:spLocks/>
          </p:cNvSpPr>
          <p:nvPr/>
        </p:nvSpPr>
        <p:spPr>
          <a:xfrm>
            <a:off x="449262" y="106325"/>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002060"/>
                </a:solidFill>
              </a:rPr>
              <a:t>Replication Controller</a:t>
            </a:r>
          </a:p>
        </p:txBody>
      </p:sp>
    </p:spTree>
    <p:extLst>
      <p:ext uri="{BB962C8B-B14F-4D97-AF65-F5344CB8AC3E}">
        <p14:creationId xmlns:p14="http://schemas.microsoft.com/office/powerpoint/2010/main" val="42126287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D2EB4841-4E96-487D-ABC4-B5548C00F462}"/>
              </a:ext>
            </a:extLst>
          </p:cNvPr>
          <p:cNvCxnSpPr>
            <a:cxnSpLocks/>
          </p:cNvCxnSpPr>
          <p:nvPr/>
        </p:nvCxnSpPr>
        <p:spPr>
          <a:xfrm>
            <a:off x="1" y="6172200"/>
            <a:ext cx="12192001"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4FA1DC61-98B9-4D2E-95B3-4BE126C9E1EA}"/>
              </a:ext>
            </a:extLst>
          </p:cNvPr>
          <p:cNvSpPr txBox="1"/>
          <p:nvPr/>
        </p:nvSpPr>
        <p:spPr>
          <a:xfrm>
            <a:off x="122853" y="6317931"/>
            <a:ext cx="4010899" cy="420564"/>
          </a:xfrm>
          <a:prstGeom prst="rect">
            <a:avLst/>
          </a:prstGeom>
          <a:noFill/>
        </p:spPr>
        <p:txBody>
          <a:bodyPr wrap="square" rtlCol="0">
            <a:spAutoFit/>
          </a:bodyPr>
          <a:lstStyle/>
          <a:p>
            <a:pPr algn="ctr"/>
            <a:r>
              <a:rPr lang="en-US" sz="2133" dirty="0">
                <a:solidFill>
                  <a:schemeClr val="bg2">
                    <a:lumMod val="25000"/>
                  </a:schemeClr>
                </a:solidFill>
              </a:rPr>
              <a:t>Agile Brains Consulting</a:t>
            </a:r>
          </a:p>
        </p:txBody>
      </p:sp>
      <p:sp>
        <p:nvSpPr>
          <p:cNvPr id="5" name="TextBox 4">
            <a:extLst>
              <a:ext uri="{FF2B5EF4-FFF2-40B4-BE49-F238E27FC236}">
                <a16:creationId xmlns:a16="http://schemas.microsoft.com/office/drawing/2014/main" id="{DB8D0BBB-5988-46AA-9EAD-707B6004C7B9}"/>
              </a:ext>
            </a:extLst>
          </p:cNvPr>
          <p:cNvSpPr txBox="1"/>
          <p:nvPr/>
        </p:nvSpPr>
        <p:spPr>
          <a:xfrm>
            <a:off x="3514722" y="6490034"/>
            <a:ext cx="5857876" cy="254044"/>
          </a:xfrm>
          <a:prstGeom prst="rect">
            <a:avLst/>
          </a:prstGeom>
          <a:noFill/>
        </p:spPr>
        <p:txBody>
          <a:bodyPr wrap="square" rtlCol="0">
            <a:spAutoFit/>
          </a:bodyPr>
          <a:lstStyle/>
          <a:p>
            <a:pPr algn="ctr"/>
            <a:r>
              <a:rPr lang="en-US" sz="1051" dirty="0">
                <a:solidFill>
                  <a:schemeClr val="bg2">
                    <a:lumMod val="50000"/>
                  </a:schemeClr>
                </a:solidFill>
              </a:rPr>
              <a:t>©Agile Brains Consulting Inc. All rights reserved. Not to be reproduced without prior written consent.</a:t>
            </a:r>
          </a:p>
        </p:txBody>
      </p:sp>
      <p:pic>
        <p:nvPicPr>
          <p:cNvPr id="6" name="Picture 5" descr="A close up of a sign&#10;&#10;Description generated with high confidence">
            <a:extLst>
              <a:ext uri="{FF2B5EF4-FFF2-40B4-BE49-F238E27FC236}">
                <a16:creationId xmlns:a16="http://schemas.microsoft.com/office/drawing/2014/main" id="{62ED1D3C-94ED-4E66-AC1F-BA34BDBDD45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7650" y="6273801"/>
            <a:ext cx="542924" cy="542924"/>
          </a:xfrm>
          <a:prstGeom prst="rect">
            <a:avLst/>
          </a:prstGeom>
        </p:spPr>
      </p:pic>
      <p:pic>
        <p:nvPicPr>
          <p:cNvPr id="7" name="Picture 6">
            <a:extLst>
              <a:ext uri="{FF2B5EF4-FFF2-40B4-BE49-F238E27FC236}">
                <a16:creationId xmlns:a16="http://schemas.microsoft.com/office/drawing/2014/main" id="{7B32E106-9E99-4EB7-9524-D39048EF644E}"/>
              </a:ext>
            </a:extLst>
          </p:cNvPr>
          <p:cNvPicPr>
            <a:picLocks noChangeAspect="1"/>
          </p:cNvPicPr>
          <p:nvPr/>
        </p:nvPicPr>
        <p:blipFill rotWithShape="1">
          <a:blip r:embed="rId3">
            <a:extLst>
              <a:ext uri="{28A0092B-C50C-407E-A947-70E740481C1C}">
                <a14:useLocalDpi xmlns:a14="http://schemas.microsoft.com/office/drawing/2010/main" val="0"/>
              </a:ext>
            </a:extLst>
          </a:blip>
          <a:srcRect t="26736" b="30906"/>
          <a:stretch/>
        </p:blipFill>
        <p:spPr>
          <a:xfrm>
            <a:off x="9965555" y="6252635"/>
            <a:ext cx="1301160" cy="551155"/>
          </a:xfrm>
          <a:prstGeom prst="rect">
            <a:avLst/>
          </a:prstGeom>
        </p:spPr>
      </p:pic>
      <p:sp>
        <p:nvSpPr>
          <p:cNvPr id="8" name="Slide Number Placeholder 102">
            <a:extLst>
              <a:ext uri="{FF2B5EF4-FFF2-40B4-BE49-F238E27FC236}">
                <a16:creationId xmlns:a16="http://schemas.microsoft.com/office/drawing/2014/main" id="{A00F2676-DEAE-461D-80E3-9CE7EC56B906}"/>
              </a:ext>
            </a:extLst>
          </p:cNvPr>
          <p:cNvSpPr txBox="1">
            <a:spLocks/>
          </p:cNvSpPr>
          <p:nvPr/>
        </p:nvSpPr>
        <p:spPr>
          <a:xfrm>
            <a:off x="9159626" y="6356351"/>
            <a:ext cx="2844800" cy="365125"/>
          </a:xfrm>
          <a:prstGeom prst="rect">
            <a:avLst/>
          </a:prstGeom>
        </p:spPr>
        <p:txBody>
          <a:bodyPr vert="horz" lIns="121920" tIns="60960" rIns="121920" bIns="6096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04198DC-2EF7-4B34-A789-AD3A4CDEBD28}" type="slidenum">
              <a:rPr lang="en-US" sz="1600"/>
              <a:pPr/>
              <a:t>13</a:t>
            </a:fld>
            <a:endParaRPr lang="en-US" sz="1600" dirty="0"/>
          </a:p>
        </p:txBody>
      </p:sp>
      <p:sp>
        <p:nvSpPr>
          <p:cNvPr id="10" name="Title 1">
            <a:extLst>
              <a:ext uri="{FF2B5EF4-FFF2-40B4-BE49-F238E27FC236}">
                <a16:creationId xmlns:a16="http://schemas.microsoft.com/office/drawing/2014/main" id="{3BE89834-BD39-E245-B3F9-8249364136DD}"/>
              </a:ext>
            </a:extLst>
          </p:cNvPr>
          <p:cNvSpPr txBox="1">
            <a:spLocks/>
          </p:cNvSpPr>
          <p:nvPr/>
        </p:nvSpPr>
        <p:spPr>
          <a:xfrm>
            <a:off x="751114" y="2402803"/>
            <a:ext cx="11253311"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002060"/>
                </a:solidFill>
              </a:rPr>
              <a:t>Replica-set</a:t>
            </a:r>
          </a:p>
        </p:txBody>
      </p:sp>
    </p:spTree>
    <p:extLst>
      <p:ext uri="{BB962C8B-B14F-4D97-AF65-F5344CB8AC3E}">
        <p14:creationId xmlns:p14="http://schemas.microsoft.com/office/powerpoint/2010/main" val="27285570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D2EB4841-4E96-487D-ABC4-B5548C00F462}"/>
              </a:ext>
            </a:extLst>
          </p:cNvPr>
          <p:cNvCxnSpPr>
            <a:cxnSpLocks/>
          </p:cNvCxnSpPr>
          <p:nvPr/>
        </p:nvCxnSpPr>
        <p:spPr>
          <a:xfrm>
            <a:off x="1" y="6172200"/>
            <a:ext cx="12192001"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4FA1DC61-98B9-4D2E-95B3-4BE126C9E1EA}"/>
              </a:ext>
            </a:extLst>
          </p:cNvPr>
          <p:cNvSpPr txBox="1"/>
          <p:nvPr/>
        </p:nvSpPr>
        <p:spPr>
          <a:xfrm>
            <a:off x="122853" y="6317931"/>
            <a:ext cx="4010899" cy="420564"/>
          </a:xfrm>
          <a:prstGeom prst="rect">
            <a:avLst/>
          </a:prstGeom>
          <a:noFill/>
        </p:spPr>
        <p:txBody>
          <a:bodyPr wrap="square" rtlCol="0">
            <a:spAutoFit/>
          </a:bodyPr>
          <a:lstStyle/>
          <a:p>
            <a:pPr algn="ctr"/>
            <a:r>
              <a:rPr lang="en-US" sz="2133" dirty="0">
                <a:solidFill>
                  <a:schemeClr val="bg2">
                    <a:lumMod val="25000"/>
                  </a:schemeClr>
                </a:solidFill>
              </a:rPr>
              <a:t>Agile Brains Consulting</a:t>
            </a:r>
          </a:p>
        </p:txBody>
      </p:sp>
      <p:sp>
        <p:nvSpPr>
          <p:cNvPr id="5" name="TextBox 4">
            <a:extLst>
              <a:ext uri="{FF2B5EF4-FFF2-40B4-BE49-F238E27FC236}">
                <a16:creationId xmlns:a16="http://schemas.microsoft.com/office/drawing/2014/main" id="{DB8D0BBB-5988-46AA-9EAD-707B6004C7B9}"/>
              </a:ext>
            </a:extLst>
          </p:cNvPr>
          <p:cNvSpPr txBox="1"/>
          <p:nvPr/>
        </p:nvSpPr>
        <p:spPr>
          <a:xfrm>
            <a:off x="3514722" y="6490034"/>
            <a:ext cx="5857876" cy="254044"/>
          </a:xfrm>
          <a:prstGeom prst="rect">
            <a:avLst/>
          </a:prstGeom>
          <a:noFill/>
        </p:spPr>
        <p:txBody>
          <a:bodyPr wrap="square" rtlCol="0">
            <a:spAutoFit/>
          </a:bodyPr>
          <a:lstStyle/>
          <a:p>
            <a:pPr algn="ctr"/>
            <a:r>
              <a:rPr lang="en-US" sz="1051" dirty="0">
                <a:solidFill>
                  <a:schemeClr val="bg2">
                    <a:lumMod val="50000"/>
                  </a:schemeClr>
                </a:solidFill>
              </a:rPr>
              <a:t>©Agile Brains Consulting Inc. All rights reserved. Not to be reproduced without prior written consent.</a:t>
            </a:r>
          </a:p>
        </p:txBody>
      </p:sp>
      <p:pic>
        <p:nvPicPr>
          <p:cNvPr id="6" name="Picture 5" descr="A close up of a sign&#10;&#10;Description generated with high confidence">
            <a:extLst>
              <a:ext uri="{FF2B5EF4-FFF2-40B4-BE49-F238E27FC236}">
                <a16:creationId xmlns:a16="http://schemas.microsoft.com/office/drawing/2014/main" id="{62ED1D3C-94ED-4E66-AC1F-BA34BDBDD45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7650" y="6273801"/>
            <a:ext cx="542924" cy="542924"/>
          </a:xfrm>
          <a:prstGeom prst="rect">
            <a:avLst/>
          </a:prstGeom>
        </p:spPr>
      </p:pic>
      <p:pic>
        <p:nvPicPr>
          <p:cNvPr id="7" name="Picture 6">
            <a:extLst>
              <a:ext uri="{FF2B5EF4-FFF2-40B4-BE49-F238E27FC236}">
                <a16:creationId xmlns:a16="http://schemas.microsoft.com/office/drawing/2014/main" id="{7B32E106-9E99-4EB7-9524-D39048EF644E}"/>
              </a:ext>
            </a:extLst>
          </p:cNvPr>
          <p:cNvPicPr>
            <a:picLocks noChangeAspect="1"/>
          </p:cNvPicPr>
          <p:nvPr/>
        </p:nvPicPr>
        <p:blipFill rotWithShape="1">
          <a:blip r:embed="rId3">
            <a:extLst>
              <a:ext uri="{28A0092B-C50C-407E-A947-70E740481C1C}">
                <a14:useLocalDpi xmlns:a14="http://schemas.microsoft.com/office/drawing/2010/main" val="0"/>
              </a:ext>
            </a:extLst>
          </a:blip>
          <a:srcRect t="26736" b="30906"/>
          <a:stretch/>
        </p:blipFill>
        <p:spPr>
          <a:xfrm>
            <a:off x="9965555" y="6252635"/>
            <a:ext cx="1301160" cy="551155"/>
          </a:xfrm>
          <a:prstGeom prst="rect">
            <a:avLst/>
          </a:prstGeom>
        </p:spPr>
      </p:pic>
      <p:sp>
        <p:nvSpPr>
          <p:cNvPr id="8" name="Slide Number Placeholder 102">
            <a:extLst>
              <a:ext uri="{FF2B5EF4-FFF2-40B4-BE49-F238E27FC236}">
                <a16:creationId xmlns:a16="http://schemas.microsoft.com/office/drawing/2014/main" id="{A00F2676-DEAE-461D-80E3-9CE7EC56B906}"/>
              </a:ext>
            </a:extLst>
          </p:cNvPr>
          <p:cNvSpPr txBox="1">
            <a:spLocks/>
          </p:cNvSpPr>
          <p:nvPr/>
        </p:nvSpPr>
        <p:spPr>
          <a:xfrm>
            <a:off x="9159626" y="6356351"/>
            <a:ext cx="2844800" cy="365125"/>
          </a:xfrm>
          <a:prstGeom prst="rect">
            <a:avLst/>
          </a:prstGeom>
        </p:spPr>
        <p:txBody>
          <a:bodyPr vert="horz" lIns="121920" tIns="60960" rIns="121920" bIns="6096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04198DC-2EF7-4B34-A789-AD3A4CDEBD28}" type="slidenum">
              <a:rPr lang="en-US" sz="1600"/>
              <a:pPr/>
              <a:t>14</a:t>
            </a:fld>
            <a:endParaRPr lang="en-US" sz="1600" dirty="0"/>
          </a:p>
        </p:txBody>
      </p:sp>
      <p:sp>
        <p:nvSpPr>
          <p:cNvPr id="9" name="Google Shape;1603;p228">
            <a:extLst>
              <a:ext uri="{FF2B5EF4-FFF2-40B4-BE49-F238E27FC236}">
                <a16:creationId xmlns:a16="http://schemas.microsoft.com/office/drawing/2014/main" id="{EE2CA13A-EE90-084C-9EC0-906C6B307DA5}"/>
              </a:ext>
            </a:extLst>
          </p:cNvPr>
          <p:cNvSpPr txBox="1">
            <a:spLocks/>
          </p:cNvSpPr>
          <p:nvPr/>
        </p:nvSpPr>
        <p:spPr>
          <a:xfrm>
            <a:off x="742950" y="2027239"/>
            <a:ext cx="11169650" cy="2617953"/>
          </a:xfrm>
          <a:prstGeom prst="rect">
            <a:avLst/>
          </a:prstGeom>
          <a:noFill/>
          <a:ln>
            <a:noFill/>
          </a:ln>
        </p:spPr>
        <p:txBody>
          <a:bodyPr spcFirstLastPara="1" vert="horz" wrap="square" lIns="91425" tIns="45700" rIns="91425" bIns="457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indent="-368300">
              <a:lnSpc>
                <a:spcPct val="150000"/>
              </a:lnSpc>
              <a:spcBef>
                <a:spcPts val="0"/>
              </a:spcBef>
              <a:buClr>
                <a:srgbClr val="000000"/>
              </a:buClr>
              <a:buSzPts val="2200"/>
            </a:pPr>
            <a:r>
              <a:rPr lang="en-US" sz="2200" dirty="0"/>
              <a:t>It is essentially the same as Replication Controller except that it has more options for selector:</a:t>
            </a:r>
          </a:p>
          <a:p>
            <a:pPr lvl="2" indent="-368300">
              <a:lnSpc>
                <a:spcPct val="150000"/>
              </a:lnSpc>
              <a:spcBef>
                <a:spcPts val="0"/>
              </a:spcBef>
              <a:buClr>
                <a:srgbClr val="000000"/>
              </a:buClr>
              <a:buSzPts val="2200"/>
            </a:pPr>
            <a:r>
              <a:rPr lang="en-US" sz="2200" dirty="0" err="1">
                <a:solidFill>
                  <a:srgbClr val="000000"/>
                </a:solidFill>
              </a:rPr>
              <a:t>matchLabels</a:t>
            </a:r>
            <a:endParaRPr lang="en-US" sz="2200" dirty="0">
              <a:solidFill>
                <a:srgbClr val="000000"/>
              </a:solidFill>
            </a:endParaRPr>
          </a:p>
          <a:p>
            <a:pPr lvl="2" indent="-368300">
              <a:lnSpc>
                <a:spcPct val="150000"/>
              </a:lnSpc>
              <a:spcBef>
                <a:spcPts val="0"/>
              </a:spcBef>
              <a:buClr>
                <a:srgbClr val="000000"/>
              </a:buClr>
              <a:buSzPts val="2200"/>
            </a:pPr>
            <a:r>
              <a:rPr lang="en-US" sz="2200" dirty="0" err="1">
                <a:solidFill>
                  <a:srgbClr val="000000"/>
                </a:solidFill>
              </a:rPr>
              <a:t>matchExpressions</a:t>
            </a:r>
            <a:endParaRPr lang="en-US" sz="2200" dirty="0">
              <a:solidFill>
                <a:srgbClr val="000000"/>
              </a:solidFill>
            </a:endParaRPr>
          </a:p>
          <a:p>
            <a:pPr lvl="1" indent="-368300">
              <a:lnSpc>
                <a:spcPct val="150000"/>
              </a:lnSpc>
              <a:spcBef>
                <a:spcPts val="0"/>
              </a:spcBef>
              <a:buClr>
                <a:srgbClr val="000000"/>
              </a:buClr>
              <a:buSzPts val="2200"/>
            </a:pPr>
            <a:r>
              <a:rPr lang="en-US" sz="2200" dirty="0"/>
              <a:t>Replica set doesn’t support rolling update, instead use deployment</a:t>
            </a:r>
            <a:endParaRPr lang="en-US" sz="2200" dirty="0">
              <a:solidFill>
                <a:srgbClr val="000000"/>
              </a:solidFill>
            </a:endParaRPr>
          </a:p>
        </p:txBody>
      </p:sp>
      <p:sp>
        <p:nvSpPr>
          <p:cNvPr id="10" name="Title 1">
            <a:extLst>
              <a:ext uri="{FF2B5EF4-FFF2-40B4-BE49-F238E27FC236}">
                <a16:creationId xmlns:a16="http://schemas.microsoft.com/office/drawing/2014/main" id="{76B575F7-D75B-434E-A092-A63BE091B936}"/>
              </a:ext>
            </a:extLst>
          </p:cNvPr>
          <p:cNvSpPr txBox="1">
            <a:spLocks/>
          </p:cNvSpPr>
          <p:nvPr/>
        </p:nvSpPr>
        <p:spPr>
          <a:xfrm>
            <a:off x="742950" y="517526"/>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002060"/>
                </a:solidFill>
              </a:rPr>
              <a:t>Replica Set</a:t>
            </a:r>
          </a:p>
        </p:txBody>
      </p:sp>
    </p:spTree>
    <p:extLst>
      <p:ext uri="{BB962C8B-B14F-4D97-AF65-F5344CB8AC3E}">
        <p14:creationId xmlns:p14="http://schemas.microsoft.com/office/powerpoint/2010/main" val="42500441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D2EB4841-4E96-487D-ABC4-B5548C00F462}"/>
              </a:ext>
            </a:extLst>
          </p:cNvPr>
          <p:cNvCxnSpPr>
            <a:cxnSpLocks/>
          </p:cNvCxnSpPr>
          <p:nvPr/>
        </p:nvCxnSpPr>
        <p:spPr>
          <a:xfrm>
            <a:off x="1" y="6172200"/>
            <a:ext cx="12192001"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4FA1DC61-98B9-4D2E-95B3-4BE126C9E1EA}"/>
              </a:ext>
            </a:extLst>
          </p:cNvPr>
          <p:cNvSpPr txBox="1"/>
          <p:nvPr/>
        </p:nvSpPr>
        <p:spPr>
          <a:xfrm>
            <a:off x="122853" y="6317931"/>
            <a:ext cx="4010899" cy="420564"/>
          </a:xfrm>
          <a:prstGeom prst="rect">
            <a:avLst/>
          </a:prstGeom>
          <a:noFill/>
        </p:spPr>
        <p:txBody>
          <a:bodyPr wrap="square" rtlCol="0">
            <a:spAutoFit/>
          </a:bodyPr>
          <a:lstStyle/>
          <a:p>
            <a:pPr algn="ctr"/>
            <a:r>
              <a:rPr lang="en-US" sz="2133" dirty="0">
                <a:solidFill>
                  <a:schemeClr val="bg2">
                    <a:lumMod val="25000"/>
                  </a:schemeClr>
                </a:solidFill>
              </a:rPr>
              <a:t>Agile Brains Consulting</a:t>
            </a:r>
          </a:p>
        </p:txBody>
      </p:sp>
      <p:sp>
        <p:nvSpPr>
          <p:cNvPr id="5" name="TextBox 4">
            <a:extLst>
              <a:ext uri="{FF2B5EF4-FFF2-40B4-BE49-F238E27FC236}">
                <a16:creationId xmlns:a16="http://schemas.microsoft.com/office/drawing/2014/main" id="{DB8D0BBB-5988-46AA-9EAD-707B6004C7B9}"/>
              </a:ext>
            </a:extLst>
          </p:cNvPr>
          <p:cNvSpPr txBox="1"/>
          <p:nvPr/>
        </p:nvSpPr>
        <p:spPr>
          <a:xfrm>
            <a:off x="3514722" y="6490034"/>
            <a:ext cx="5857876" cy="254044"/>
          </a:xfrm>
          <a:prstGeom prst="rect">
            <a:avLst/>
          </a:prstGeom>
          <a:noFill/>
        </p:spPr>
        <p:txBody>
          <a:bodyPr wrap="square" rtlCol="0">
            <a:spAutoFit/>
          </a:bodyPr>
          <a:lstStyle/>
          <a:p>
            <a:pPr algn="ctr"/>
            <a:r>
              <a:rPr lang="en-US" sz="1051" dirty="0">
                <a:solidFill>
                  <a:schemeClr val="bg2">
                    <a:lumMod val="50000"/>
                  </a:schemeClr>
                </a:solidFill>
              </a:rPr>
              <a:t>©Agile Brains Consulting Inc. All rights reserved. Not to be reproduced without prior written consent.</a:t>
            </a:r>
          </a:p>
        </p:txBody>
      </p:sp>
      <p:pic>
        <p:nvPicPr>
          <p:cNvPr id="6" name="Picture 5" descr="A close up of a sign&#10;&#10;Description generated with high confidence">
            <a:extLst>
              <a:ext uri="{FF2B5EF4-FFF2-40B4-BE49-F238E27FC236}">
                <a16:creationId xmlns:a16="http://schemas.microsoft.com/office/drawing/2014/main" id="{62ED1D3C-94ED-4E66-AC1F-BA34BDBDD45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7650" y="6273801"/>
            <a:ext cx="542924" cy="542924"/>
          </a:xfrm>
          <a:prstGeom prst="rect">
            <a:avLst/>
          </a:prstGeom>
        </p:spPr>
      </p:pic>
      <p:pic>
        <p:nvPicPr>
          <p:cNvPr id="7" name="Picture 6">
            <a:extLst>
              <a:ext uri="{FF2B5EF4-FFF2-40B4-BE49-F238E27FC236}">
                <a16:creationId xmlns:a16="http://schemas.microsoft.com/office/drawing/2014/main" id="{7B32E106-9E99-4EB7-9524-D39048EF644E}"/>
              </a:ext>
            </a:extLst>
          </p:cNvPr>
          <p:cNvPicPr>
            <a:picLocks noChangeAspect="1"/>
          </p:cNvPicPr>
          <p:nvPr/>
        </p:nvPicPr>
        <p:blipFill rotWithShape="1">
          <a:blip r:embed="rId3">
            <a:extLst>
              <a:ext uri="{28A0092B-C50C-407E-A947-70E740481C1C}">
                <a14:useLocalDpi xmlns:a14="http://schemas.microsoft.com/office/drawing/2010/main" val="0"/>
              </a:ext>
            </a:extLst>
          </a:blip>
          <a:srcRect t="26736" b="30906"/>
          <a:stretch/>
        </p:blipFill>
        <p:spPr>
          <a:xfrm>
            <a:off x="9965555" y="6252635"/>
            <a:ext cx="1301160" cy="551155"/>
          </a:xfrm>
          <a:prstGeom prst="rect">
            <a:avLst/>
          </a:prstGeom>
        </p:spPr>
      </p:pic>
      <p:sp>
        <p:nvSpPr>
          <p:cNvPr id="8" name="Slide Number Placeholder 102">
            <a:extLst>
              <a:ext uri="{FF2B5EF4-FFF2-40B4-BE49-F238E27FC236}">
                <a16:creationId xmlns:a16="http://schemas.microsoft.com/office/drawing/2014/main" id="{A00F2676-DEAE-461D-80E3-9CE7EC56B906}"/>
              </a:ext>
            </a:extLst>
          </p:cNvPr>
          <p:cNvSpPr txBox="1">
            <a:spLocks/>
          </p:cNvSpPr>
          <p:nvPr/>
        </p:nvSpPr>
        <p:spPr>
          <a:xfrm>
            <a:off x="9159626" y="6356351"/>
            <a:ext cx="2844800" cy="365125"/>
          </a:xfrm>
          <a:prstGeom prst="rect">
            <a:avLst/>
          </a:prstGeom>
        </p:spPr>
        <p:txBody>
          <a:bodyPr vert="horz" lIns="121920" tIns="60960" rIns="121920" bIns="6096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04198DC-2EF7-4B34-A789-AD3A4CDEBD28}" type="slidenum">
              <a:rPr lang="en-US" sz="1600"/>
              <a:pPr/>
              <a:t>15</a:t>
            </a:fld>
            <a:endParaRPr lang="en-US" sz="1600" dirty="0"/>
          </a:p>
        </p:txBody>
      </p:sp>
      <p:sp>
        <p:nvSpPr>
          <p:cNvPr id="9" name="Title 1">
            <a:extLst>
              <a:ext uri="{FF2B5EF4-FFF2-40B4-BE49-F238E27FC236}">
                <a16:creationId xmlns:a16="http://schemas.microsoft.com/office/drawing/2014/main" id="{A657DF51-794A-C04A-9ECD-8DE5B85A6E34}"/>
              </a:ext>
            </a:extLst>
          </p:cNvPr>
          <p:cNvSpPr txBox="1">
            <a:spLocks/>
          </p:cNvSpPr>
          <p:nvPr/>
        </p:nvSpPr>
        <p:spPr>
          <a:xfrm>
            <a:off x="742950" y="517526"/>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002060"/>
                </a:solidFill>
              </a:rPr>
              <a:t>Replica Set</a:t>
            </a:r>
          </a:p>
        </p:txBody>
      </p:sp>
      <p:pic>
        <p:nvPicPr>
          <p:cNvPr id="10" name="Picture 9" descr="Screen Shot 2019-03-07 at 2.23.26 PM.png">
            <a:extLst>
              <a:ext uri="{FF2B5EF4-FFF2-40B4-BE49-F238E27FC236}">
                <a16:creationId xmlns:a16="http://schemas.microsoft.com/office/drawing/2014/main" id="{C15076CB-4160-E041-BA1D-EFECE1BD0D2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39850" y="1843089"/>
            <a:ext cx="3136900" cy="3733800"/>
          </a:xfrm>
          <a:prstGeom prst="rect">
            <a:avLst/>
          </a:prstGeom>
        </p:spPr>
      </p:pic>
      <p:sp>
        <p:nvSpPr>
          <p:cNvPr id="11" name="Google Shape;1603;p228">
            <a:extLst>
              <a:ext uri="{FF2B5EF4-FFF2-40B4-BE49-F238E27FC236}">
                <a16:creationId xmlns:a16="http://schemas.microsoft.com/office/drawing/2014/main" id="{1E724367-19DF-694A-84D2-A8A3923F8AF8}"/>
              </a:ext>
            </a:extLst>
          </p:cNvPr>
          <p:cNvSpPr txBox="1">
            <a:spLocks/>
          </p:cNvSpPr>
          <p:nvPr/>
        </p:nvSpPr>
        <p:spPr>
          <a:xfrm>
            <a:off x="5073650" y="2224814"/>
            <a:ext cx="6450454" cy="3080089"/>
          </a:xfrm>
          <a:prstGeom prst="rect">
            <a:avLst/>
          </a:prstGeom>
          <a:noFill/>
          <a:ln>
            <a:noFill/>
          </a:ln>
        </p:spPr>
        <p:txBody>
          <a:bodyPr spcFirstLastPara="1" vert="horz" wrap="square" lIns="91425" tIns="45700" rIns="91425" bIns="45700" rtl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lvl="1" indent="-368300">
              <a:lnSpc>
                <a:spcPct val="150000"/>
              </a:lnSpc>
              <a:spcBef>
                <a:spcPts val="0"/>
              </a:spcBef>
              <a:buClr>
                <a:srgbClr val="000000"/>
              </a:buClr>
              <a:buSzPts val="2200"/>
            </a:pPr>
            <a:r>
              <a:rPr lang="en-US" sz="1800" dirty="0"/>
              <a:t>This Replica Set has the same rules as the Replication Controller in the previous slide.</a:t>
            </a:r>
          </a:p>
          <a:p>
            <a:pPr lvl="1" indent="-368300">
              <a:lnSpc>
                <a:spcPct val="150000"/>
              </a:lnSpc>
              <a:spcBef>
                <a:spcPts val="0"/>
              </a:spcBef>
              <a:buClr>
                <a:srgbClr val="000000"/>
              </a:buClr>
              <a:buSzPts val="2200"/>
            </a:pPr>
            <a:r>
              <a:rPr lang="en-US" sz="1800" dirty="0"/>
              <a:t>This file says:</a:t>
            </a:r>
          </a:p>
          <a:p>
            <a:pPr lvl="2" indent="-368300">
              <a:lnSpc>
                <a:spcPct val="150000"/>
              </a:lnSpc>
              <a:spcBef>
                <a:spcPts val="0"/>
              </a:spcBef>
              <a:buClr>
                <a:srgbClr val="000000"/>
              </a:buClr>
              <a:buSzPts val="2200"/>
            </a:pPr>
            <a:r>
              <a:rPr lang="en-US" sz="1400" dirty="0"/>
              <a:t>We need to have 3 replicas of this Pod</a:t>
            </a:r>
          </a:p>
          <a:p>
            <a:pPr lvl="2" indent="-368300">
              <a:lnSpc>
                <a:spcPct val="150000"/>
              </a:lnSpc>
              <a:spcBef>
                <a:spcPts val="0"/>
              </a:spcBef>
              <a:buClr>
                <a:srgbClr val="000000"/>
              </a:buClr>
              <a:buSzPts val="2200"/>
            </a:pPr>
            <a:r>
              <a:rPr lang="en-US" sz="1400" dirty="0">
                <a:solidFill>
                  <a:srgbClr val="000000"/>
                </a:solidFill>
              </a:rPr>
              <a:t>The Pod has 1 container (image: </a:t>
            </a:r>
            <a:r>
              <a:rPr lang="en-US" sz="1400" dirty="0" err="1">
                <a:solidFill>
                  <a:srgbClr val="000000"/>
                </a:solidFill>
              </a:rPr>
              <a:t>nginx</a:t>
            </a:r>
            <a:r>
              <a:rPr lang="en-US" sz="1400" dirty="0">
                <a:solidFill>
                  <a:srgbClr val="000000"/>
                </a:solidFill>
              </a:rPr>
              <a:t>)</a:t>
            </a:r>
          </a:p>
          <a:p>
            <a:pPr lvl="1" indent="-368300">
              <a:lnSpc>
                <a:spcPct val="150000"/>
              </a:lnSpc>
              <a:spcBef>
                <a:spcPts val="0"/>
              </a:spcBef>
              <a:buClr>
                <a:srgbClr val="000000"/>
              </a:buClr>
              <a:buSzPts val="2200"/>
            </a:pPr>
            <a:r>
              <a:rPr lang="en-US" sz="1800" dirty="0">
                <a:solidFill>
                  <a:srgbClr val="000000"/>
                </a:solidFill>
              </a:rPr>
              <a:t>Create the Replication controller:</a:t>
            </a:r>
          </a:p>
          <a:p>
            <a:pPr lvl="2" indent="-368300">
              <a:lnSpc>
                <a:spcPct val="150000"/>
              </a:lnSpc>
              <a:spcBef>
                <a:spcPts val="0"/>
              </a:spcBef>
              <a:buClr>
                <a:srgbClr val="000000"/>
              </a:buClr>
              <a:buSzPts val="2200"/>
            </a:pPr>
            <a:r>
              <a:rPr lang="en-US" sz="1400" dirty="0" err="1">
                <a:solidFill>
                  <a:srgbClr val="000000"/>
                </a:solidFill>
              </a:rPr>
              <a:t>kubectl</a:t>
            </a:r>
            <a:r>
              <a:rPr lang="en-US" sz="1400" dirty="0">
                <a:solidFill>
                  <a:srgbClr val="000000"/>
                </a:solidFill>
              </a:rPr>
              <a:t> create -f </a:t>
            </a:r>
            <a:r>
              <a:rPr lang="en-US" sz="1400" dirty="0" err="1">
                <a:solidFill>
                  <a:srgbClr val="000000"/>
                </a:solidFill>
              </a:rPr>
              <a:t>rs.yaml</a:t>
            </a:r>
            <a:endParaRPr lang="en-US" sz="1400" dirty="0">
              <a:solidFill>
                <a:srgbClr val="000000"/>
              </a:solidFill>
            </a:endParaRPr>
          </a:p>
          <a:p>
            <a:pPr lvl="1" indent="-368300">
              <a:lnSpc>
                <a:spcPct val="150000"/>
              </a:lnSpc>
              <a:spcBef>
                <a:spcPts val="0"/>
              </a:spcBef>
              <a:buClr>
                <a:srgbClr val="000000"/>
              </a:buClr>
              <a:buSzPts val="2200"/>
            </a:pPr>
            <a:endParaRPr lang="en-US" sz="1800" dirty="0">
              <a:solidFill>
                <a:srgbClr val="000000"/>
              </a:solidFill>
            </a:endParaRPr>
          </a:p>
        </p:txBody>
      </p:sp>
    </p:spTree>
    <p:extLst>
      <p:ext uri="{BB962C8B-B14F-4D97-AF65-F5344CB8AC3E}">
        <p14:creationId xmlns:p14="http://schemas.microsoft.com/office/powerpoint/2010/main" val="8032946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D2EB4841-4E96-487D-ABC4-B5548C00F462}"/>
              </a:ext>
            </a:extLst>
          </p:cNvPr>
          <p:cNvCxnSpPr>
            <a:cxnSpLocks/>
          </p:cNvCxnSpPr>
          <p:nvPr/>
        </p:nvCxnSpPr>
        <p:spPr>
          <a:xfrm>
            <a:off x="1" y="6172200"/>
            <a:ext cx="12192001"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4FA1DC61-98B9-4D2E-95B3-4BE126C9E1EA}"/>
              </a:ext>
            </a:extLst>
          </p:cNvPr>
          <p:cNvSpPr txBox="1"/>
          <p:nvPr/>
        </p:nvSpPr>
        <p:spPr>
          <a:xfrm>
            <a:off x="122853" y="6317931"/>
            <a:ext cx="4010899" cy="420564"/>
          </a:xfrm>
          <a:prstGeom prst="rect">
            <a:avLst/>
          </a:prstGeom>
          <a:noFill/>
        </p:spPr>
        <p:txBody>
          <a:bodyPr wrap="square" rtlCol="0">
            <a:spAutoFit/>
          </a:bodyPr>
          <a:lstStyle/>
          <a:p>
            <a:pPr algn="ctr"/>
            <a:r>
              <a:rPr lang="en-US" sz="2133" dirty="0">
                <a:solidFill>
                  <a:schemeClr val="bg2">
                    <a:lumMod val="25000"/>
                  </a:schemeClr>
                </a:solidFill>
              </a:rPr>
              <a:t>Agile Brains Consulting</a:t>
            </a:r>
          </a:p>
        </p:txBody>
      </p:sp>
      <p:sp>
        <p:nvSpPr>
          <p:cNvPr id="5" name="TextBox 4">
            <a:extLst>
              <a:ext uri="{FF2B5EF4-FFF2-40B4-BE49-F238E27FC236}">
                <a16:creationId xmlns:a16="http://schemas.microsoft.com/office/drawing/2014/main" id="{DB8D0BBB-5988-46AA-9EAD-707B6004C7B9}"/>
              </a:ext>
            </a:extLst>
          </p:cNvPr>
          <p:cNvSpPr txBox="1"/>
          <p:nvPr/>
        </p:nvSpPr>
        <p:spPr>
          <a:xfrm>
            <a:off x="3514722" y="6490034"/>
            <a:ext cx="5857876" cy="254044"/>
          </a:xfrm>
          <a:prstGeom prst="rect">
            <a:avLst/>
          </a:prstGeom>
          <a:noFill/>
        </p:spPr>
        <p:txBody>
          <a:bodyPr wrap="square" rtlCol="0">
            <a:spAutoFit/>
          </a:bodyPr>
          <a:lstStyle/>
          <a:p>
            <a:pPr algn="ctr"/>
            <a:r>
              <a:rPr lang="en-US" sz="1051" dirty="0">
                <a:solidFill>
                  <a:schemeClr val="bg2">
                    <a:lumMod val="50000"/>
                  </a:schemeClr>
                </a:solidFill>
              </a:rPr>
              <a:t>©Agile Brains Consulting Inc. All rights reserved. Not to be reproduced without prior written consent.</a:t>
            </a:r>
          </a:p>
        </p:txBody>
      </p:sp>
      <p:pic>
        <p:nvPicPr>
          <p:cNvPr id="6" name="Picture 5" descr="A close up of a sign&#10;&#10;Description generated with high confidence">
            <a:extLst>
              <a:ext uri="{FF2B5EF4-FFF2-40B4-BE49-F238E27FC236}">
                <a16:creationId xmlns:a16="http://schemas.microsoft.com/office/drawing/2014/main" id="{62ED1D3C-94ED-4E66-AC1F-BA34BDBDD45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7650" y="6273801"/>
            <a:ext cx="542924" cy="542924"/>
          </a:xfrm>
          <a:prstGeom prst="rect">
            <a:avLst/>
          </a:prstGeom>
        </p:spPr>
      </p:pic>
      <p:pic>
        <p:nvPicPr>
          <p:cNvPr id="7" name="Picture 6">
            <a:extLst>
              <a:ext uri="{FF2B5EF4-FFF2-40B4-BE49-F238E27FC236}">
                <a16:creationId xmlns:a16="http://schemas.microsoft.com/office/drawing/2014/main" id="{7B32E106-9E99-4EB7-9524-D39048EF644E}"/>
              </a:ext>
            </a:extLst>
          </p:cNvPr>
          <p:cNvPicPr>
            <a:picLocks noChangeAspect="1"/>
          </p:cNvPicPr>
          <p:nvPr/>
        </p:nvPicPr>
        <p:blipFill rotWithShape="1">
          <a:blip r:embed="rId3">
            <a:extLst>
              <a:ext uri="{28A0092B-C50C-407E-A947-70E740481C1C}">
                <a14:useLocalDpi xmlns:a14="http://schemas.microsoft.com/office/drawing/2010/main" val="0"/>
              </a:ext>
            </a:extLst>
          </a:blip>
          <a:srcRect t="26736" b="30906"/>
          <a:stretch/>
        </p:blipFill>
        <p:spPr>
          <a:xfrm>
            <a:off x="9965555" y="6252635"/>
            <a:ext cx="1301160" cy="551155"/>
          </a:xfrm>
          <a:prstGeom prst="rect">
            <a:avLst/>
          </a:prstGeom>
        </p:spPr>
      </p:pic>
      <p:sp>
        <p:nvSpPr>
          <p:cNvPr id="8" name="Slide Number Placeholder 102">
            <a:extLst>
              <a:ext uri="{FF2B5EF4-FFF2-40B4-BE49-F238E27FC236}">
                <a16:creationId xmlns:a16="http://schemas.microsoft.com/office/drawing/2014/main" id="{A00F2676-DEAE-461D-80E3-9CE7EC56B906}"/>
              </a:ext>
            </a:extLst>
          </p:cNvPr>
          <p:cNvSpPr txBox="1">
            <a:spLocks/>
          </p:cNvSpPr>
          <p:nvPr/>
        </p:nvSpPr>
        <p:spPr>
          <a:xfrm>
            <a:off x="9159626" y="6356351"/>
            <a:ext cx="2844800" cy="365125"/>
          </a:xfrm>
          <a:prstGeom prst="rect">
            <a:avLst/>
          </a:prstGeom>
        </p:spPr>
        <p:txBody>
          <a:bodyPr vert="horz" lIns="121920" tIns="60960" rIns="121920" bIns="6096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04198DC-2EF7-4B34-A789-AD3A4CDEBD28}" type="slidenum">
              <a:rPr lang="en-US" sz="1600"/>
              <a:pPr/>
              <a:t>16</a:t>
            </a:fld>
            <a:endParaRPr lang="en-US" sz="1600" dirty="0"/>
          </a:p>
        </p:txBody>
      </p:sp>
      <p:sp>
        <p:nvSpPr>
          <p:cNvPr id="10" name="Title 1">
            <a:extLst>
              <a:ext uri="{FF2B5EF4-FFF2-40B4-BE49-F238E27FC236}">
                <a16:creationId xmlns:a16="http://schemas.microsoft.com/office/drawing/2014/main" id="{15AB16BE-F532-044B-8797-4C2A32FFAD96}"/>
              </a:ext>
            </a:extLst>
          </p:cNvPr>
          <p:cNvSpPr txBox="1">
            <a:spLocks/>
          </p:cNvSpPr>
          <p:nvPr/>
        </p:nvSpPr>
        <p:spPr>
          <a:xfrm>
            <a:off x="190402" y="97654"/>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002060"/>
                </a:solidFill>
              </a:rPr>
              <a:t>Replica Set</a:t>
            </a:r>
          </a:p>
        </p:txBody>
      </p:sp>
      <p:pic>
        <p:nvPicPr>
          <p:cNvPr id="11" name="Picture 10" descr="Screen Shot 2019-03-07 at 2.21.47 PM.png">
            <a:extLst>
              <a:ext uri="{FF2B5EF4-FFF2-40B4-BE49-F238E27FC236}">
                <a16:creationId xmlns:a16="http://schemas.microsoft.com/office/drawing/2014/main" id="{F38991AC-0245-2440-888B-879B31DE6A4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33756" y="762128"/>
            <a:ext cx="6708744" cy="5310711"/>
          </a:xfrm>
          <a:prstGeom prst="rect">
            <a:avLst/>
          </a:prstGeom>
        </p:spPr>
      </p:pic>
    </p:spTree>
    <p:extLst>
      <p:ext uri="{BB962C8B-B14F-4D97-AF65-F5344CB8AC3E}">
        <p14:creationId xmlns:p14="http://schemas.microsoft.com/office/powerpoint/2010/main" val="22241869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D2EB4841-4E96-487D-ABC4-B5548C00F462}"/>
              </a:ext>
            </a:extLst>
          </p:cNvPr>
          <p:cNvCxnSpPr>
            <a:cxnSpLocks/>
          </p:cNvCxnSpPr>
          <p:nvPr/>
        </p:nvCxnSpPr>
        <p:spPr>
          <a:xfrm>
            <a:off x="1" y="6172200"/>
            <a:ext cx="12192001"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4FA1DC61-98B9-4D2E-95B3-4BE126C9E1EA}"/>
              </a:ext>
            </a:extLst>
          </p:cNvPr>
          <p:cNvSpPr txBox="1"/>
          <p:nvPr/>
        </p:nvSpPr>
        <p:spPr>
          <a:xfrm>
            <a:off x="122853" y="6317931"/>
            <a:ext cx="4010899" cy="420564"/>
          </a:xfrm>
          <a:prstGeom prst="rect">
            <a:avLst/>
          </a:prstGeom>
          <a:noFill/>
        </p:spPr>
        <p:txBody>
          <a:bodyPr wrap="square" rtlCol="0">
            <a:spAutoFit/>
          </a:bodyPr>
          <a:lstStyle/>
          <a:p>
            <a:pPr algn="ctr"/>
            <a:r>
              <a:rPr lang="en-US" sz="2133" dirty="0">
                <a:solidFill>
                  <a:schemeClr val="bg2">
                    <a:lumMod val="25000"/>
                  </a:schemeClr>
                </a:solidFill>
              </a:rPr>
              <a:t>Agile Brains Consulting</a:t>
            </a:r>
          </a:p>
        </p:txBody>
      </p:sp>
      <p:sp>
        <p:nvSpPr>
          <p:cNvPr id="5" name="TextBox 4">
            <a:extLst>
              <a:ext uri="{FF2B5EF4-FFF2-40B4-BE49-F238E27FC236}">
                <a16:creationId xmlns:a16="http://schemas.microsoft.com/office/drawing/2014/main" id="{DB8D0BBB-5988-46AA-9EAD-707B6004C7B9}"/>
              </a:ext>
            </a:extLst>
          </p:cNvPr>
          <p:cNvSpPr txBox="1"/>
          <p:nvPr/>
        </p:nvSpPr>
        <p:spPr>
          <a:xfrm>
            <a:off x="3514722" y="6490034"/>
            <a:ext cx="5857876" cy="254044"/>
          </a:xfrm>
          <a:prstGeom prst="rect">
            <a:avLst/>
          </a:prstGeom>
          <a:noFill/>
        </p:spPr>
        <p:txBody>
          <a:bodyPr wrap="square" rtlCol="0">
            <a:spAutoFit/>
          </a:bodyPr>
          <a:lstStyle/>
          <a:p>
            <a:pPr algn="ctr"/>
            <a:r>
              <a:rPr lang="en-US" sz="1051" dirty="0">
                <a:solidFill>
                  <a:schemeClr val="bg2">
                    <a:lumMod val="50000"/>
                  </a:schemeClr>
                </a:solidFill>
              </a:rPr>
              <a:t>©Agile Brains Consulting Inc. All rights reserved. Not to be reproduced without prior written consent.</a:t>
            </a:r>
          </a:p>
        </p:txBody>
      </p:sp>
      <p:pic>
        <p:nvPicPr>
          <p:cNvPr id="6" name="Picture 5" descr="A close up of a sign&#10;&#10;Description generated with high confidence">
            <a:extLst>
              <a:ext uri="{FF2B5EF4-FFF2-40B4-BE49-F238E27FC236}">
                <a16:creationId xmlns:a16="http://schemas.microsoft.com/office/drawing/2014/main" id="{62ED1D3C-94ED-4E66-AC1F-BA34BDBDD45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7650" y="6273801"/>
            <a:ext cx="542924" cy="542924"/>
          </a:xfrm>
          <a:prstGeom prst="rect">
            <a:avLst/>
          </a:prstGeom>
        </p:spPr>
      </p:pic>
      <p:pic>
        <p:nvPicPr>
          <p:cNvPr id="7" name="Picture 6">
            <a:extLst>
              <a:ext uri="{FF2B5EF4-FFF2-40B4-BE49-F238E27FC236}">
                <a16:creationId xmlns:a16="http://schemas.microsoft.com/office/drawing/2014/main" id="{7B32E106-9E99-4EB7-9524-D39048EF644E}"/>
              </a:ext>
            </a:extLst>
          </p:cNvPr>
          <p:cNvPicPr>
            <a:picLocks noChangeAspect="1"/>
          </p:cNvPicPr>
          <p:nvPr/>
        </p:nvPicPr>
        <p:blipFill rotWithShape="1">
          <a:blip r:embed="rId3">
            <a:extLst>
              <a:ext uri="{28A0092B-C50C-407E-A947-70E740481C1C}">
                <a14:useLocalDpi xmlns:a14="http://schemas.microsoft.com/office/drawing/2010/main" val="0"/>
              </a:ext>
            </a:extLst>
          </a:blip>
          <a:srcRect t="26736" b="30906"/>
          <a:stretch/>
        </p:blipFill>
        <p:spPr>
          <a:xfrm>
            <a:off x="9965555" y="6252635"/>
            <a:ext cx="1301160" cy="551155"/>
          </a:xfrm>
          <a:prstGeom prst="rect">
            <a:avLst/>
          </a:prstGeom>
        </p:spPr>
      </p:pic>
      <p:sp>
        <p:nvSpPr>
          <p:cNvPr id="8" name="Slide Number Placeholder 102">
            <a:extLst>
              <a:ext uri="{FF2B5EF4-FFF2-40B4-BE49-F238E27FC236}">
                <a16:creationId xmlns:a16="http://schemas.microsoft.com/office/drawing/2014/main" id="{A00F2676-DEAE-461D-80E3-9CE7EC56B906}"/>
              </a:ext>
            </a:extLst>
          </p:cNvPr>
          <p:cNvSpPr txBox="1">
            <a:spLocks/>
          </p:cNvSpPr>
          <p:nvPr/>
        </p:nvSpPr>
        <p:spPr>
          <a:xfrm>
            <a:off x="9159626" y="6356351"/>
            <a:ext cx="2844800" cy="365125"/>
          </a:xfrm>
          <a:prstGeom prst="rect">
            <a:avLst/>
          </a:prstGeom>
        </p:spPr>
        <p:txBody>
          <a:bodyPr vert="horz" lIns="121920" tIns="60960" rIns="121920" bIns="6096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04198DC-2EF7-4B34-A789-AD3A4CDEBD28}" type="slidenum">
              <a:rPr lang="en-US" sz="1600"/>
              <a:pPr/>
              <a:t>17</a:t>
            </a:fld>
            <a:endParaRPr lang="en-US" sz="1600" dirty="0"/>
          </a:p>
        </p:txBody>
      </p:sp>
      <p:sp>
        <p:nvSpPr>
          <p:cNvPr id="10" name="Title 1">
            <a:extLst>
              <a:ext uri="{FF2B5EF4-FFF2-40B4-BE49-F238E27FC236}">
                <a16:creationId xmlns:a16="http://schemas.microsoft.com/office/drawing/2014/main" id="{15AB16BE-F532-044B-8797-4C2A32FFAD96}"/>
              </a:ext>
            </a:extLst>
          </p:cNvPr>
          <p:cNvSpPr txBox="1">
            <a:spLocks/>
          </p:cNvSpPr>
          <p:nvPr/>
        </p:nvSpPr>
        <p:spPr>
          <a:xfrm>
            <a:off x="190402" y="97654"/>
            <a:ext cx="11226898"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002060"/>
                </a:solidFill>
              </a:rPr>
              <a:t>Replica Set – match labels and expressions</a:t>
            </a:r>
          </a:p>
        </p:txBody>
      </p:sp>
      <p:pic>
        <p:nvPicPr>
          <p:cNvPr id="9" name="Picture 8">
            <a:extLst>
              <a:ext uri="{FF2B5EF4-FFF2-40B4-BE49-F238E27FC236}">
                <a16:creationId xmlns:a16="http://schemas.microsoft.com/office/drawing/2014/main" id="{04B91BD7-DC0E-624E-B751-0634FC069299}"/>
              </a:ext>
            </a:extLst>
          </p:cNvPr>
          <p:cNvPicPr>
            <a:picLocks noChangeAspect="1"/>
          </p:cNvPicPr>
          <p:nvPr/>
        </p:nvPicPr>
        <p:blipFill>
          <a:blip r:embed="rId4"/>
          <a:stretch>
            <a:fillRect/>
          </a:stretch>
        </p:blipFill>
        <p:spPr>
          <a:xfrm>
            <a:off x="790574" y="1524817"/>
            <a:ext cx="4572000" cy="1778000"/>
          </a:xfrm>
          <a:prstGeom prst="rect">
            <a:avLst/>
          </a:prstGeom>
        </p:spPr>
      </p:pic>
      <p:pic>
        <p:nvPicPr>
          <p:cNvPr id="13" name="Picture 12">
            <a:extLst>
              <a:ext uri="{FF2B5EF4-FFF2-40B4-BE49-F238E27FC236}">
                <a16:creationId xmlns:a16="http://schemas.microsoft.com/office/drawing/2014/main" id="{00BF2531-2B92-2645-A43D-2E3D9C8BE6FB}"/>
              </a:ext>
            </a:extLst>
          </p:cNvPr>
          <p:cNvPicPr>
            <a:picLocks noChangeAspect="1"/>
          </p:cNvPicPr>
          <p:nvPr/>
        </p:nvPicPr>
        <p:blipFill>
          <a:blip r:embed="rId5"/>
          <a:stretch>
            <a:fillRect/>
          </a:stretch>
        </p:blipFill>
        <p:spPr>
          <a:xfrm>
            <a:off x="790574" y="3796967"/>
            <a:ext cx="8394700" cy="2057400"/>
          </a:xfrm>
          <a:prstGeom prst="rect">
            <a:avLst/>
          </a:prstGeom>
        </p:spPr>
      </p:pic>
    </p:spTree>
    <p:extLst>
      <p:ext uri="{BB962C8B-B14F-4D97-AF65-F5344CB8AC3E}">
        <p14:creationId xmlns:p14="http://schemas.microsoft.com/office/powerpoint/2010/main" val="32149567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D2EB4841-4E96-487D-ABC4-B5548C00F462}"/>
              </a:ext>
            </a:extLst>
          </p:cNvPr>
          <p:cNvCxnSpPr>
            <a:cxnSpLocks/>
          </p:cNvCxnSpPr>
          <p:nvPr/>
        </p:nvCxnSpPr>
        <p:spPr>
          <a:xfrm>
            <a:off x="1" y="6172200"/>
            <a:ext cx="12192001"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4FA1DC61-98B9-4D2E-95B3-4BE126C9E1EA}"/>
              </a:ext>
            </a:extLst>
          </p:cNvPr>
          <p:cNvSpPr txBox="1"/>
          <p:nvPr/>
        </p:nvSpPr>
        <p:spPr>
          <a:xfrm>
            <a:off x="122853" y="6317931"/>
            <a:ext cx="4010899" cy="420564"/>
          </a:xfrm>
          <a:prstGeom prst="rect">
            <a:avLst/>
          </a:prstGeom>
          <a:noFill/>
        </p:spPr>
        <p:txBody>
          <a:bodyPr wrap="square" rtlCol="0">
            <a:spAutoFit/>
          </a:bodyPr>
          <a:lstStyle/>
          <a:p>
            <a:pPr algn="ctr"/>
            <a:r>
              <a:rPr lang="en-US" sz="2133" dirty="0">
                <a:solidFill>
                  <a:schemeClr val="bg2">
                    <a:lumMod val="25000"/>
                  </a:schemeClr>
                </a:solidFill>
              </a:rPr>
              <a:t>Agile Brains Consulting</a:t>
            </a:r>
          </a:p>
        </p:txBody>
      </p:sp>
      <p:sp>
        <p:nvSpPr>
          <p:cNvPr id="5" name="TextBox 4">
            <a:extLst>
              <a:ext uri="{FF2B5EF4-FFF2-40B4-BE49-F238E27FC236}">
                <a16:creationId xmlns:a16="http://schemas.microsoft.com/office/drawing/2014/main" id="{DB8D0BBB-5988-46AA-9EAD-707B6004C7B9}"/>
              </a:ext>
            </a:extLst>
          </p:cNvPr>
          <p:cNvSpPr txBox="1"/>
          <p:nvPr/>
        </p:nvSpPr>
        <p:spPr>
          <a:xfrm>
            <a:off x="3514722" y="6490034"/>
            <a:ext cx="5857876" cy="254044"/>
          </a:xfrm>
          <a:prstGeom prst="rect">
            <a:avLst/>
          </a:prstGeom>
          <a:noFill/>
        </p:spPr>
        <p:txBody>
          <a:bodyPr wrap="square" rtlCol="0">
            <a:spAutoFit/>
          </a:bodyPr>
          <a:lstStyle/>
          <a:p>
            <a:pPr algn="ctr"/>
            <a:r>
              <a:rPr lang="en-US" sz="1051" dirty="0">
                <a:solidFill>
                  <a:schemeClr val="bg2">
                    <a:lumMod val="50000"/>
                  </a:schemeClr>
                </a:solidFill>
              </a:rPr>
              <a:t>©Agile Brains Consulting Inc. All rights reserved. Not to be reproduced without prior written consent.</a:t>
            </a:r>
          </a:p>
        </p:txBody>
      </p:sp>
      <p:pic>
        <p:nvPicPr>
          <p:cNvPr id="6" name="Picture 5" descr="A close up of a sign&#10;&#10;Description generated with high confidence">
            <a:extLst>
              <a:ext uri="{FF2B5EF4-FFF2-40B4-BE49-F238E27FC236}">
                <a16:creationId xmlns:a16="http://schemas.microsoft.com/office/drawing/2014/main" id="{62ED1D3C-94ED-4E66-AC1F-BA34BDBDD45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7650" y="6273801"/>
            <a:ext cx="542924" cy="542924"/>
          </a:xfrm>
          <a:prstGeom prst="rect">
            <a:avLst/>
          </a:prstGeom>
        </p:spPr>
      </p:pic>
      <p:pic>
        <p:nvPicPr>
          <p:cNvPr id="7" name="Picture 6">
            <a:extLst>
              <a:ext uri="{FF2B5EF4-FFF2-40B4-BE49-F238E27FC236}">
                <a16:creationId xmlns:a16="http://schemas.microsoft.com/office/drawing/2014/main" id="{7B32E106-9E99-4EB7-9524-D39048EF644E}"/>
              </a:ext>
            </a:extLst>
          </p:cNvPr>
          <p:cNvPicPr>
            <a:picLocks noChangeAspect="1"/>
          </p:cNvPicPr>
          <p:nvPr/>
        </p:nvPicPr>
        <p:blipFill rotWithShape="1">
          <a:blip r:embed="rId3">
            <a:extLst>
              <a:ext uri="{28A0092B-C50C-407E-A947-70E740481C1C}">
                <a14:useLocalDpi xmlns:a14="http://schemas.microsoft.com/office/drawing/2010/main" val="0"/>
              </a:ext>
            </a:extLst>
          </a:blip>
          <a:srcRect t="26736" b="30906"/>
          <a:stretch/>
        </p:blipFill>
        <p:spPr>
          <a:xfrm>
            <a:off x="9965555" y="6252635"/>
            <a:ext cx="1301160" cy="551155"/>
          </a:xfrm>
          <a:prstGeom prst="rect">
            <a:avLst/>
          </a:prstGeom>
        </p:spPr>
      </p:pic>
      <p:sp>
        <p:nvSpPr>
          <p:cNvPr id="8" name="Slide Number Placeholder 102">
            <a:extLst>
              <a:ext uri="{FF2B5EF4-FFF2-40B4-BE49-F238E27FC236}">
                <a16:creationId xmlns:a16="http://schemas.microsoft.com/office/drawing/2014/main" id="{A00F2676-DEAE-461D-80E3-9CE7EC56B906}"/>
              </a:ext>
            </a:extLst>
          </p:cNvPr>
          <p:cNvSpPr txBox="1">
            <a:spLocks/>
          </p:cNvSpPr>
          <p:nvPr/>
        </p:nvSpPr>
        <p:spPr>
          <a:xfrm>
            <a:off x="9159626" y="6356351"/>
            <a:ext cx="2844800" cy="365125"/>
          </a:xfrm>
          <a:prstGeom prst="rect">
            <a:avLst/>
          </a:prstGeom>
        </p:spPr>
        <p:txBody>
          <a:bodyPr vert="horz" lIns="121920" tIns="60960" rIns="121920" bIns="6096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04198DC-2EF7-4B34-A789-AD3A4CDEBD28}" type="slidenum">
              <a:rPr lang="en-US" sz="1600"/>
              <a:pPr/>
              <a:t>18</a:t>
            </a:fld>
            <a:endParaRPr lang="en-US" sz="1600" dirty="0"/>
          </a:p>
        </p:txBody>
      </p:sp>
      <p:sp>
        <p:nvSpPr>
          <p:cNvPr id="10" name="Title 1">
            <a:extLst>
              <a:ext uri="{FF2B5EF4-FFF2-40B4-BE49-F238E27FC236}">
                <a16:creationId xmlns:a16="http://schemas.microsoft.com/office/drawing/2014/main" id="{3BE89834-BD39-E245-B3F9-8249364136DD}"/>
              </a:ext>
            </a:extLst>
          </p:cNvPr>
          <p:cNvSpPr txBox="1">
            <a:spLocks/>
          </p:cNvSpPr>
          <p:nvPr/>
        </p:nvSpPr>
        <p:spPr>
          <a:xfrm>
            <a:off x="751114" y="2402803"/>
            <a:ext cx="11253311"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002060"/>
                </a:solidFill>
              </a:rPr>
              <a:t>Deployments</a:t>
            </a:r>
          </a:p>
        </p:txBody>
      </p:sp>
    </p:spTree>
    <p:extLst>
      <p:ext uri="{BB962C8B-B14F-4D97-AF65-F5344CB8AC3E}">
        <p14:creationId xmlns:p14="http://schemas.microsoft.com/office/powerpoint/2010/main" val="1908126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615"/>
        <p:cNvGrpSpPr/>
        <p:nvPr/>
      </p:nvGrpSpPr>
      <p:grpSpPr>
        <a:xfrm>
          <a:off x="0" y="0"/>
          <a:ext cx="0" cy="0"/>
          <a:chOff x="0" y="0"/>
          <a:chExt cx="0" cy="0"/>
        </a:xfrm>
      </p:grpSpPr>
      <p:sp>
        <p:nvSpPr>
          <p:cNvPr id="1617" name="Google Shape;1617;p230"/>
          <p:cNvSpPr txBox="1">
            <a:spLocks noGrp="1"/>
          </p:cNvSpPr>
          <p:nvPr>
            <p:ph type="body" idx="1"/>
          </p:nvPr>
        </p:nvSpPr>
        <p:spPr>
          <a:xfrm>
            <a:off x="737060" y="2486148"/>
            <a:ext cx="5954678" cy="3501902"/>
          </a:xfrm>
          <a:prstGeom prst="rect">
            <a:avLst/>
          </a:prstGeom>
          <a:noFill/>
          <a:ln>
            <a:noFill/>
          </a:ln>
        </p:spPr>
        <p:txBody>
          <a:bodyPr spcFirstLastPara="1" vert="horz" wrap="square" lIns="91425" tIns="45700" rIns="91425" bIns="45700" rtlCol="0" anchor="t" anchorCtr="0">
            <a:noAutofit/>
          </a:bodyPr>
          <a:lstStyle/>
          <a:p>
            <a:pPr marL="457200" indent="-482600">
              <a:spcBef>
                <a:spcPts val="0"/>
              </a:spcBef>
              <a:buClr>
                <a:srgbClr val="000000"/>
              </a:buClr>
              <a:buSzPts val="2200"/>
              <a:buFont typeface="Noto Sans Symbols"/>
              <a:buChar char="▪"/>
            </a:pPr>
            <a:r>
              <a:rPr lang="en-US" sz="2200" dirty="0">
                <a:solidFill>
                  <a:schemeClr val="dk1"/>
                </a:solidFill>
              </a:rPr>
              <a:t>Self Healing: Continuously monitors and replaces instances if necessary </a:t>
            </a:r>
            <a:endParaRPr sz="2200" dirty="0">
              <a:solidFill>
                <a:schemeClr val="dk1"/>
              </a:solidFill>
            </a:endParaRPr>
          </a:p>
          <a:p>
            <a:pPr marL="457200" indent="-482600">
              <a:spcBef>
                <a:spcPts val="400"/>
              </a:spcBef>
              <a:buClr>
                <a:srgbClr val="000000"/>
              </a:buClr>
              <a:buSzPts val="2200"/>
              <a:buFont typeface="Noto Sans Symbols"/>
              <a:buChar char="▪"/>
            </a:pPr>
            <a:r>
              <a:rPr lang="en-US" sz="2200" dirty="0">
                <a:solidFill>
                  <a:schemeClr val="dk1"/>
                </a:solidFill>
              </a:rPr>
              <a:t>Provides declarative updates for Pods and </a:t>
            </a:r>
            <a:r>
              <a:rPr lang="en-US" sz="2200" dirty="0"/>
              <a:t>Replica Sets</a:t>
            </a:r>
            <a:endParaRPr sz="2200" dirty="0">
              <a:solidFill>
                <a:schemeClr val="dk1"/>
              </a:solidFill>
            </a:endParaRPr>
          </a:p>
          <a:p>
            <a:pPr marL="914400" lvl="1" indent="-505460">
              <a:spcBef>
                <a:spcPts val="320"/>
              </a:spcBef>
              <a:buClr>
                <a:srgbClr val="000000"/>
              </a:buClr>
              <a:buSzPts val="2200"/>
              <a:buFont typeface="Noto Sans Symbols"/>
              <a:buChar char="▪"/>
            </a:pPr>
            <a:r>
              <a:rPr lang="en-US" sz="2200" dirty="0">
                <a:solidFill>
                  <a:schemeClr val="dk1"/>
                </a:solidFill>
              </a:rPr>
              <a:t>Updates actual state to desired state at a controlled rate</a:t>
            </a:r>
            <a:endParaRPr sz="2200" dirty="0">
              <a:solidFill>
                <a:schemeClr val="dk1"/>
              </a:solidFill>
            </a:endParaRPr>
          </a:p>
          <a:p>
            <a:pPr marL="914400" lvl="1" indent="-505460">
              <a:spcBef>
                <a:spcPts val="320"/>
              </a:spcBef>
              <a:buClr>
                <a:srgbClr val="000000"/>
              </a:buClr>
              <a:buSzPts val="2200"/>
              <a:buFont typeface="Noto Sans Symbols"/>
              <a:buChar char="▪"/>
            </a:pPr>
            <a:r>
              <a:rPr lang="en-US" sz="2200" dirty="0">
                <a:solidFill>
                  <a:schemeClr val="dk1"/>
                </a:solidFill>
              </a:rPr>
              <a:t>For example: Current state is 3 instances of Tomcat. Desired state is 5 instances of Tomcat -&gt; Create 2 more instances of Tomcat</a:t>
            </a:r>
            <a:endParaRPr sz="1600" dirty="0">
              <a:solidFill>
                <a:schemeClr val="dk1"/>
              </a:solidFill>
            </a:endParaRPr>
          </a:p>
        </p:txBody>
      </p:sp>
      <p:pic>
        <p:nvPicPr>
          <p:cNvPr id="1618" name="Google Shape;1618;p230"/>
          <p:cNvPicPr preferRelativeResize="0"/>
          <p:nvPr/>
        </p:nvPicPr>
        <p:blipFill rotWithShape="1">
          <a:blip r:embed="rId3">
            <a:alphaModFix/>
          </a:blip>
          <a:srcRect/>
          <a:stretch/>
        </p:blipFill>
        <p:spPr>
          <a:xfrm>
            <a:off x="6906026" y="2193600"/>
            <a:ext cx="3714482" cy="2683200"/>
          </a:xfrm>
          <a:prstGeom prst="rect">
            <a:avLst/>
          </a:prstGeom>
          <a:noFill/>
          <a:ln>
            <a:noFill/>
          </a:ln>
        </p:spPr>
      </p:pic>
      <p:sp>
        <p:nvSpPr>
          <p:cNvPr id="1619" name="Google Shape;1619;p230"/>
          <p:cNvSpPr txBox="1"/>
          <p:nvPr/>
        </p:nvSpPr>
        <p:spPr>
          <a:xfrm>
            <a:off x="739774" y="1801488"/>
            <a:ext cx="7753500" cy="381000"/>
          </a:xfrm>
          <a:prstGeom prst="rect">
            <a:avLst/>
          </a:prstGeom>
          <a:noFill/>
          <a:ln>
            <a:noFill/>
          </a:ln>
        </p:spPr>
        <p:txBody>
          <a:bodyPr spcFirstLastPara="1" wrap="square" lIns="91425" tIns="45700" rIns="91425" bIns="45700" anchor="t" anchorCtr="0">
            <a:noAutofit/>
          </a:bodyPr>
          <a:lstStyle/>
          <a:p>
            <a:pPr>
              <a:lnSpc>
                <a:spcPct val="90000"/>
              </a:lnSpc>
              <a:buClr>
                <a:schemeClr val="accent3"/>
              </a:buClr>
              <a:buSzPts val="1800"/>
            </a:pPr>
            <a:r>
              <a:rPr lang="en-US" sz="2200" dirty="0">
                <a:solidFill>
                  <a:schemeClr val="dk1"/>
                </a:solidFill>
                <a:latin typeface="Calibri"/>
                <a:ea typeface="Calibri"/>
                <a:cs typeface="Calibri"/>
                <a:sym typeface="Calibri"/>
              </a:rPr>
              <a:t>Allows you to deploy a (self-healing) instance of an application.</a:t>
            </a:r>
            <a:endParaRPr sz="2200" dirty="0">
              <a:solidFill>
                <a:srgbClr val="000000"/>
              </a:solidFill>
              <a:latin typeface="Arial"/>
              <a:ea typeface="Arial"/>
              <a:cs typeface="Arial"/>
              <a:sym typeface="Arial"/>
            </a:endParaRPr>
          </a:p>
        </p:txBody>
      </p:sp>
      <p:cxnSp>
        <p:nvCxnSpPr>
          <p:cNvPr id="6" name="Straight Connector 5">
            <a:extLst>
              <a:ext uri="{FF2B5EF4-FFF2-40B4-BE49-F238E27FC236}">
                <a16:creationId xmlns:a16="http://schemas.microsoft.com/office/drawing/2014/main" id="{D2EB4841-4E96-487D-ABC4-B5548C00F462}"/>
              </a:ext>
            </a:extLst>
          </p:cNvPr>
          <p:cNvCxnSpPr>
            <a:cxnSpLocks/>
          </p:cNvCxnSpPr>
          <p:nvPr/>
        </p:nvCxnSpPr>
        <p:spPr>
          <a:xfrm>
            <a:off x="1" y="6172200"/>
            <a:ext cx="12192001"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FA1DC61-98B9-4D2E-95B3-4BE126C9E1EA}"/>
              </a:ext>
            </a:extLst>
          </p:cNvPr>
          <p:cNvSpPr txBox="1"/>
          <p:nvPr/>
        </p:nvSpPr>
        <p:spPr>
          <a:xfrm>
            <a:off x="122853" y="6317931"/>
            <a:ext cx="4010899" cy="420564"/>
          </a:xfrm>
          <a:prstGeom prst="rect">
            <a:avLst/>
          </a:prstGeom>
          <a:noFill/>
        </p:spPr>
        <p:txBody>
          <a:bodyPr wrap="square" rtlCol="0">
            <a:spAutoFit/>
          </a:bodyPr>
          <a:lstStyle/>
          <a:p>
            <a:pPr algn="ctr"/>
            <a:r>
              <a:rPr lang="en-US" sz="2133" dirty="0">
                <a:solidFill>
                  <a:schemeClr val="bg2">
                    <a:lumMod val="25000"/>
                  </a:schemeClr>
                </a:solidFill>
              </a:rPr>
              <a:t>Agile Brains Consulting</a:t>
            </a:r>
          </a:p>
        </p:txBody>
      </p:sp>
      <p:sp>
        <p:nvSpPr>
          <p:cNvPr id="8" name="TextBox 7">
            <a:extLst>
              <a:ext uri="{FF2B5EF4-FFF2-40B4-BE49-F238E27FC236}">
                <a16:creationId xmlns:a16="http://schemas.microsoft.com/office/drawing/2014/main" id="{DB8D0BBB-5988-46AA-9EAD-707B6004C7B9}"/>
              </a:ext>
            </a:extLst>
          </p:cNvPr>
          <p:cNvSpPr txBox="1"/>
          <p:nvPr/>
        </p:nvSpPr>
        <p:spPr>
          <a:xfrm>
            <a:off x="3514722" y="6490034"/>
            <a:ext cx="5857876" cy="254044"/>
          </a:xfrm>
          <a:prstGeom prst="rect">
            <a:avLst/>
          </a:prstGeom>
          <a:noFill/>
        </p:spPr>
        <p:txBody>
          <a:bodyPr wrap="square" rtlCol="0">
            <a:spAutoFit/>
          </a:bodyPr>
          <a:lstStyle/>
          <a:p>
            <a:pPr algn="ctr"/>
            <a:r>
              <a:rPr lang="en-US" sz="1051" dirty="0">
                <a:solidFill>
                  <a:schemeClr val="bg2">
                    <a:lumMod val="50000"/>
                  </a:schemeClr>
                </a:solidFill>
              </a:rPr>
              <a:t>©Agile Brains Consulting Inc. All rights reserved. Not to be reproduced without prior written consent.</a:t>
            </a:r>
          </a:p>
        </p:txBody>
      </p:sp>
      <p:pic>
        <p:nvPicPr>
          <p:cNvPr id="9" name="Picture 8" descr="A close up of a sign&#10;&#10;Description generated with high confidence">
            <a:extLst>
              <a:ext uri="{FF2B5EF4-FFF2-40B4-BE49-F238E27FC236}">
                <a16:creationId xmlns:a16="http://schemas.microsoft.com/office/drawing/2014/main" id="{62ED1D3C-94ED-4E66-AC1F-BA34BDBDD45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47650" y="6273801"/>
            <a:ext cx="542924" cy="542924"/>
          </a:xfrm>
          <a:prstGeom prst="rect">
            <a:avLst/>
          </a:prstGeom>
        </p:spPr>
      </p:pic>
      <p:pic>
        <p:nvPicPr>
          <p:cNvPr id="10" name="Picture 9">
            <a:extLst>
              <a:ext uri="{FF2B5EF4-FFF2-40B4-BE49-F238E27FC236}">
                <a16:creationId xmlns:a16="http://schemas.microsoft.com/office/drawing/2014/main" id="{7B32E106-9E99-4EB7-9524-D39048EF644E}"/>
              </a:ext>
            </a:extLst>
          </p:cNvPr>
          <p:cNvPicPr>
            <a:picLocks noChangeAspect="1"/>
          </p:cNvPicPr>
          <p:nvPr/>
        </p:nvPicPr>
        <p:blipFill rotWithShape="1">
          <a:blip r:embed="rId5">
            <a:extLst>
              <a:ext uri="{28A0092B-C50C-407E-A947-70E740481C1C}">
                <a14:useLocalDpi xmlns:a14="http://schemas.microsoft.com/office/drawing/2010/main" val="0"/>
              </a:ext>
            </a:extLst>
          </a:blip>
          <a:srcRect t="26736" b="30906"/>
          <a:stretch/>
        </p:blipFill>
        <p:spPr>
          <a:xfrm>
            <a:off x="9965555" y="6252635"/>
            <a:ext cx="1301160" cy="551155"/>
          </a:xfrm>
          <a:prstGeom prst="rect">
            <a:avLst/>
          </a:prstGeom>
        </p:spPr>
      </p:pic>
      <p:sp>
        <p:nvSpPr>
          <p:cNvPr id="11" name="Slide Number Placeholder 102">
            <a:extLst>
              <a:ext uri="{FF2B5EF4-FFF2-40B4-BE49-F238E27FC236}">
                <a16:creationId xmlns:a16="http://schemas.microsoft.com/office/drawing/2014/main" id="{A00F2676-DEAE-461D-80E3-9CE7EC56B906}"/>
              </a:ext>
            </a:extLst>
          </p:cNvPr>
          <p:cNvSpPr txBox="1">
            <a:spLocks/>
          </p:cNvSpPr>
          <p:nvPr/>
        </p:nvSpPr>
        <p:spPr>
          <a:xfrm>
            <a:off x="9159626" y="6356351"/>
            <a:ext cx="2844800" cy="365125"/>
          </a:xfrm>
          <a:prstGeom prst="rect">
            <a:avLst/>
          </a:prstGeom>
        </p:spPr>
        <p:txBody>
          <a:bodyPr vert="horz" lIns="121920" tIns="60960" rIns="121920" bIns="6096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04198DC-2EF7-4B34-A789-AD3A4CDEBD28}" type="slidenum">
              <a:rPr lang="en-US" sz="1600"/>
              <a:pPr/>
              <a:t>19</a:t>
            </a:fld>
            <a:endParaRPr lang="en-US" sz="1600" dirty="0"/>
          </a:p>
        </p:txBody>
      </p:sp>
      <p:sp>
        <p:nvSpPr>
          <p:cNvPr id="12" name="Title 1">
            <a:extLst>
              <a:ext uri="{FF2B5EF4-FFF2-40B4-BE49-F238E27FC236}">
                <a16:creationId xmlns:a16="http://schemas.microsoft.com/office/drawing/2014/main" id="{0E31867F-2F41-F94D-BB8B-DDFA2C4A3B65}"/>
              </a:ext>
            </a:extLst>
          </p:cNvPr>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002060"/>
                </a:solidFill>
              </a:rPr>
              <a:t>Kubernetes: Deployments</a:t>
            </a:r>
          </a:p>
        </p:txBody>
      </p:sp>
    </p:spTree>
    <p:extLst>
      <p:ext uri="{BB962C8B-B14F-4D97-AF65-F5344CB8AC3E}">
        <p14:creationId xmlns:p14="http://schemas.microsoft.com/office/powerpoint/2010/main" val="10083537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D2EB4841-4E96-487D-ABC4-B5548C00F462}"/>
              </a:ext>
            </a:extLst>
          </p:cNvPr>
          <p:cNvCxnSpPr>
            <a:cxnSpLocks/>
          </p:cNvCxnSpPr>
          <p:nvPr/>
        </p:nvCxnSpPr>
        <p:spPr>
          <a:xfrm>
            <a:off x="1" y="6172200"/>
            <a:ext cx="12192001"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4FA1DC61-98B9-4D2E-95B3-4BE126C9E1EA}"/>
              </a:ext>
            </a:extLst>
          </p:cNvPr>
          <p:cNvSpPr txBox="1"/>
          <p:nvPr/>
        </p:nvSpPr>
        <p:spPr>
          <a:xfrm>
            <a:off x="122853" y="6317931"/>
            <a:ext cx="4010899" cy="420564"/>
          </a:xfrm>
          <a:prstGeom prst="rect">
            <a:avLst/>
          </a:prstGeom>
          <a:noFill/>
        </p:spPr>
        <p:txBody>
          <a:bodyPr wrap="square" rtlCol="0">
            <a:spAutoFit/>
          </a:bodyPr>
          <a:lstStyle/>
          <a:p>
            <a:pPr algn="ctr"/>
            <a:r>
              <a:rPr lang="en-US" sz="2133" dirty="0">
                <a:solidFill>
                  <a:schemeClr val="bg2">
                    <a:lumMod val="25000"/>
                  </a:schemeClr>
                </a:solidFill>
              </a:rPr>
              <a:t>Agile Brains Consulting</a:t>
            </a:r>
          </a:p>
        </p:txBody>
      </p:sp>
      <p:sp>
        <p:nvSpPr>
          <p:cNvPr id="5" name="TextBox 4">
            <a:extLst>
              <a:ext uri="{FF2B5EF4-FFF2-40B4-BE49-F238E27FC236}">
                <a16:creationId xmlns:a16="http://schemas.microsoft.com/office/drawing/2014/main" id="{DB8D0BBB-5988-46AA-9EAD-707B6004C7B9}"/>
              </a:ext>
            </a:extLst>
          </p:cNvPr>
          <p:cNvSpPr txBox="1"/>
          <p:nvPr/>
        </p:nvSpPr>
        <p:spPr>
          <a:xfrm>
            <a:off x="3514722" y="6490034"/>
            <a:ext cx="5857876" cy="254044"/>
          </a:xfrm>
          <a:prstGeom prst="rect">
            <a:avLst/>
          </a:prstGeom>
          <a:noFill/>
        </p:spPr>
        <p:txBody>
          <a:bodyPr wrap="square" rtlCol="0">
            <a:spAutoFit/>
          </a:bodyPr>
          <a:lstStyle/>
          <a:p>
            <a:pPr algn="ctr"/>
            <a:r>
              <a:rPr lang="en-US" sz="1051" dirty="0">
                <a:solidFill>
                  <a:schemeClr val="bg2">
                    <a:lumMod val="50000"/>
                  </a:schemeClr>
                </a:solidFill>
              </a:rPr>
              <a:t>©Agile Brains Consulting Inc. All rights reserved. Not to be reproduced without prior written consent.</a:t>
            </a:r>
          </a:p>
        </p:txBody>
      </p:sp>
      <p:pic>
        <p:nvPicPr>
          <p:cNvPr id="6" name="Picture 5" descr="A close up of a sign&#10;&#10;Description generated with high confidence">
            <a:extLst>
              <a:ext uri="{FF2B5EF4-FFF2-40B4-BE49-F238E27FC236}">
                <a16:creationId xmlns:a16="http://schemas.microsoft.com/office/drawing/2014/main" id="{62ED1D3C-94ED-4E66-AC1F-BA34BDBDD45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7650" y="6273801"/>
            <a:ext cx="542924" cy="542924"/>
          </a:xfrm>
          <a:prstGeom prst="rect">
            <a:avLst/>
          </a:prstGeom>
        </p:spPr>
      </p:pic>
      <p:pic>
        <p:nvPicPr>
          <p:cNvPr id="7" name="Picture 6">
            <a:extLst>
              <a:ext uri="{FF2B5EF4-FFF2-40B4-BE49-F238E27FC236}">
                <a16:creationId xmlns:a16="http://schemas.microsoft.com/office/drawing/2014/main" id="{7B32E106-9E99-4EB7-9524-D39048EF644E}"/>
              </a:ext>
            </a:extLst>
          </p:cNvPr>
          <p:cNvPicPr>
            <a:picLocks noChangeAspect="1"/>
          </p:cNvPicPr>
          <p:nvPr/>
        </p:nvPicPr>
        <p:blipFill rotWithShape="1">
          <a:blip r:embed="rId3">
            <a:extLst>
              <a:ext uri="{28A0092B-C50C-407E-A947-70E740481C1C}">
                <a14:useLocalDpi xmlns:a14="http://schemas.microsoft.com/office/drawing/2010/main" val="0"/>
              </a:ext>
            </a:extLst>
          </a:blip>
          <a:srcRect t="26736" b="30906"/>
          <a:stretch/>
        </p:blipFill>
        <p:spPr>
          <a:xfrm>
            <a:off x="9965555" y="6252635"/>
            <a:ext cx="1301160" cy="551155"/>
          </a:xfrm>
          <a:prstGeom prst="rect">
            <a:avLst/>
          </a:prstGeom>
        </p:spPr>
      </p:pic>
      <p:sp>
        <p:nvSpPr>
          <p:cNvPr id="8" name="Slide Number Placeholder 102">
            <a:extLst>
              <a:ext uri="{FF2B5EF4-FFF2-40B4-BE49-F238E27FC236}">
                <a16:creationId xmlns:a16="http://schemas.microsoft.com/office/drawing/2014/main" id="{A00F2676-DEAE-461D-80E3-9CE7EC56B906}"/>
              </a:ext>
            </a:extLst>
          </p:cNvPr>
          <p:cNvSpPr txBox="1">
            <a:spLocks/>
          </p:cNvSpPr>
          <p:nvPr/>
        </p:nvSpPr>
        <p:spPr>
          <a:xfrm>
            <a:off x="9159626" y="6356351"/>
            <a:ext cx="2844800" cy="365125"/>
          </a:xfrm>
          <a:prstGeom prst="rect">
            <a:avLst/>
          </a:prstGeom>
        </p:spPr>
        <p:txBody>
          <a:bodyPr vert="horz" lIns="121920" tIns="60960" rIns="121920" bIns="6096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04198DC-2EF7-4B34-A789-AD3A4CDEBD28}" type="slidenum">
              <a:rPr lang="en-US" sz="1600"/>
              <a:pPr/>
              <a:t>2</a:t>
            </a:fld>
            <a:endParaRPr lang="en-US" sz="1600" dirty="0"/>
          </a:p>
        </p:txBody>
      </p:sp>
      <p:sp>
        <p:nvSpPr>
          <p:cNvPr id="10" name="Title 1">
            <a:extLst>
              <a:ext uri="{FF2B5EF4-FFF2-40B4-BE49-F238E27FC236}">
                <a16:creationId xmlns:a16="http://schemas.microsoft.com/office/drawing/2014/main" id="{3BE89834-BD39-E245-B3F9-8249364136DD}"/>
              </a:ext>
            </a:extLst>
          </p:cNvPr>
          <p:cNvSpPr txBox="1">
            <a:spLocks/>
          </p:cNvSpPr>
          <p:nvPr/>
        </p:nvSpPr>
        <p:spPr>
          <a:xfrm>
            <a:off x="469345" y="164570"/>
            <a:ext cx="11253311"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002060"/>
                </a:solidFill>
              </a:rPr>
              <a:t>Table of Content</a:t>
            </a:r>
          </a:p>
        </p:txBody>
      </p:sp>
      <p:sp>
        <p:nvSpPr>
          <p:cNvPr id="2" name="TextBox 1">
            <a:extLst>
              <a:ext uri="{FF2B5EF4-FFF2-40B4-BE49-F238E27FC236}">
                <a16:creationId xmlns:a16="http://schemas.microsoft.com/office/drawing/2014/main" id="{41E8EB22-1753-BE48-A917-4E54AF8BDEEF}"/>
              </a:ext>
            </a:extLst>
          </p:cNvPr>
          <p:cNvSpPr txBox="1"/>
          <p:nvPr/>
        </p:nvSpPr>
        <p:spPr>
          <a:xfrm>
            <a:off x="1311961" y="1490133"/>
            <a:ext cx="9568078" cy="3831818"/>
          </a:xfrm>
          <a:prstGeom prst="rect">
            <a:avLst/>
          </a:prstGeom>
          <a:noFill/>
        </p:spPr>
        <p:txBody>
          <a:bodyPr wrap="square" numCol="2" rtlCol="0">
            <a:spAutoFit/>
          </a:bodyPr>
          <a:lstStyle/>
          <a:p>
            <a:pPr marL="285750" indent="-285750">
              <a:lnSpc>
                <a:spcPct val="150000"/>
              </a:lnSpc>
              <a:buFont typeface="Arial" panose="020B0604020202020204" pitchFamily="34" charset="0"/>
              <a:buChar char="•"/>
            </a:pPr>
            <a:r>
              <a:rPr lang="en-US" dirty="0"/>
              <a:t>Pod</a:t>
            </a:r>
          </a:p>
          <a:p>
            <a:pPr marL="285750" indent="-285750">
              <a:lnSpc>
                <a:spcPct val="150000"/>
              </a:lnSpc>
              <a:buFont typeface="Arial" panose="020B0604020202020204" pitchFamily="34" charset="0"/>
              <a:buChar char="•"/>
            </a:pPr>
            <a:r>
              <a:rPr lang="en-US" dirty="0"/>
              <a:t>Controllers – </a:t>
            </a:r>
            <a:r>
              <a:rPr lang="en-US" dirty="0" err="1"/>
              <a:t>ReplicaSet</a:t>
            </a:r>
            <a:r>
              <a:rPr lang="en-US" dirty="0"/>
              <a:t>, </a:t>
            </a:r>
            <a:r>
              <a:rPr lang="en-US" dirty="0" err="1"/>
              <a:t>ReplicationController</a:t>
            </a:r>
            <a:r>
              <a:rPr lang="en-US" dirty="0"/>
              <a:t>, Deployment</a:t>
            </a:r>
          </a:p>
          <a:p>
            <a:pPr marL="285750" indent="-285750">
              <a:lnSpc>
                <a:spcPct val="150000"/>
              </a:lnSpc>
              <a:buFont typeface="Arial" panose="020B0604020202020204" pitchFamily="34" charset="0"/>
              <a:buChar char="•"/>
            </a:pPr>
            <a:r>
              <a:rPr lang="en-US" dirty="0"/>
              <a:t>Services</a:t>
            </a:r>
          </a:p>
          <a:p>
            <a:pPr marL="285750" indent="-285750">
              <a:lnSpc>
                <a:spcPct val="150000"/>
              </a:lnSpc>
              <a:buFont typeface="Arial" panose="020B0604020202020204" pitchFamily="34" charset="0"/>
              <a:buChar char="•"/>
            </a:pPr>
            <a:r>
              <a:rPr lang="en-US" dirty="0"/>
              <a:t>Storage and Volumes</a:t>
            </a:r>
          </a:p>
          <a:p>
            <a:pPr marL="285750" indent="-285750">
              <a:lnSpc>
                <a:spcPct val="150000"/>
              </a:lnSpc>
              <a:buFont typeface="Arial" panose="020B0604020202020204" pitchFamily="34" charset="0"/>
              <a:buChar char="•"/>
            </a:pPr>
            <a:r>
              <a:rPr lang="en-US" dirty="0" err="1"/>
              <a:t>StorageClass</a:t>
            </a:r>
            <a:endParaRPr lang="en-US" dirty="0"/>
          </a:p>
          <a:p>
            <a:pPr marL="285750" indent="-285750">
              <a:lnSpc>
                <a:spcPct val="150000"/>
              </a:lnSpc>
              <a:buFont typeface="Arial" panose="020B0604020202020204" pitchFamily="34" charset="0"/>
              <a:buChar char="•"/>
            </a:pPr>
            <a:r>
              <a:rPr lang="en-US" dirty="0"/>
              <a:t>Labels</a:t>
            </a:r>
          </a:p>
          <a:p>
            <a:pPr marL="285750" indent="-285750">
              <a:lnSpc>
                <a:spcPct val="150000"/>
              </a:lnSpc>
              <a:buFont typeface="Arial" panose="020B0604020202020204" pitchFamily="34" charset="0"/>
              <a:buChar char="•"/>
            </a:pPr>
            <a:r>
              <a:rPr lang="en-US" dirty="0"/>
              <a:t>Namespaces</a:t>
            </a:r>
          </a:p>
          <a:p>
            <a:pPr marL="285750" indent="-285750">
              <a:lnSpc>
                <a:spcPct val="150000"/>
              </a:lnSpc>
              <a:buFont typeface="Arial" panose="020B0604020202020204" pitchFamily="34" charset="0"/>
              <a:buChar char="•"/>
            </a:pPr>
            <a:r>
              <a:rPr lang="en-US" dirty="0"/>
              <a:t>Secret</a:t>
            </a:r>
          </a:p>
          <a:p>
            <a:pPr marL="285750" indent="-285750">
              <a:lnSpc>
                <a:spcPct val="150000"/>
              </a:lnSpc>
              <a:buFont typeface="Arial" panose="020B0604020202020204" pitchFamily="34" charset="0"/>
              <a:buChar char="•"/>
            </a:pPr>
            <a:r>
              <a:rPr lang="en-US" dirty="0" err="1"/>
              <a:t>ConfigMap</a:t>
            </a:r>
            <a:endParaRPr lang="en-US" dirty="0"/>
          </a:p>
          <a:p>
            <a:pPr marL="285750" indent="-285750">
              <a:lnSpc>
                <a:spcPct val="150000"/>
              </a:lnSpc>
              <a:buFont typeface="Arial" panose="020B0604020202020204" pitchFamily="34" charset="0"/>
              <a:buChar char="•"/>
            </a:pPr>
            <a:r>
              <a:rPr lang="en-US" dirty="0" err="1"/>
              <a:t>DaemonSet</a:t>
            </a:r>
            <a:endParaRPr lang="en-US" dirty="0"/>
          </a:p>
          <a:p>
            <a:pPr marL="285750" indent="-285750">
              <a:lnSpc>
                <a:spcPct val="150000"/>
              </a:lnSpc>
              <a:buFont typeface="Arial" panose="020B0604020202020204" pitchFamily="34" charset="0"/>
              <a:buChar char="•"/>
            </a:pPr>
            <a:r>
              <a:rPr lang="en-US" dirty="0"/>
              <a:t>Job and </a:t>
            </a:r>
            <a:r>
              <a:rPr lang="en-US" dirty="0" err="1"/>
              <a:t>CronJob</a:t>
            </a:r>
            <a:endParaRPr lang="en-US" dirty="0"/>
          </a:p>
          <a:p>
            <a:pPr marL="285750" indent="-285750">
              <a:lnSpc>
                <a:spcPct val="150000"/>
              </a:lnSpc>
              <a:buFont typeface="Arial" panose="020B0604020202020204" pitchFamily="34" charset="0"/>
              <a:buChar char="•"/>
            </a:pPr>
            <a:r>
              <a:rPr lang="en-US" dirty="0"/>
              <a:t>Pod Priority and Pre-emption</a:t>
            </a:r>
          </a:p>
          <a:p>
            <a:pPr marL="285750" indent="-285750">
              <a:lnSpc>
                <a:spcPct val="150000"/>
              </a:lnSpc>
              <a:buFont typeface="Arial" panose="020B0604020202020204" pitchFamily="34" charset="0"/>
              <a:buChar char="•"/>
            </a:pPr>
            <a:r>
              <a:rPr lang="en-US" dirty="0"/>
              <a:t>Node Role and Taints</a:t>
            </a:r>
          </a:p>
          <a:p>
            <a:pPr marL="285750" indent="-285750">
              <a:lnSpc>
                <a:spcPct val="150000"/>
              </a:lnSpc>
              <a:buFont typeface="Arial" panose="020B0604020202020204" pitchFamily="34" charset="0"/>
              <a:buChar char="•"/>
            </a:pPr>
            <a:r>
              <a:rPr lang="en-US" dirty="0"/>
              <a:t>Resource Quotas</a:t>
            </a:r>
          </a:p>
          <a:p>
            <a:pPr marL="285750" indent="-285750">
              <a:lnSpc>
                <a:spcPct val="150000"/>
              </a:lnSpc>
              <a:buFont typeface="Arial" panose="020B0604020202020204" pitchFamily="34" charset="0"/>
              <a:buChar char="•"/>
            </a:pPr>
            <a:r>
              <a:rPr lang="en-US" dirty="0"/>
              <a:t>Authorization and Authentication</a:t>
            </a:r>
          </a:p>
        </p:txBody>
      </p:sp>
    </p:spTree>
    <p:extLst>
      <p:ext uri="{BB962C8B-B14F-4D97-AF65-F5344CB8AC3E}">
        <p14:creationId xmlns:p14="http://schemas.microsoft.com/office/powerpoint/2010/main" val="23560389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630"/>
        <p:cNvGrpSpPr/>
        <p:nvPr/>
      </p:nvGrpSpPr>
      <p:grpSpPr>
        <a:xfrm>
          <a:off x="0" y="0"/>
          <a:ext cx="0" cy="0"/>
          <a:chOff x="0" y="0"/>
          <a:chExt cx="0" cy="0"/>
        </a:xfrm>
      </p:grpSpPr>
      <p:sp>
        <p:nvSpPr>
          <p:cNvPr id="1631" name="Google Shape;1631;p232"/>
          <p:cNvSpPr/>
          <p:nvPr/>
        </p:nvSpPr>
        <p:spPr>
          <a:xfrm>
            <a:off x="1755422" y="567521"/>
            <a:ext cx="4572000" cy="4616700"/>
          </a:xfrm>
          <a:prstGeom prst="rect">
            <a:avLst/>
          </a:prstGeom>
          <a:noFill/>
          <a:ln w="9525" cap="flat" cmpd="sng">
            <a:solidFill>
              <a:srgbClr val="395E89"/>
            </a:solidFill>
            <a:prstDash val="solid"/>
            <a:round/>
            <a:headEnd type="none" w="sm" len="sm"/>
            <a:tailEnd type="none" w="sm" len="sm"/>
          </a:ln>
        </p:spPr>
        <p:txBody>
          <a:bodyPr spcFirstLastPara="1" wrap="square" lIns="91425" tIns="45700" rIns="91425" bIns="45700" anchor="t" anchorCtr="0">
            <a:noAutofit/>
          </a:bodyPr>
          <a:lstStyle/>
          <a:p>
            <a:pPr>
              <a:buClr>
                <a:srgbClr val="4D2F2D"/>
              </a:buClr>
              <a:buSzPts val="1400"/>
            </a:pPr>
            <a:r>
              <a:rPr lang="en-US" sz="1400" dirty="0" err="1">
                <a:solidFill>
                  <a:srgbClr val="4D2F2D"/>
                </a:solidFill>
                <a:latin typeface="Courier"/>
                <a:ea typeface="Courier"/>
                <a:cs typeface="Courier"/>
                <a:sym typeface="Courier"/>
              </a:rPr>
              <a:t>apiVersion</a:t>
            </a:r>
            <a:r>
              <a:rPr lang="en-US" sz="1400" dirty="0">
                <a:solidFill>
                  <a:srgbClr val="4D2F2D"/>
                </a:solidFill>
                <a:latin typeface="Courier"/>
                <a:ea typeface="Courier"/>
                <a:cs typeface="Courier"/>
                <a:sym typeface="Courier"/>
              </a:rPr>
              <a:t>: apps/v1</a:t>
            </a:r>
            <a:endParaRPr dirty="0"/>
          </a:p>
          <a:p>
            <a:pPr>
              <a:buClr>
                <a:srgbClr val="4D2F2D"/>
              </a:buClr>
              <a:buSzPts val="1400"/>
            </a:pPr>
            <a:r>
              <a:rPr lang="en-US" sz="1400" dirty="0">
                <a:solidFill>
                  <a:srgbClr val="4D2F2D"/>
                </a:solidFill>
                <a:latin typeface="Courier"/>
                <a:ea typeface="Courier"/>
                <a:cs typeface="Courier"/>
                <a:sym typeface="Courier"/>
              </a:rPr>
              <a:t>kind: Deployment</a:t>
            </a:r>
            <a:endParaRPr dirty="0"/>
          </a:p>
          <a:p>
            <a:pPr>
              <a:buClr>
                <a:srgbClr val="4D2F2D"/>
              </a:buClr>
              <a:buSzPts val="1400"/>
            </a:pPr>
            <a:r>
              <a:rPr lang="en-US" sz="1400" dirty="0">
                <a:solidFill>
                  <a:srgbClr val="4D2F2D"/>
                </a:solidFill>
                <a:latin typeface="Courier"/>
                <a:ea typeface="Courier"/>
                <a:cs typeface="Courier"/>
                <a:sym typeface="Courier"/>
              </a:rPr>
              <a:t>metadata:</a:t>
            </a:r>
            <a:endParaRPr dirty="0"/>
          </a:p>
          <a:p>
            <a:pPr>
              <a:buClr>
                <a:srgbClr val="4D2F2D"/>
              </a:buClr>
              <a:buSzPts val="1400"/>
            </a:pPr>
            <a:r>
              <a:rPr lang="en-US" sz="1400" dirty="0">
                <a:solidFill>
                  <a:srgbClr val="4D2F2D"/>
                </a:solidFill>
                <a:latin typeface="Courier"/>
                <a:ea typeface="Courier"/>
                <a:cs typeface="Courier"/>
                <a:sym typeface="Courier"/>
              </a:rPr>
              <a:t>  name: </a:t>
            </a:r>
            <a:r>
              <a:rPr lang="en-US" sz="1400" dirty="0" err="1">
                <a:solidFill>
                  <a:srgbClr val="4D2F2D"/>
                </a:solidFill>
                <a:latin typeface="Courier"/>
                <a:ea typeface="Courier"/>
                <a:cs typeface="Courier"/>
                <a:sym typeface="Courier"/>
              </a:rPr>
              <a:t>nginx</a:t>
            </a:r>
            <a:r>
              <a:rPr lang="en-US" sz="1400" dirty="0">
                <a:solidFill>
                  <a:srgbClr val="4D2F2D"/>
                </a:solidFill>
                <a:latin typeface="Courier"/>
                <a:ea typeface="Courier"/>
                <a:cs typeface="Courier"/>
                <a:sym typeface="Courier"/>
              </a:rPr>
              <a:t>-deployment</a:t>
            </a:r>
            <a:endParaRPr dirty="0"/>
          </a:p>
          <a:p>
            <a:pPr>
              <a:buClr>
                <a:srgbClr val="4D2F2D"/>
              </a:buClr>
              <a:buSzPts val="1400"/>
            </a:pPr>
            <a:r>
              <a:rPr lang="en-US" sz="1400" dirty="0">
                <a:solidFill>
                  <a:srgbClr val="4D2F2D"/>
                </a:solidFill>
                <a:latin typeface="Courier"/>
                <a:ea typeface="Courier"/>
                <a:cs typeface="Courier"/>
                <a:sym typeface="Courier"/>
              </a:rPr>
              <a:t>  labels:</a:t>
            </a:r>
            <a:endParaRPr dirty="0"/>
          </a:p>
          <a:p>
            <a:pPr>
              <a:buClr>
                <a:srgbClr val="4D2F2D"/>
              </a:buClr>
              <a:buSzPts val="1400"/>
            </a:pPr>
            <a:r>
              <a:rPr lang="en-US" sz="1400" dirty="0">
                <a:solidFill>
                  <a:srgbClr val="4D2F2D"/>
                </a:solidFill>
                <a:latin typeface="Courier"/>
                <a:ea typeface="Courier"/>
                <a:cs typeface="Courier"/>
                <a:sym typeface="Courier"/>
              </a:rPr>
              <a:t>    app: </a:t>
            </a:r>
            <a:r>
              <a:rPr lang="en-US" sz="1400" dirty="0" err="1">
                <a:solidFill>
                  <a:srgbClr val="4D2F2D"/>
                </a:solidFill>
                <a:latin typeface="Courier"/>
                <a:ea typeface="Courier"/>
                <a:cs typeface="Courier"/>
                <a:sym typeface="Courier"/>
              </a:rPr>
              <a:t>nginx</a:t>
            </a:r>
            <a:endParaRPr sz="1400" dirty="0">
              <a:solidFill>
                <a:srgbClr val="4D2F2D"/>
              </a:solidFill>
              <a:latin typeface="Courier"/>
              <a:ea typeface="Courier"/>
              <a:cs typeface="Courier"/>
              <a:sym typeface="Courier"/>
            </a:endParaRPr>
          </a:p>
          <a:p>
            <a:pPr>
              <a:buClr>
                <a:srgbClr val="4D2F2D"/>
              </a:buClr>
              <a:buSzPts val="1400"/>
            </a:pPr>
            <a:r>
              <a:rPr lang="en-US" sz="1400" dirty="0">
                <a:solidFill>
                  <a:srgbClr val="4D2F2D"/>
                </a:solidFill>
                <a:latin typeface="Courier"/>
                <a:ea typeface="Courier"/>
                <a:cs typeface="Courier"/>
                <a:sym typeface="Courier"/>
              </a:rPr>
              <a:t>spec:</a:t>
            </a:r>
            <a:endParaRPr dirty="0"/>
          </a:p>
          <a:p>
            <a:pPr>
              <a:buClr>
                <a:srgbClr val="4D2F2D"/>
              </a:buClr>
              <a:buSzPts val="1400"/>
            </a:pPr>
            <a:r>
              <a:rPr lang="en-US" sz="1400" dirty="0">
                <a:solidFill>
                  <a:srgbClr val="4D2F2D"/>
                </a:solidFill>
                <a:latin typeface="Courier"/>
                <a:ea typeface="Courier"/>
                <a:cs typeface="Courier"/>
                <a:sym typeface="Courier"/>
              </a:rPr>
              <a:t>  replicas: 3</a:t>
            </a:r>
            <a:endParaRPr dirty="0"/>
          </a:p>
          <a:p>
            <a:pPr>
              <a:buClr>
                <a:srgbClr val="4D2F2D"/>
              </a:buClr>
              <a:buSzPts val="1400"/>
            </a:pPr>
            <a:r>
              <a:rPr lang="en-US" sz="1400" dirty="0">
                <a:solidFill>
                  <a:srgbClr val="4D2F2D"/>
                </a:solidFill>
                <a:latin typeface="Courier"/>
                <a:ea typeface="Courier"/>
                <a:cs typeface="Courier"/>
                <a:sym typeface="Courier"/>
              </a:rPr>
              <a:t>  selector:</a:t>
            </a:r>
            <a:endParaRPr dirty="0"/>
          </a:p>
          <a:p>
            <a:pPr>
              <a:buClr>
                <a:srgbClr val="4D2F2D"/>
              </a:buClr>
              <a:buSzPts val="1400"/>
            </a:pPr>
            <a:r>
              <a:rPr lang="en-US" sz="1400" dirty="0">
                <a:solidFill>
                  <a:srgbClr val="4D2F2D"/>
                </a:solidFill>
                <a:latin typeface="Courier"/>
                <a:ea typeface="Courier"/>
                <a:cs typeface="Courier"/>
                <a:sym typeface="Courier"/>
              </a:rPr>
              <a:t>    </a:t>
            </a:r>
            <a:r>
              <a:rPr lang="en-US" sz="1400" dirty="0" err="1">
                <a:solidFill>
                  <a:srgbClr val="4D2F2D"/>
                </a:solidFill>
                <a:latin typeface="Courier"/>
                <a:ea typeface="Courier"/>
                <a:cs typeface="Courier"/>
                <a:sym typeface="Courier"/>
              </a:rPr>
              <a:t>matchLabels</a:t>
            </a:r>
            <a:r>
              <a:rPr lang="en-US" sz="1400" dirty="0">
                <a:solidFill>
                  <a:srgbClr val="4D2F2D"/>
                </a:solidFill>
                <a:latin typeface="Courier"/>
                <a:ea typeface="Courier"/>
                <a:cs typeface="Courier"/>
                <a:sym typeface="Courier"/>
              </a:rPr>
              <a:t>:</a:t>
            </a:r>
            <a:endParaRPr dirty="0"/>
          </a:p>
          <a:p>
            <a:pPr>
              <a:buClr>
                <a:srgbClr val="4D2F2D"/>
              </a:buClr>
              <a:buSzPts val="1400"/>
            </a:pPr>
            <a:r>
              <a:rPr lang="en-US" sz="1400" dirty="0">
                <a:solidFill>
                  <a:srgbClr val="4D2F2D"/>
                </a:solidFill>
                <a:latin typeface="Courier"/>
                <a:ea typeface="Courier"/>
                <a:cs typeface="Courier"/>
                <a:sym typeface="Courier"/>
              </a:rPr>
              <a:t>          app: </a:t>
            </a:r>
            <a:r>
              <a:rPr lang="en-US" sz="1400" dirty="0" err="1">
                <a:solidFill>
                  <a:srgbClr val="4D2F2D"/>
                </a:solidFill>
                <a:latin typeface="Courier"/>
                <a:ea typeface="Courier"/>
                <a:cs typeface="Courier"/>
                <a:sym typeface="Courier"/>
              </a:rPr>
              <a:t>nginx</a:t>
            </a:r>
            <a:endParaRPr sz="1400" dirty="0">
              <a:solidFill>
                <a:srgbClr val="4D2F2D"/>
              </a:solidFill>
              <a:latin typeface="Courier"/>
              <a:ea typeface="Courier"/>
              <a:cs typeface="Courier"/>
              <a:sym typeface="Courier"/>
            </a:endParaRPr>
          </a:p>
          <a:p>
            <a:pPr>
              <a:buClr>
                <a:srgbClr val="4D2F2D"/>
              </a:buClr>
              <a:buSzPts val="1400"/>
            </a:pPr>
            <a:r>
              <a:rPr lang="en-US" sz="1400" dirty="0">
                <a:solidFill>
                  <a:srgbClr val="4D2F2D"/>
                </a:solidFill>
                <a:latin typeface="Courier"/>
                <a:ea typeface="Courier"/>
                <a:cs typeface="Courier"/>
                <a:sym typeface="Courier"/>
              </a:rPr>
              <a:t>  template:</a:t>
            </a:r>
            <a:endParaRPr dirty="0"/>
          </a:p>
          <a:p>
            <a:pPr>
              <a:buClr>
                <a:srgbClr val="4D2F2D"/>
              </a:buClr>
              <a:buSzPts val="1400"/>
            </a:pPr>
            <a:r>
              <a:rPr lang="en-US" sz="1400" dirty="0">
                <a:solidFill>
                  <a:srgbClr val="4D2F2D"/>
                </a:solidFill>
                <a:latin typeface="Courier"/>
                <a:ea typeface="Courier"/>
                <a:cs typeface="Courier"/>
                <a:sym typeface="Courier"/>
              </a:rPr>
              <a:t>    metadata:</a:t>
            </a:r>
            <a:endParaRPr dirty="0"/>
          </a:p>
          <a:p>
            <a:pPr>
              <a:buClr>
                <a:srgbClr val="4D2F2D"/>
              </a:buClr>
              <a:buSzPts val="1400"/>
            </a:pPr>
            <a:r>
              <a:rPr lang="en-US" sz="1400" dirty="0">
                <a:solidFill>
                  <a:srgbClr val="4D2F2D"/>
                </a:solidFill>
                <a:latin typeface="Courier"/>
                <a:ea typeface="Courier"/>
                <a:cs typeface="Courier"/>
                <a:sym typeface="Courier"/>
              </a:rPr>
              <a:t>          labels:</a:t>
            </a:r>
            <a:endParaRPr dirty="0"/>
          </a:p>
          <a:p>
            <a:pPr>
              <a:buClr>
                <a:srgbClr val="4D2F2D"/>
              </a:buClr>
              <a:buSzPts val="1400"/>
            </a:pPr>
            <a:r>
              <a:rPr lang="en-US" sz="1400" dirty="0">
                <a:solidFill>
                  <a:srgbClr val="4D2F2D"/>
                </a:solidFill>
                <a:latin typeface="Courier"/>
                <a:ea typeface="Courier"/>
                <a:cs typeface="Courier"/>
                <a:sym typeface="Courier"/>
              </a:rPr>
              <a:t>            app: </a:t>
            </a:r>
            <a:r>
              <a:rPr lang="en-US" sz="1400" dirty="0" err="1">
                <a:solidFill>
                  <a:srgbClr val="4D2F2D"/>
                </a:solidFill>
                <a:latin typeface="Courier"/>
                <a:ea typeface="Courier"/>
                <a:cs typeface="Courier"/>
                <a:sym typeface="Courier"/>
              </a:rPr>
              <a:t>nginx</a:t>
            </a:r>
            <a:endParaRPr sz="1400" dirty="0">
              <a:solidFill>
                <a:srgbClr val="4D2F2D"/>
              </a:solidFill>
              <a:latin typeface="Courier"/>
              <a:ea typeface="Courier"/>
              <a:cs typeface="Courier"/>
              <a:sym typeface="Courier"/>
            </a:endParaRPr>
          </a:p>
          <a:p>
            <a:pPr>
              <a:buClr>
                <a:srgbClr val="4D2F2D"/>
              </a:buClr>
              <a:buSzPts val="1400"/>
            </a:pPr>
            <a:r>
              <a:rPr lang="en-US" sz="1400" dirty="0">
                <a:solidFill>
                  <a:srgbClr val="4D2F2D"/>
                </a:solidFill>
                <a:latin typeface="Courier"/>
                <a:ea typeface="Courier"/>
                <a:cs typeface="Courier"/>
                <a:sym typeface="Courier"/>
              </a:rPr>
              <a:t>    spec:</a:t>
            </a:r>
            <a:endParaRPr dirty="0"/>
          </a:p>
          <a:p>
            <a:pPr>
              <a:buClr>
                <a:srgbClr val="4D2F2D"/>
              </a:buClr>
              <a:buSzPts val="1400"/>
            </a:pPr>
            <a:r>
              <a:rPr lang="en-US" sz="1400" dirty="0">
                <a:solidFill>
                  <a:srgbClr val="4D2F2D"/>
                </a:solidFill>
                <a:latin typeface="Courier"/>
                <a:ea typeface="Courier"/>
                <a:cs typeface="Courier"/>
                <a:sym typeface="Courier"/>
              </a:rPr>
              <a:t>          containers:</a:t>
            </a:r>
            <a:endParaRPr dirty="0"/>
          </a:p>
          <a:p>
            <a:pPr>
              <a:buClr>
                <a:srgbClr val="4D2F2D"/>
              </a:buClr>
              <a:buSzPts val="1400"/>
            </a:pPr>
            <a:r>
              <a:rPr lang="en-US" sz="1400" dirty="0">
                <a:solidFill>
                  <a:srgbClr val="4D2F2D"/>
                </a:solidFill>
                <a:latin typeface="Courier"/>
                <a:ea typeface="Courier"/>
                <a:cs typeface="Courier"/>
                <a:sym typeface="Courier"/>
              </a:rPr>
              <a:t>      - name: </a:t>
            </a:r>
            <a:r>
              <a:rPr lang="en-US" sz="1400" dirty="0" err="1">
                <a:solidFill>
                  <a:srgbClr val="4D2F2D"/>
                </a:solidFill>
                <a:latin typeface="Courier"/>
                <a:ea typeface="Courier"/>
                <a:cs typeface="Courier"/>
                <a:sym typeface="Courier"/>
              </a:rPr>
              <a:t>nginx</a:t>
            </a:r>
            <a:endParaRPr sz="1400" dirty="0">
              <a:solidFill>
                <a:srgbClr val="4D2F2D"/>
              </a:solidFill>
              <a:latin typeface="Courier"/>
              <a:ea typeface="Courier"/>
              <a:cs typeface="Courier"/>
              <a:sym typeface="Courier"/>
            </a:endParaRPr>
          </a:p>
          <a:p>
            <a:pPr>
              <a:buClr>
                <a:srgbClr val="4D2F2D"/>
              </a:buClr>
              <a:buSzPts val="1400"/>
            </a:pPr>
            <a:r>
              <a:rPr lang="en-US" sz="1400" dirty="0">
                <a:solidFill>
                  <a:srgbClr val="4D2F2D"/>
                </a:solidFill>
                <a:latin typeface="Courier"/>
                <a:ea typeface="Courier"/>
                <a:cs typeface="Courier"/>
                <a:sym typeface="Courier"/>
              </a:rPr>
              <a:t>        image: nginx:1.7.9</a:t>
            </a:r>
            <a:endParaRPr dirty="0"/>
          </a:p>
          <a:p>
            <a:pPr>
              <a:buClr>
                <a:srgbClr val="4D2F2D"/>
              </a:buClr>
              <a:buSzPts val="1400"/>
            </a:pPr>
            <a:r>
              <a:rPr lang="en-US" sz="1400" dirty="0">
                <a:solidFill>
                  <a:srgbClr val="4D2F2D"/>
                </a:solidFill>
                <a:latin typeface="Courier"/>
                <a:ea typeface="Courier"/>
                <a:cs typeface="Courier"/>
                <a:sym typeface="Courier"/>
              </a:rPr>
              <a:t>        ports:</a:t>
            </a:r>
            <a:endParaRPr dirty="0"/>
          </a:p>
          <a:p>
            <a:pPr>
              <a:buClr>
                <a:srgbClr val="4D2F2D"/>
              </a:buClr>
              <a:buSzPts val="1400"/>
            </a:pPr>
            <a:r>
              <a:rPr lang="en-US" sz="1400" dirty="0">
                <a:solidFill>
                  <a:srgbClr val="4D2F2D"/>
                </a:solidFill>
                <a:latin typeface="Courier"/>
                <a:ea typeface="Courier"/>
                <a:cs typeface="Courier"/>
                <a:sym typeface="Courier"/>
              </a:rPr>
              <a:t>        - </a:t>
            </a:r>
            <a:r>
              <a:rPr lang="en-US" sz="1400" dirty="0" err="1">
                <a:solidFill>
                  <a:srgbClr val="4D2F2D"/>
                </a:solidFill>
                <a:latin typeface="Courier"/>
                <a:ea typeface="Courier"/>
                <a:cs typeface="Courier"/>
                <a:sym typeface="Courier"/>
              </a:rPr>
              <a:t>containerPort</a:t>
            </a:r>
            <a:r>
              <a:rPr lang="en-US" sz="1400" dirty="0">
                <a:solidFill>
                  <a:srgbClr val="4D2F2D"/>
                </a:solidFill>
                <a:latin typeface="Courier"/>
                <a:ea typeface="Courier"/>
                <a:cs typeface="Courier"/>
                <a:sym typeface="Courier"/>
              </a:rPr>
              <a:t>: 80</a:t>
            </a:r>
            <a:endParaRPr sz="1400" dirty="0">
              <a:solidFill>
                <a:srgbClr val="4D2F2D"/>
              </a:solidFill>
              <a:latin typeface="Courier"/>
              <a:ea typeface="Courier"/>
              <a:cs typeface="Courier"/>
              <a:sym typeface="Courier"/>
            </a:endParaRPr>
          </a:p>
        </p:txBody>
      </p:sp>
      <p:sp>
        <p:nvSpPr>
          <p:cNvPr id="1632" name="Google Shape;1632;p232"/>
          <p:cNvSpPr txBox="1"/>
          <p:nvPr/>
        </p:nvSpPr>
        <p:spPr>
          <a:xfrm>
            <a:off x="1755422" y="131409"/>
            <a:ext cx="861000" cy="307800"/>
          </a:xfrm>
          <a:prstGeom prst="rect">
            <a:avLst/>
          </a:prstGeom>
          <a:noFill/>
          <a:ln>
            <a:noFill/>
          </a:ln>
        </p:spPr>
        <p:txBody>
          <a:bodyPr spcFirstLastPara="1" wrap="square" lIns="91425" tIns="45700" rIns="91425" bIns="45700" anchor="t" anchorCtr="0">
            <a:noAutofit/>
          </a:bodyPr>
          <a:lstStyle/>
          <a:p>
            <a:pPr>
              <a:buClr>
                <a:srgbClr val="000000"/>
              </a:buClr>
              <a:buSzPts val="1400"/>
            </a:pPr>
            <a:r>
              <a:rPr lang="en-US" sz="1400" b="1">
                <a:solidFill>
                  <a:srgbClr val="000000"/>
                </a:solidFill>
                <a:latin typeface="Arial"/>
                <a:ea typeface="Arial"/>
                <a:cs typeface="Arial"/>
                <a:sym typeface="Arial"/>
              </a:rPr>
              <a:t>dep.yml</a:t>
            </a:r>
            <a:endParaRPr sz="1400" b="1">
              <a:solidFill>
                <a:srgbClr val="000000"/>
              </a:solidFill>
              <a:latin typeface="Arial"/>
              <a:ea typeface="Arial"/>
              <a:cs typeface="Arial"/>
              <a:sym typeface="Arial"/>
            </a:endParaRPr>
          </a:p>
        </p:txBody>
      </p:sp>
      <p:pic>
        <p:nvPicPr>
          <p:cNvPr id="1633" name="Google Shape;1633;p232"/>
          <p:cNvPicPr preferRelativeResize="0"/>
          <p:nvPr/>
        </p:nvPicPr>
        <p:blipFill rotWithShape="1">
          <a:blip r:embed="rId3">
            <a:alphaModFix/>
          </a:blip>
          <a:srcRect/>
          <a:stretch/>
        </p:blipFill>
        <p:spPr>
          <a:xfrm>
            <a:off x="5238449" y="1848637"/>
            <a:ext cx="6028266" cy="1703798"/>
          </a:xfrm>
          <a:prstGeom prst="rect">
            <a:avLst/>
          </a:prstGeom>
          <a:noFill/>
          <a:ln>
            <a:noFill/>
          </a:ln>
        </p:spPr>
      </p:pic>
      <p:cxnSp>
        <p:nvCxnSpPr>
          <p:cNvPr id="5" name="Straight Connector 4">
            <a:extLst>
              <a:ext uri="{FF2B5EF4-FFF2-40B4-BE49-F238E27FC236}">
                <a16:creationId xmlns:a16="http://schemas.microsoft.com/office/drawing/2014/main" id="{D2EB4841-4E96-487D-ABC4-B5548C00F462}"/>
              </a:ext>
            </a:extLst>
          </p:cNvPr>
          <p:cNvCxnSpPr>
            <a:cxnSpLocks/>
          </p:cNvCxnSpPr>
          <p:nvPr/>
        </p:nvCxnSpPr>
        <p:spPr>
          <a:xfrm>
            <a:off x="1" y="6172200"/>
            <a:ext cx="12192001"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FA1DC61-98B9-4D2E-95B3-4BE126C9E1EA}"/>
              </a:ext>
            </a:extLst>
          </p:cNvPr>
          <p:cNvSpPr txBox="1"/>
          <p:nvPr/>
        </p:nvSpPr>
        <p:spPr>
          <a:xfrm>
            <a:off x="122853" y="6317931"/>
            <a:ext cx="4010899" cy="420564"/>
          </a:xfrm>
          <a:prstGeom prst="rect">
            <a:avLst/>
          </a:prstGeom>
          <a:noFill/>
        </p:spPr>
        <p:txBody>
          <a:bodyPr wrap="square" rtlCol="0">
            <a:spAutoFit/>
          </a:bodyPr>
          <a:lstStyle/>
          <a:p>
            <a:pPr algn="ctr"/>
            <a:r>
              <a:rPr lang="en-US" sz="2133" dirty="0">
                <a:solidFill>
                  <a:schemeClr val="bg2">
                    <a:lumMod val="25000"/>
                  </a:schemeClr>
                </a:solidFill>
              </a:rPr>
              <a:t>Agile Brains Consulting</a:t>
            </a:r>
          </a:p>
        </p:txBody>
      </p:sp>
      <p:sp>
        <p:nvSpPr>
          <p:cNvPr id="7" name="TextBox 6">
            <a:extLst>
              <a:ext uri="{FF2B5EF4-FFF2-40B4-BE49-F238E27FC236}">
                <a16:creationId xmlns:a16="http://schemas.microsoft.com/office/drawing/2014/main" id="{DB8D0BBB-5988-46AA-9EAD-707B6004C7B9}"/>
              </a:ext>
            </a:extLst>
          </p:cNvPr>
          <p:cNvSpPr txBox="1"/>
          <p:nvPr/>
        </p:nvSpPr>
        <p:spPr>
          <a:xfrm>
            <a:off x="3514722" y="6490034"/>
            <a:ext cx="5857876" cy="254044"/>
          </a:xfrm>
          <a:prstGeom prst="rect">
            <a:avLst/>
          </a:prstGeom>
          <a:noFill/>
        </p:spPr>
        <p:txBody>
          <a:bodyPr wrap="square" rtlCol="0">
            <a:spAutoFit/>
          </a:bodyPr>
          <a:lstStyle/>
          <a:p>
            <a:pPr algn="ctr"/>
            <a:r>
              <a:rPr lang="en-US" sz="1051" dirty="0">
                <a:solidFill>
                  <a:schemeClr val="bg2">
                    <a:lumMod val="50000"/>
                  </a:schemeClr>
                </a:solidFill>
              </a:rPr>
              <a:t>©Agile Brains Consulting Inc. All rights reserved. Not to be reproduced without prior written consent.</a:t>
            </a:r>
          </a:p>
        </p:txBody>
      </p:sp>
      <p:pic>
        <p:nvPicPr>
          <p:cNvPr id="8" name="Picture 7" descr="A close up of a sign&#10;&#10;Description generated with high confidence">
            <a:extLst>
              <a:ext uri="{FF2B5EF4-FFF2-40B4-BE49-F238E27FC236}">
                <a16:creationId xmlns:a16="http://schemas.microsoft.com/office/drawing/2014/main" id="{62ED1D3C-94ED-4E66-AC1F-BA34BDBDD45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47650" y="6273801"/>
            <a:ext cx="542924" cy="542924"/>
          </a:xfrm>
          <a:prstGeom prst="rect">
            <a:avLst/>
          </a:prstGeom>
        </p:spPr>
      </p:pic>
      <p:pic>
        <p:nvPicPr>
          <p:cNvPr id="9" name="Picture 8">
            <a:extLst>
              <a:ext uri="{FF2B5EF4-FFF2-40B4-BE49-F238E27FC236}">
                <a16:creationId xmlns:a16="http://schemas.microsoft.com/office/drawing/2014/main" id="{7B32E106-9E99-4EB7-9524-D39048EF644E}"/>
              </a:ext>
            </a:extLst>
          </p:cNvPr>
          <p:cNvPicPr>
            <a:picLocks noChangeAspect="1"/>
          </p:cNvPicPr>
          <p:nvPr/>
        </p:nvPicPr>
        <p:blipFill rotWithShape="1">
          <a:blip r:embed="rId5">
            <a:extLst>
              <a:ext uri="{28A0092B-C50C-407E-A947-70E740481C1C}">
                <a14:useLocalDpi xmlns:a14="http://schemas.microsoft.com/office/drawing/2010/main" val="0"/>
              </a:ext>
            </a:extLst>
          </a:blip>
          <a:srcRect t="26736" b="30906"/>
          <a:stretch/>
        </p:blipFill>
        <p:spPr>
          <a:xfrm>
            <a:off x="9965555" y="6252635"/>
            <a:ext cx="1301160" cy="551155"/>
          </a:xfrm>
          <a:prstGeom prst="rect">
            <a:avLst/>
          </a:prstGeom>
        </p:spPr>
      </p:pic>
      <p:sp>
        <p:nvSpPr>
          <p:cNvPr id="10" name="Slide Number Placeholder 102">
            <a:extLst>
              <a:ext uri="{FF2B5EF4-FFF2-40B4-BE49-F238E27FC236}">
                <a16:creationId xmlns:a16="http://schemas.microsoft.com/office/drawing/2014/main" id="{A00F2676-DEAE-461D-80E3-9CE7EC56B906}"/>
              </a:ext>
            </a:extLst>
          </p:cNvPr>
          <p:cNvSpPr txBox="1">
            <a:spLocks/>
          </p:cNvSpPr>
          <p:nvPr/>
        </p:nvSpPr>
        <p:spPr>
          <a:xfrm>
            <a:off x="9159626" y="6356351"/>
            <a:ext cx="2844800" cy="365125"/>
          </a:xfrm>
          <a:prstGeom prst="rect">
            <a:avLst/>
          </a:prstGeom>
        </p:spPr>
        <p:txBody>
          <a:bodyPr vert="horz" lIns="121920" tIns="60960" rIns="121920" bIns="6096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04198DC-2EF7-4B34-A789-AD3A4CDEBD28}" type="slidenum">
              <a:rPr lang="en-US" sz="1600"/>
              <a:pPr/>
              <a:t>20</a:t>
            </a:fld>
            <a:endParaRPr lang="en-US" sz="1600" dirty="0"/>
          </a:p>
        </p:txBody>
      </p:sp>
    </p:spTree>
    <p:extLst>
      <p:ext uri="{BB962C8B-B14F-4D97-AF65-F5344CB8AC3E}">
        <p14:creationId xmlns:p14="http://schemas.microsoft.com/office/powerpoint/2010/main" val="21639264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637"/>
        <p:cNvGrpSpPr/>
        <p:nvPr/>
      </p:nvGrpSpPr>
      <p:grpSpPr>
        <a:xfrm>
          <a:off x="0" y="0"/>
          <a:ext cx="0" cy="0"/>
          <a:chOff x="0" y="0"/>
          <a:chExt cx="0" cy="0"/>
        </a:xfrm>
      </p:grpSpPr>
      <p:sp>
        <p:nvSpPr>
          <p:cNvPr id="1639" name="Google Shape;1639;p233"/>
          <p:cNvSpPr txBox="1"/>
          <p:nvPr/>
        </p:nvSpPr>
        <p:spPr>
          <a:xfrm>
            <a:off x="2152650" y="1885742"/>
            <a:ext cx="7722900" cy="1708800"/>
          </a:xfrm>
          <a:prstGeom prst="rect">
            <a:avLst/>
          </a:prstGeom>
          <a:noFill/>
          <a:ln>
            <a:noFill/>
          </a:ln>
        </p:spPr>
        <p:txBody>
          <a:bodyPr spcFirstLastPara="1" wrap="square" lIns="91425" tIns="91425" rIns="91425" bIns="91425" anchor="t" anchorCtr="0">
            <a:noAutofit/>
          </a:bodyPr>
          <a:lstStyle/>
          <a:p>
            <a:pPr marL="342900" indent="-139700">
              <a:lnSpc>
                <a:spcPct val="150000"/>
              </a:lnSpc>
              <a:buClr>
                <a:schemeClr val="dk1"/>
              </a:buClr>
              <a:buSzPts val="2000"/>
              <a:buFont typeface="Calibri"/>
              <a:buChar char="•"/>
            </a:pPr>
            <a:r>
              <a:rPr lang="en-US" sz="1600" dirty="0" err="1">
                <a:solidFill>
                  <a:schemeClr val="dk1"/>
                </a:solidFill>
                <a:latin typeface="Calibri"/>
                <a:ea typeface="Calibri"/>
                <a:cs typeface="Calibri"/>
                <a:sym typeface="Calibri"/>
              </a:rPr>
              <a:t>kubectl</a:t>
            </a:r>
            <a:r>
              <a:rPr lang="en-US" sz="1600" dirty="0">
                <a:solidFill>
                  <a:schemeClr val="dk1"/>
                </a:solidFill>
                <a:latin typeface="Calibri"/>
                <a:ea typeface="Calibri"/>
                <a:cs typeface="Calibri"/>
                <a:sym typeface="Calibri"/>
              </a:rPr>
              <a:t> create -f &lt;</a:t>
            </a:r>
            <a:r>
              <a:rPr lang="en-US" sz="1600" dirty="0" err="1">
                <a:solidFill>
                  <a:schemeClr val="dk1"/>
                </a:solidFill>
                <a:latin typeface="Calibri"/>
                <a:ea typeface="Calibri"/>
                <a:cs typeface="Calibri"/>
                <a:sym typeface="Calibri"/>
              </a:rPr>
              <a:t>yaml_file</a:t>
            </a:r>
            <a:r>
              <a:rPr lang="en-US" sz="1600" dirty="0">
                <a:solidFill>
                  <a:schemeClr val="dk1"/>
                </a:solidFill>
                <a:latin typeface="Calibri"/>
                <a:ea typeface="Calibri"/>
                <a:cs typeface="Calibri"/>
                <a:sym typeface="Calibri"/>
              </a:rPr>
              <a:t>&gt;</a:t>
            </a:r>
            <a:endParaRPr sz="1600" dirty="0">
              <a:solidFill>
                <a:schemeClr val="dk1"/>
              </a:solidFill>
              <a:latin typeface="Calibri"/>
              <a:ea typeface="Calibri"/>
              <a:cs typeface="Calibri"/>
              <a:sym typeface="Calibri"/>
            </a:endParaRPr>
          </a:p>
          <a:p>
            <a:pPr marL="342900" indent="-139700">
              <a:lnSpc>
                <a:spcPct val="150000"/>
              </a:lnSpc>
              <a:buClr>
                <a:schemeClr val="dk1"/>
              </a:buClr>
              <a:buSzPts val="2000"/>
              <a:buFont typeface="Calibri"/>
              <a:buChar char="•"/>
            </a:pPr>
            <a:r>
              <a:rPr lang="en-US" sz="1600" dirty="0" err="1">
                <a:solidFill>
                  <a:schemeClr val="dk1"/>
                </a:solidFill>
                <a:latin typeface="Calibri"/>
                <a:ea typeface="Calibri"/>
                <a:cs typeface="Calibri"/>
                <a:sym typeface="Calibri"/>
              </a:rPr>
              <a:t>kubectl</a:t>
            </a:r>
            <a:r>
              <a:rPr lang="en-US" sz="1600" dirty="0">
                <a:solidFill>
                  <a:schemeClr val="dk1"/>
                </a:solidFill>
                <a:latin typeface="Calibri"/>
                <a:ea typeface="Calibri"/>
                <a:cs typeface="Calibri"/>
                <a:sym typeface="Calibri"/>
              </a:rPr>
              <a:t> create -f &lt;yaml_file_1&gt; -f &lt;yaml_file_2&gt;</a:t>
            </a:r>
            <a:endParaRPr sz="1600" dirty="0">
              <a:solidFill>
                <a:schemeClr val="dk1"/>
              </a:solidFill>
              <a:latin typeface="Calibri"/>
              <a:ea typeface="Calibri"/>
              <a:cs typeface="Calibri"/>
              <a:sym typeface="Calibri"/>
            </a:endParaRPr>
          </a:p>
          <a:p>
            <a:pPr marL="342900" indent="-139700">
              <a:lnSpc>
                <a:spcPct val="150000"/>
              </a:lnSpc>
              <a:buClr>
                <a:schemeClr val="dk1"/>
              </a:buClr>
              <a:buSzPts val="2000"/>
              <a:buFont typeface="Calibri"/>
              <a:buChar char="•"/>
            </a:pPr>
            <a:r>
              <a:rPr lang="en-US" sz="1600" dirty="0" err="1">
                <a:solidFill>
                  <a:schemeClr val="dk1"/>
                </a:solidFill>
                <a:latin typeface="Calibri"/>
                <a:ea typeface="Calibri"/>
                <a:cs typeface="Calibri"/>
                <a:sym typeface="Calibri"/>
              </a:rPr>
              <a:t>kubectl</a:t>
            </a:r>
            <a:r>
              <a:rPr lang="en-US" sz="1600" dirty="0">
                <a:solidFill>
                  <a:schemeClr val="dk1"/>
                </a:solidFill>
                <a:latin typeface="Calibri"/>
                <a:ea typeface="Calibri"/>
                <a:cs typeface="Calibri"/>
                <a:sym typeface="Calibri"/>
              </a:rPr>
              <a:t> create -f &lt;</a:t>
            </a:r>
            <a:r>
              <a:rPr lang="en-US" sz="1600" dirty="0" err="1">
                <a:solidFill>
                  <a:schemeClr val="dk1"/>
                </a:solidFill>
                <a:latin typeface="Calibri"/>
                <a:ea typeface="Calibri"/>
                <a:cs typeface="Calibri"/>
                <a:sym typeface="Calibri"/>
              </a:rPr>
              <a:t>json_file</a:t>
            </a:r>
            <a:r>
              <a:rPr lang="en-US" sz="1600" dirty="0">
                <a:solidFill>
                  <a:schemeClr val="dk1"/>
                </a:solidFill>
                <a:latin typeface="Calibri"/>
                <a:ea typeface="Calibri"/>
                <a:cs typeface="Calibri"/>
                <a:sym typeface="Calibri"/>
              </a:rPr>
              <a:t>&gt;</a:t>
            </a:r>
            <a:endParaRPr sz="1600" dirty="0">
              <a:solidFill>
                <a:schemeClr val="dk1"/>
              </a:solidFill>
              <a:latin typeface="Calibri"/>
              <a:ea typeface="Calibri"/>
              <a:cs typeface="Calibri"/>
              <a:sym typeface="Calibri"/>
            </a:endParaRPr>
          </a:p>
          <a:p>
            <a:pPr marL="342900" indent="-139700">
              <a:lnSpc>
                <a:spcPct val="150000"/>
              </a:lnSpc>
              <a:buClr>
                <a:schemeClr val="dk1"/>
              </a:buClr>
              <a:buSzPts val="2000"/>
              <a:buFont typeface="Calibri"/>
              <a:buChar char="•"/>
            </a:pPr>
            <a:r>
              <a:rPr lang="en-US" sz="1600" dirty="0" err="1">
                <a:solidFill>
                  <a:schemeClr val="dk1"/>
                </a:solidFill>
                <a:latin typeface="Calibri"/>
                <a:ea typeface="Calibri"/>
                <a:cs typeface="Calibri"/>
                <a:sym typeface="Calibri"/>
              </a:rPr>
              <a:t>kubectl</a:t>
            </a:r>
            <a:r>
              <a:rPr lang="en-US" sz="1600" dirty="0">
                <a:solidFill>
                  <a:schemeClr val="dk1"/>
                </a:solidFill>
                <a:latin typeface="Calibri"/>
                <a:ea typeface="Calibri"/>
                <a:cs typeface="Calibri"/>
                <a:sym typeface="Calibri"/>
              </a:rPr>
              <a:t> create -f &lt;</a:t>
            </a:r>
            <a:r>
              <a:rPr lang="en-US" sz="1600" dirty="0" err="1">
                <a:solidFill>
                  <a:schemeClr val="dk1"/>
                </a:solidFill>
                <a:latin typeface="Calibri"/>
                <a:ea typeface="Calibri"/>
                <a:cs typeface="Calibri"/>
                <a:sym typeface="Calibri"/>
              </a:rPr>
              <a:t>url_name</a:t>
            </a:r>
            <a:r>
              <a:rPr lang="en-US" sz="1600" dirty="0">
                <a:solidFill>
                  <a:schemeClr val="dk1"/>
                </a:solidFill>
                <a:latin typeface="Calibri"/>
                <a:ea typeface="Calibri"/>
                <a:cs typeface="Calibri"/>
                <a:sym typeface="Calibri"/>
              </a:rPr>
              <a:t>&gt;</a:t>
            </a:r>
            <a:endParaRPr sz="1600" dirty="0">
              <a:solidFill>
                <a:schemeClr val="dk1"/>
              </a:solidFill>
              <a:latin typeface="Calibri"/>
              <a:ea typeface="Calibri"/>
              <a:cs typeface="Calibri"/>
              <a:sym typeface="Calibri"/>
            </a:endParaRPr>
          </a:p>
          <a:p>
            <a:pPr marL="342900" indent="-139700">
              <a:lnSpc>
                <a:spcPct val="150000"/>
              </a:lnSpc>
              <a:buClr>
                <a:schemeClr val="dk1"/>
              </a:buClr>
              <a:buSzPts val="2000"/>
              <a:buFont typeface="Calibri"/>
              <a:buChar char="•"/>
            </a:pPr>
            <a:r>
              <a:rPr lang="en-US" sz="1600" dirty="0" err="1">
                <a:solidFill>
                  <a:schemeClr val="dk1"/>
                </a:solidFill>
                <a:latin typeface="Calibri"/>
                <a:ea typeface="Calibri"/>
                <a:cs typeface="Calibri"/>
                <a:sym typeface="Calibri"/>
              </a:rPr>
              <a:t>kubectl</a:t>
            </a:r>
            <a:r>
              <a:rPr lang="en-US" sz="1600" dirty="0">
                <a:solidFill>
                  <a:schemeClr val="dk1"/>
                </a:solidFill>
                <a:latin typeface="Calibri"/>
                <a:ea typeface="Calibri"/>
                <a:cs typeface="Calibri"/>
                <a:sym typeface="Calibri"/>
              </a:rPr>
              <a:t> create -f &lt;</a:t>
            </a:r>
            <a:r>
              <a:rPr lang="en-US" sz="1600" dirty="0" err="1">
                <a:solidFill>
                  <a:schemeClr val="dk1"/>
                </a:solidFill>
                <a:latin typeface="Calibri"/>
                <a:ea typeface="Calibri"/>
                <a:cs typeface="Calibri"/>
                <a:sym typeface="Calibri"/>
              </a:rPr>
              <a:t>directory_name</a:t>
            </a:r>
            <a:r>
              <a:rPr lang="en-US" sz="1600" dirty="0">
                <a:solidFill>
                  <a:schemeClr val="dk1"/>
                </a:solidFill>
                <a:latin typeface="Calibri"/>
                <a:ea typeface="Calibri"/>
                <a:cs typeface="Calibri"/>
                <a:sym typeface="Calibri"/>
              </a:rPr>
              <a:t>&gt;</a:t>
            </a:r>
            <a:endParaRPr sz="1600" dirty="0"/>
          </a:p>
        </p:txBody>
      </p:sp>
      <p:sp>
        <p:nvSpPr>
          <p:cNvPr id="1640" name="Google Shape;1640;p233"/>
          <p:cNvSpPr txBox="1"/>
          <p:nvPr/>
        </p:nvSpPr>
        <p:spPr>
          <a:xfrm>
            <a:off x="1094859" y="4007719"/>
            <a:ext cx="9838481" cy="1708800"/>
          </a:xfrm>
          <a:prstGeom prst="rect">
            <a:avLst/>
          </a:prstGeom>
          <a:noFill/>
          <a:ln>
            <a:noFill/>
          </a:ln>
        </p:spPr>
        <p:txBody>
          <a:bodyPr spcFirstLastPara="1" wrap="square" lIns="91425" tIns="91425" rIns="91425" bIns="91425" anchor="t" anchorCtr="0">
            <a:noAutofit/>
          </a:bodyPr>
          <a:lstStyle/>
          <a:p>
            <a:pPr marL="342900" indent="-139700">
              <a:lnSpc>
                <a:spcPct val="150000"/>
              </a:lnSpc>
              <a:buClr>
                <a:schemeClr val="dk1"/>
              </a:buClr>
              <a:buSzPts val="2000"/>
              <a:buFont typeface="Calibri"/>
              <a:buChar char="•"/>
            </a:pPr>
            <a:r>
              <a:rPr lang="en-US" sz="1600" dirty="0">
                <a:solidFill>
                  <a:schemeClr val="dk1"/>
                </a:solidFill>
                <a:latin typeface="Calibri"/>
                <a:ea typeface="Calibri"/>
                <a:cs typeface="Calibri"/>
                <a:sym typeface="Calibri"/>
              </a:rPr>
              <a:t> </a:t>
            </a:r>
            <a:r>
              <a:rPr lang="en-US" sz="1600" b="1" dirty="0" err="1">
                <a:solidFill>
                  <a:schemeClr val="dk1"/>
                </a:solidFill>
                <a:latin typeface="Calibri"/>
                <a:cs typeface="Calibri"/>
                <a:sym typeface="Calibri"/>
              </a:rPr>
              <a:t>kubectl</a:t>
            </a:r>
            <a:r>
              <a:rPr lang="en-US" sz="1600" b="1" dirty="0">
                <a:solidFill>
                  <a:schemeClr val="dk1"/>
                </a:solidFill>
                <a:latin typeface="Calibri"/>
                <a:cs typeface="Calibri"/>
                <a:sym typeface="Calibri"/>
              </a:rPr>
              <a:t> create</a:t>
            </a:r>
            <a:r>
              <a:rPr lang="en-US" sz="1600" dirty="0">
                <a:solidFill>
                  <a:schemeClr val="dk1"/>
                </a:solidFill>
                <a:latin typeface="Calibri"/>
                <a:cs typeface="Calibri"/>
                <a:sym typeface="Calibri"/>
              </a:rPr>
              <a:t> </a:t>
            </a:r>
            <a:r>
              <a:rPr lang="en-US" sz="1600" dirty="0">
                <a:solidFill>
                  <a:schemeClr val="dk1"/>
                </a:solidFill>
                <a:latin typeface="Calibri"/>
                <a:cs typeface="Calibri"/>
              </a:rPr>
              <a:t>tell the Kubernetes API what you want to create, replace or delete. It’s a imperative approach and good if single person is working in the team.</a:t>
            </a:r>
          </a:p>
          <a:p>
            <a:pPr marL="342900" indent="-139700">
              <a:lnSpc>
                <a:spcPct val="150000"/>
              </a:lnSpc>
              <a:buClr>
                <a:schemeClr val="dk1"/>
              </a:buClr>
              <a:buSzPts val="2000"/>
              <a:buFont typeface="Calibri"/>
              <a:buChar char="•"/>
            </a:pPr>
            <a:r>
              <a:rPr lang="en-US" sz="1600" dirty="0">
                <a:solidFill>
                  <a:schemeClr val="dk1"/>
                </a:solidFill>
                <a:latin typeface="Calibri"/>
                <a:cs typeface="Calibri"/>
                <a:sym typeface="Calibri"/>
              </a:rPr>
              <a:t> </a:t>
            </a:r>
            <a:r>
              <a:rPr lang="en-US" sz="1600" b="1" dirty="0" err="1">
                <a:solidFill>
                  <a:schemeClr val="dk1"/>
                </a:solidFill>
                <a:latin typeface="Calibri"/>
                <a:cs typeface="Calibri"/>
                <a:sym typeface="Calibri"/>
              </a:rPr>
              <a:t>kubectl</a:t>
            </a:r>
            <a:r>
              <a:rPr lang="en-US" sz="1600" b="1" dirty="0">
                <a:solidFill>
                  <a:schemeClr val="dk1"/>
                </a:solidFill>
                <a:latin typeface="Calibri"/>
                <a:cs typeface="Calibri"/>
                <a:sym typeface="Calibri"/>
              </a:rPr>
              <a:t> apply</a:t>
            </a:r>
            <a:r>
              <a:rPr lang="en-US" sz="1600" dirty="0">
                <a:solidFill>
                  <a:schemeClr val="dk1"/>
                </a:solidFill>
                <a:latin typeface="Calibri"/>
                <a:cs typeface="Calibri"/>
                <a:sym typeface="Calibri"/>
              </a:rPr>
              <a:t> – apply </a:t>
            </a:r>
            <a:r>
              <a:rPr lang="en-US" sz="1600" dirty="0">
                <a:solidFill>
                  <a:schemeClr val="dk1"/>
                </a:solidFill>
                <a:latin typeface="Calibri"/>
                <a:cs typeface="Calibri"/>
              </a:rPr>
              <a:t>changes to a live object. It’s a declarative approach and good when you want to maintain versions</a:t>
            </a:r>
            <a:endParaRPr sz="1600" dirty="0">
              <a:solidFill>
                <a:schemeClr val="dk1"/>
              </a:solidFill>
              <a:latin typeface="Calibri"/>
              <a:cs typeface="Calibri"/>
            </a:endParaRPr>
          </a:p>
        </p:txBody>
      </p:sp>
      <p:cxnSp>
        <p:nvCxnSpPr>
          <p:cNvPr id="6" name="Straight Connector 5">
            <a:extLst>
              <a:ext uri="{FF2B5EF4-FFF2-40B4-BE49-F238E27FC236}">
                <a16:creationId xmlns:a16="http://schemas.microsoft.com/office/drawing/2014/main" id="{D2EB4841-4E96-487D-ABC4-B5548C00F462}"/>
              </a:ext>
            </a:extLst>
          </p:cNvPr>
          <p:cNvCxnSpPr>
            <a:cxnSpLocks/>
          </p:cNvCxnSpPr>
          <p:nvPr/>
        </p:nvCxnSpPr>
        <p:spPr>
          <a:xfrm>
            <a:off x="1" y="6172200"/>
            <a:ext cx="12192001"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FA1DC61-98B9-4D2E-95B3-4BE126C9E1EA}"/>
              </a:ext>
            </a:extLst>
          </p:cNvPr>
          <p:cNvSpPr txBox="1"/>
          <p:nvPr/>
        </p:nvSpPr>
        <p:spPr>
          <a:xfrm>
            <a:off x="122853" y="6317931"/>
            <a:ext cx="4010899" cy="420564"/>
          </a:xfrm>
          <a:prstGeom prst="rect">
            <a:avLst/>
          </a:prstGeom>
          <a:noFill/>
        </p:spPr>
        <p:txBody>
          <a:bodyPr wrap="square" rtlCol="0">
            <a:spAutoFit/>
          </a:bodyPr>
          <a:lstStyle/>
          <a:p>
            <a:pPr algn="ctr"/>
            <a:r>
              <a:rPr lang="en-US" sz="2133" dirty="0">
                <a:solidFill>
                  <a:schemeClr val="bg2">
                    <a:lumMod val="25000"/>
                  </a:schemeClr>
                </a:solidFill>
              </a:rPr>
              <a:t>Agile Brains Consulting</a:t>
            </a:r>
          </a:p>
        </p:txBody>
      </p:sp>
      <p:sp>
        <p:nvSpPr>
          <p:cNvPr id="8" name="TextBox 7">
            <a:extLst>
              <a:ext uri="{FF2B5EF4-FFF2-40B4-BE49-F238E27FC236}">
                <a16:creationId xmlns:a16="http://schemas.microsoft.com/office/drawing/2014/main" id="{DB8D0BBB-5988-46AA-9EAD-707B6004C7B9}"/>
              </a:ext>
            </a:extLst>
          </p:cNvPr>
          <p:cNvSpPr txBox="1"/>
          <p:nvPr/>
        </p:nvSpPr>
        <p:spPr>
          <a:xfrm>
            <a:off x="3514722" y="6490034"/>
            <a:ext cx="5857876" cy="254044"/>
          </a:xfrm>
          <a:prstGeom prst="rect">
            <a:avLst/>
          </a:prstGeom>
          <a:noFill/>
        </p:spPr>
        <p:txBody>
          <a:bodyPr wrap="square" rtlCol="0">
            <a:spAutoFit/>
          </a:bodyPr>
          <a:lstStyle/>
          <a:p>
            <a:pPr algn="ctr"/>
            <a:r>
              <a:rPr lang="en-US" sz="1051" dirty="0">
                <a:solidFill>
                  <a:schemeClr val="bg2">
                    <a:lumMod val="50000"/>
                  </a:schemeClr>
                </a:solidFill>
              </a:rPr>
              <a:t>©Agile Brains Consulting Inc. All rights reserved. Not to be reproduced without prior written consent.</a:t>
            </a:r>
          </a:p>
        </p:txBody>
      </p:sp>
      <p:pic>
        <p:nvPicPr>
          <p:cNvPr id="9" name="Picture 8" descr="A close up of a sign&#10;&#10;Description generated with high confidence">
            <a:extLst>
              <a:ext uri="{FF2B5EF4-FFF2-40B4-BE49-F238E27FC236}">
                <a16:creationId xmlns:a16="http://schemas.microsoft.com/office/drawing/2014/main" id="{62ED1D3C-94ED-4E66-AC1F-BA34BDBDD45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7650" y="6273801"/>
            <a:ext cx="542924" cy="542924"/>
          </a:xfrm>
          <a:prstGeom prst="rect">
            <a:avLst/>
          </a:prstGeom>
        </p:spPr>
      </p:pic>
      <p:pic>
        <p:nvPicPr>
          <p:cNvPr id="10" name="Picture 9">
            <a:extLst>
              <a:ext uri="{FF2B5EF4-FFF2-40B4-BE49-F238E27FC236}">
                <a16:creationId xmlns:a16="http://schemas.microsoft.com/office/drawing/2014/main" id="{7B32E106-9E99-4EB7-9524-D39048EF644E}"/>
              </a:ext>
            </a:extLst>
          </p:cNvPr>
          <p:cNvPicPr>
            <a:picLocks noChangeAspect="1"/>
          </p:cNvPicPr>
          <p:nvPr/>
        </p:nvPicPr>
        <p:blipFill rotWithShape="1">
          <a:blip r:embed="rId4">
            <a:extLst>
              <a:ext uri="{28A0092B-C50C-407E-A947-70E740481C1C}">
                <a14:useLocalDpi xmlns:a14="http://schemas.microsoft.com/office/drawing/2010/main" val="0"/>
              </a:ext>
            </a:extLst>
          </a:blip>
          <a:srcRect t="26736" b="30906"/>
          <a:stretch/>
        </p:blipFill>
        <p:spPr>
          <a:xfrm>
            <a:off x="9965555" y="6252635"/>
            <a:ext cx="1301160" cy="551155"/>
          </a:xfrm>
          <a:prstGeom prst="rect">
            <a:avLst/>
          </a:prstGeom>
        </p:spPr>
      </p:pic>
      <p:sp>
        <p:nvSpPr>
          <p:cNvPr id="11" name="Slide Number Placeholder 102">
            <a:extLst>
              <a:ext uri="{FF2B5EF4-FFF2-40B4-BE49-F238E27FC236}">
                <a16:creationId xmlns:a16="http://schemas.microsoft.com/office/drawing/2014/main" id="{A00F2676-DEAE-461D-80E3-9CE7EC56B906}"/>
              </a:ext>
            </a:extLst>
          </p:cNvPr>
          <p:cNvSpPr txBox="1">
            <a:spLocks/>
          </p:cNvSpPr>
          <p:nvPr/>
        </p:nvSpPr>
        <p:spPr>
          <a:xfrm>
            <a:off x="9159626" y="6356351"/>
            <a:ext cx="2844800" cy="365125"/>
          </a:xfrm>
          <a:prstGeom prst="rect">
            <a:avLst/>
          </a:prstGeom>
        </p:spPr>
        <p:txBody>
          <a:bodyPr vert="horz" lIns="121920" tIns="60960" rIns="121920" bIns="6096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04198DC-2EF7-4B34-A789-AD3A4CDEBD28}" type="slidenum">
              <a:rPr lang="en-US" sz="1600"/>
              <a:pPr/>
              <a:t>21</a:t>
            </a:fld>
            <a:endParaRPr lang="en-US" sz="1600" dirty="0"/>
          </a:p>
        </p:txBody>
      </p:sp>
      <p:sp>
        <p:nvSpPr>
          <p:cNvPr id="12" name="Title 1">
            <a:extLst>
              <a:ext uri="{FF2B5EF4-FFF2-40B4-BE49-F238E27FC236}">
                <a16:creationId xmlns:a16="http://schemas.microsoft.com/office/drawing/2014/main" id="{DE78B814-96CE-0A4B-95FA-C444B5406703}"/>
              </a:ext>
            </a:extLst>
          </p:cNvPr>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err="1">
                <a:solidFill>
                  <a:srgbClr val="002060"/>
                </a:solidFill>
              </a:rPr>
              <a:t>Kubectl</a:t>
            </a:r>
            <a:r>
              <a:rPr lang="en-US" b="1" dirty="0">
                <a:solidFill>
                  <a:srgbClr val="002060"/>
                </a:solidFill>
              </a:rPr>
              <a:t> create/apply</a:t>
            </a:r>
          </a:p>
        </p:txBody>
      </p:sp>
    </p:spTree>
    <p:extLst>
      <p:ext uri="{BB962C8B-B14F-4D97-AF65-F5344CB8AC3E}">
        <p14:creationId xmlns:p14="http://schemas.microsoft.com/office/powerpoint/2010/main" val="40639579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653"/>
        <p:cNvGrpSpPr/>
        <p:nvPr/>
      </p:nvGrpSpPr>
      <p:grpSpPr>
        <a:xfrm>
          <a:off x="0" y="0"/>
          <a:ext cx="0" cy="0"/>
          <a:chOff x="0" y="0"/>
          <a:chExt cx="0" cy="0"/>
        </a:xfrm>
      </p:grpSpPr>
      <p:sp>
        <p:nvSpPr>
          <p:cNvPr id="1655" name="Google Shape;1655;p235"/>
          <p:cNvSpPr txBox="1">
            <a:spLocks noGrp="1"/>
          </p:cNvSpPr>
          <p:nvPr>
            <p:ph type="body" idx="1"/>
          </p:nvPr>
        </p:nvSpPr>
        <p:spPr>
          <a:xfrm>
            <a:off x="635000" y="1524000"/>
            <a:ext cx="11099800" cy="4216400"/>
          </a:xfrm>
          <a:prstGeom prst="rect">
            <a:avLst/>
          </a:prstGeom>
          <a:noFill/>
          <a:ln>
            <a:noFill/>
          </a:ln>
        </p:spPr>
        <p:txBody>
          <a:bodyPr spcFirstLastPara="1" vert="horz" wrap="square" lIns="91425" tIns="91425" rIns="91425" bIns="91425" rtlCol="0" anchor="t" anchorCtr="0">
            <a:noAutofit/>
          </a:bodyPr>
          <a:lstStyle/>
          <a:p>
            <a:pPr marL="431800" indent="-342900">
              <a:spcBef>
                <a:spcPts val="640"/>
              </a:spcBef>
              <a:buClr>
                <a:srgbClr val="000000"/>
              </a:buClr>
              <a:buSzPts val="2200"/>
            </a:pPr>
            <a:r>
              <a:rPr lang="en-US" sz="2200" dirty="0"/>
              <a:t>Exercise to create Replication Controllers, Replica Sets and Deployments and describe their functions</a:t>
            </a:r>
            <a:endParaRPr sz="2200" dirty="0"/>
          </a:p>
          <a:p>
            <a:pPr marL="431800" indent="-342900">
              <a:spcBef>
                <a:spcPts val="0"/>
              </a:spcBef>
              <a:buClr>
                <a:srgbClr val="000000"/>
              </a:buClr>
              <a:buSzPts val="2200"/>
            </a:pPr>
            <a:r>
              <a:rPr lang="en-US" sz="2200" dirty="0"/>
              <a:t>Check the results and describe the objects</a:t>
            </a:r>
            <a:endParaRPr sz="2200" dirty="0"/>
          </a:p>
          <a:p>
            <a:pPr>
              <a:spcBef>
                <a:spcPts val="640"/>
              </a:spcBef>
            </a:pPr>
            <a:endParaRPr lang="en-US" sz="2200" dirty="0"/>
          </a:p>
          <a:p>
            <a:pPr marL="0" indent="0">
              <a:spcBef>
                <a:spcPts val="640"/>
              </a:spcBef>
              <a:buNone/>
            </a:pPr>
            <a:r>
              <a:rPr lang="en-US" sz="2000" dirty="0"/>
              <a:t>sudo </a:t>
            </a:r>
            <a:r>
              <a:rPr lang="en-US" sz="2000" dirty="0" err="1"/>
              <a:t>su</a:t>
            </a:r>
            <a:r>
              <a:rPr lang="en-US" sz="2000" dirty="0"/>
              <a:t> -</a:t>
            </a:r>
          </a:p>
          <a:p>
            <a:pPr marL="0" indent="0">
              <a:spcBef>
                <a:spcPts val="640"/>
              </a:spcBef>
              <a:buNone/>
            </a:pPr>
            <a:r>
              <a:rPr lang="en-US" sz="2000" dirty="0"/>
              <a:t>git clone </a:t>
            </a:r>
            <a:r>
              <a:rPr lang="en-US" sz="2000" dirty="0">
                <a:hlinkClick r:id="rId3"/>
              </a:rPr>
              <a:t>https://github.com/shekhar2010us/kubernetes_teach_git.git</a:t>
            </a:r>
            <a:endParaRPr lang="en-US" sz="2000" dirty="0"/>
          </a:p>
          <a:p>
            <a:pPr marL="0" indent="0">
              <a:spcBef>
                <a:spcPts val="640"/>
              </a:spcBef>
              <a:buNone/>
            </a:pPr>
            <a:r>
              <a:rPr lang="en-US" sz="2000" dirty="0"/>
              <a:t>cd kubernetes_teach_git/ex1/</a:t>
            </a:r>
          </a:p>
          <a:p>
            <a:pPr marL="0" indent="0">
              <a:spcBef>
                <a:spcPts val="640"/>
              </a:spcBef>
              <a:buNone/>
            </a:pPr>
            <a:endParaRPr lang="en-US" sz="2200" dirty="0"/>
          </a:p>
          <a:p>
            <a:pPr marL="0" indent="0">
              <a:spcBef>
                <a:spcPts val="640"/>
              </a:spcBef>
              <a:buNone/>
            </a:pPr>
            <a:endParaRPr lang="en-US" sz="2200" dirty="0">
              <a:hlinkClick r:id="" action="ppaction://noaction"/>
            </a:endParaRPr>
          </a:p>
          <a:p>
            <a:pPr marL="0" indent="0">
              <a:spcBef>
                <a:spcPts val="640"/>
              </a:spcBef>
              <a:buNone/>
            </a:pPr>
            <a:r>
              <a:rPr lang="en-US" sz="2200" dirty="0">
                <a:hlinkClick r:id="" action="ppaction://noaction"/>
              </a:rPr>
              <a:t>https://github.com/shekhar2010us/kubernetes_teach_git/blob/master/ex1/rc_rs_deployment.md</a:t>
            </a:r>
            <a:endParaRPr lang="en-US" sz="2200" dirty="0"/>
          </a:p>
          <a:p>
            <a:pPr marL="0" indent="0">
              <a:spcBef>
                <a:spcPts val="640"/>
              </a:spcBef>
              <a:buNone/>
            </a:pPr>
            <a:endParaRPr sz="2200" dirty="0"/>
          </a:p>
        </p:txBody>
      </p:sp>
      <p:cxnSp>
        <p:nvCxnSpPr>
          <p:cNvPr id="5" name="Straight Connector 4">
            <a:extLst>
              <a:ext uri="{FF2B5EF4-FFF2-40B4-BE49-F238E27FC236}">
                <a16:creationId xmlns:a16="http://schemas.microsoft.com/office/drawing/2014/main" id="{D2EB4841-4E96-487D-ABC4-B5548C00F462}"/>
              </a:ext>
            </a:extLst>
          </p:cNvPr>
          <p:cNvCxnSpPr>
            <a:cxnSpLocks/>
          </p:cNvCxnSpPr>
          <p:nvPr/>
        </p:nvCxnSpPr>
        <p:spPr>
          <a:xfrm>
            <a:off x="1" y="6172200"/>
            <a:ext cx="12192001"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FA1DC61-98B9-4D2E-95B3-4BE126C9E1EA}"/>
              </a:ext>
            </a:extLst>
          </p:cNvPr>
          <p:cNvSpPr txBox="1"/>
          <p:nvPr/>
        </p:nvSpPr>
        <p:spPr>
          <a:xfrm>
            <a:off x="122853" y="6317931"/>
            <a:ext cx="4010899" cy="420564"/>
          </a:xfrm>
          <a:prstGeom prst="rect">
            <a:avLst/>
          </a:prstGeom>
          <a:noFill/>
        </p:spPr>
        <p:txBody>
          <a:bodyPr wrap="square" rtlCol="0">
            <a:spAutoFit/>
          </a:bodyPr>
          <a:lstStyle/>
          <a:p>
            <a:pPr algn="ctr"/>
            <a:r>
              <a:rPr lang="en-US" sz="2133" dirty="0">
                <a:solidFill>
                  <a:schemeClr val="bg2">
                    <a:lumMod val="25000"/>
                  </a:schemeClr>
                </a:solidFill>
              </a:rPr>
              <a:t>Agile Brains Consulting</a:t>
            </a:r>
          </a:p>
        </p:txBody>
      </p:sp>
      <p:sp>
        <p:nvSpPr>
          <p:cNvPr id="7" name="TextBox 6">
            <a:extLst>
              <a:ext uri="{FF2B5EF4-FFF2-40B4-BE49-F238E27FC236}">
                <a16:creationId xmlns:a16="http://schemas.microsoft.com/office/drawing/2014/main" id="{DB8D0BBB-5988-46AA-9EAD-707B6004C7B9}"/>
              </a:ext>
            </a:extLst>
          </p:cNvPr>
          <p:cNvSpPr txBox="1"/>
          <p:nvPr/>
        </p:nvSpPr>
        <p:spPr>
          <a:xfrm>
            <a:off x="3514722" y="6490034"/>
            <a:ext cx="5857876" cy="254044"/>
          </a:xfrm>
          <a:prstGeom prst="rect">
            <a:avLst/>
          </a:prstGeom>
          <a:noFill/>
        </p:spPr>
        <p:txBody>
          <a:bodyPr wrap="square" rtlCol="0">
            <a:spAutoFit/>
          </a:bodyPr>
          <a:lstStyle/>
          <a:p>
            <a:pPr algn="ctr"/>
            <a:r>
              <a:rPr lang="en-US" sz="1051" dirty="0">
                <a:solidFill>
                  <a:schemeClr val="bg2">
                    <a:lumMod val="50000"/>
                  </a:schemeClr>
                </a:solidFill>
              </a:rPr>
              <a:t>©Agile Brains Consulting Inc. All rights reserved. Not to be reproduced without prior written consent.</a:t>
            </a:r>
          </a:p>
        </p:txBody>
      </p:sp>
      <p:pic>
        <p:nvPicPr>
          <p:cNvPr id="8" name="Picture 7" descr="A close up of a sign&#10;&#10;Description generated with high confidence">
            <a:extLst>
              <a:ext uri="{FF2B5EF4-FFF2-40B4-BE49-F238E27FC236}">
                <a16:creationId xmlns:a16="http://schemas.microsoft.com/office/drawing/2014/main" id="{62ED1D3C-94ED-4E66-AC1F-BA34BDBDD45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47650" y="6273801"/>
            <a:ext cx="542924" cy="542924"/>
          </a:xfrm>
          <a:prstGeom prst="rect">
            <a:avLst/>
          </a:prstGeom>
        </p:spPr>
      </p:pic>
      <p:pic>
        <p:nvPicPr>
          <p:cNvPr id="9" name="Picture 8">
            <a:extLst>
              <a:ext uri="{FF2B5EF4-FFF2-40B4-BE49-F238E27FC236}">
                <a16:creationId xmlns:a16="http://schemas.microsoft.com/office/drawing/2014/main" id="{7B32E106-9E99-4EB7-9524-D39048EF644E}"/>
              </a:ext>
            </a:extLst>
          </p:cNvPr>
          <p:cNvPicPr>
            <a:picLocks noChangeAspect="1"/>
          </p:cNvPicPr>
          <p:nvPr/>
        </p:nvPicPr>
        <p:blipFill rotWithShape="1">
          <a:blip r:embed="rId5">
            <a:extLst>
              <a:ext uri="{28A0092B-C50C-407E-A947-70E740481C1C}">
                <a14:useLocalDpi xmlns:a14="http://schemas.microsoft.com/office/drawing/2010/main" val="0"/>
              </a:ext>
            </a:extLst>
          </a:blip>
          <a:srcRect t="26736" b="30906"/>
          <a:stretch/>
        </p:blipFill>
        <p:spPr>
          <a:xfrm>
            <a:off x="9965555" y="6252635"/>
            <a:ext cx="1301160" cy="551155"/>
          </a:xfrm>
          <a:prstGeom prst="rect">
            <a:avLst/>
          </a:prstGeom>
        </p:spPr>
      </p:pic>
      <p:sp>
        <p:nvSpPr>
          <p:cNvPr id="10" name="Slide Number Placeholder 102">
            <a:extLst>
              <a:ext uri="{FF2B5EF4-FFF2-40B4-BE49-F238E27FC236}">
                <a16:creationId xmlns:a16="http://schemas.microsoft.com/office/drawing/2014/main" id="{A00F2676-DEAE-461D-80E3-9CE7EC56B906}"/>
              </a:ext>
            </a:extLst>
          </p:cNvPr>
          <p:cNvSpPr txBox="1">
            <a:spLocks/>
          </p:cNvSpPr>
          <p:nvPr/>
        </p:nvSpPr>
        <p:spPr>
          <a:xfrm>
            <a:off x="9159626" y="6356351"/>
            <a:ext cx="2844800" cy="365125"/>
          </a:xfrm>
          <a:prstGeom prst="rect">
            <a:avLst/>
          </a:prstGeom>
        </p:spPr>
        <p:txBody>
          <a:bodyPr vert="horz" lIns="121920" tIns="60960" rIns="121920" bIns="6096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04198DC-2EF7-4B34-A789-AD3A4CDEBD28}" type="slidenum">
              <a:rPr lang="en-US" sz="1600"/>
              <a:pPr/>
              <a:t>22</a:t>
            </a:fld>
            <a:endParaRPr lang="en-US" sz="1600" dirty="0"/>
          </a:p>
        </p:txBody>
      </p:sp>
      <p:sp>
        <p:nvSpPr>
          <p:cNvPr id="11" name="Title 1">
            <a:extLst>
              <a:ext uri="{FF2B5EF4-FFF2-40B4-BE49-F238E27FC236}">
                <a16:creationId xmlns:a16="http://schemas.microsoft.com/office/drawing/2014/main" id="{2E4CBDAC-1903-9E4C-B4D0-24FD62B12964}"/>
              </a:ext>
            </a:extLst>
          </p:cNvPr>
          <p:cNvSpPr txBox="1">
            <a:spLocks/>
          </p:cNvSpPr>
          <p:nvPr/>
        </p:nvSpPr>
        <p:spPr>
          <a:xfrm>
            <a:off x="519112" y="17583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002060"/>
                </a:solidFill>
              </a:rPr>
              <a:t>Lab (</a:t>
            </a:r>
            <a:r>
              <a:rPr lang="en-US" b="1" dirty="0" err="1">
                <a:solidFill>
                  <a:srgbClr val="002060"/>
                </a:solidFill>
              </a:rPr>
              <a:t>rc</a:t>
            </a:r>
            <a:r>
              <a:rPr lang="en-US" b="1" dirty="0">
                <a:solidFill>
                  <a:srgbClr val="002060"/>
                </a:solidFill>
              </a:rPr>
              <a:t>, </a:t>
            </a:r>
            <a:r>
              <a:rPr lang="en-US" b="1" dirty="0" err="1">
                <a:solidFill>
                  <a:srgbClr val="002060"/>
                </a:solidFill>
              </a:rPr>
              <a:t>rs</a:t>
            </a:r>
            <a:r>
              <a:rPr lang="en-US" b="1" dirty="0">
                <a:solidFill>
                  <a:srgbClr val="002060"/>
                </a:solidFill>
              </a:rPr>
              <a:t>, deploy)</a:t>
            </a:r>
          </a:p>
        </p:txBody>
      </p:sp>
    </p:spTree>
    <p:extLst>
      <p:ext uri="{BB962C8B-B14F-4D97-AF65-F5344CB8AC3E}">
        <p14:creationId xmlns:p14="http://schemas.microsoft.com/office/powerpoint/2010/main" val="9103622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D2EB4841-4E96-487D-ABC4-B5548C00F462}"/>
              </a:ext>
            </a:extLst>
          </p:cNvPr>
          <p:cNvCxnSpPr>
            <a:cxnSpLocks/>
          </p:cNvCxnSpPr>
          <p:nvPr/>
        </p:nvCxnSpPr>
        <p:spPr>
          <a:xfrm>
            <a:off x="1" y="6172200"/>
            <a:ext cx="12192001"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4FA1DC61-98B9-4D2E-95B3-4BE126C9E1EA}"/>
              </a:ext>
            </a:extLst>
          </p:cNvPr>
          <p:cNvSpPr txBox="1"/>
          <p:nvPr/>
        </p:nvSpPr>
        <p:spPr>
          <a:xfrm>
            <a:off x="122853" y="6317931"/>
            <a:ext cx="4010899" cy="420564"/>
          </a:xfrm>
          <a:prstGeom prst="rect">
            <a:avLst/>
          </a:prstGeom>
          <a:noFill/>
        </p:spPr>
        <p:txBody>
          <a:bodyPr wrap="square" rtlCol="0">
            <a:spAutoFit/>
          </a:bodyPr>
          <a:lstStyle/>
          <a:p>
            <a:pPr algn="ctr"/>
            <a:r>
              <a:rPr lang="en-US" sz="2133" dirty="0">
                <a:solidFill>
                  <a:schemeClr val="bg2">
                    <a:lumMod val="25000"/>
                  </a:schemeClr>
                </a:solidFill>
              </a:rPr>
              <a:t>Agile Brains Consulting</a:t>
            </a:r>
          </a:p>
        </p:txBody>
      </p:sp>
      <p:sp>
        <p:nvSpPr>
          <p:cNvPr id="5" name="TextBox 4">
            <a:extLst>
              <a:ext uri="{FF2B5EF4-FFF2-40B4-BE49-F238E27FC236}">
                <a16:creationId xmlns:a16="http://schemas.microsoft.com/office/drawing/2014/main" id="{DB8D0BBB-5988-46AA-9EAD-707B6004C7B9}"/>
              </a:ext>
            </a:extLst>
          </p:cNvPr>
          <p:cNvSpPr txBox="1"/>
          <p:nvPr/>
        </p:nvSpPr>
        <p:spPr>
          <a:xfrm>
            <a:off x="3514722" y="6490034"/>
            <a:ext cx="5857876" cy="254044"/>
          </a:xfrm>
          <a:prstGeom prst="rect">
            <a:avLst/>
          </a:prstGeom>
          <a:noFill/>
        </p:spPr>
        <p:txBody>
          <a:bodyPr wrap="square" rtlCol="0">
            <a:spAutoFit/>
          </a:bodyPr>
          <a:lstStyle/>
          <a:p>
            <a:pPr algn="ctr"/>
            <a:r>
              <a:rPr lang="en-US" sz="1051" dirty="0">
                <a:solidFill>
                  <a:schemeClr val="bg2">
                    <a:lumMod val="50000"/>
                  </a:schemeClr>
                </a:solidFill>
              </a:rPr>
              <a:t>©Agile Brains Consulting Inc. All rights reserved. Not to be reproduced without prior written consent.</a:t>
            </a:r>
          </a:p>
        </p:txBody>
      </p:sp>
      <p:pic>
        <p:nvPicPr>
          <p:cNvPr id="6" name="Picture 5" descr="A close up of a sign&#10;&#10;Description generated with high confidence">
            <a:extLst>
              <a:ext uri="{FF2B5EF4-FFF2-40B4-BE49-F238E27FC236}">
                <a16:creationId xmlns:a16="http://schemas.microsoft.com/office/drawing/2014/main" id="{62ED1D3C-94ED-4E66-AC1F-BA34BDBDD45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7650" y="6273801"/>
            <a:ext cx="542924" cy="542924"/>
          </a:xfrm>
          <a:prstGeom prst="rect">
            <a:avLst/>
          </a:prstGeom>
        </p:spPr>
      </p:pic>
      <p:pic>
        <p:nvPicPr>
          <p:cNvPr id="7" name="Picture 6">
            <a:extLst>
              <a:ext uri="{FF2B5EF4-FFF2-40B4-BE49-F238E27FC236}">
                <a16:creationId xmlns:a16="http://schemas.microsoft.com/office/drawing/2014/main" id="{7B32E106-9E99-4EB7-9524-D39048EF644E}"/>
              </a:ext>
            </a:extLst>
          </p:cNvPr>
          <p:cNvPicPr>
            <a:picLocks noChangeAspect="1"/>
          </p:cNvPicPr>
          <p:nvPr/>
        </p:nvPicPr>
        <p:blipFill rotWithShape="1">
          <a:blip r:embed="rId3">
            <a:extLst>
              <a:ext uri="{28A0092B-C50C-407E-A947-70E740481C1C}">
                <a14:useLocalDpi xmlns:a14="http://schemas.microsoft.com/office/drawing/2010/main" val="0"/>
              </a:ext>
            </a:extLst>
          </a:blip>
          <a:srcRect t="26736" b="30906"/>
          <a:stretch/>
        </p:blipFill>
        <p:spPr>
          <a:xfrm>
            <a:off x="9965555" y="6252635"/>
            <a:ext cx="1301160" cy="551155"/>
          </a:xfrm>
          <a:prstGeom prst="rect">
            <a:avLst/>
          </a:prstGeom>
        </p:spPr>
      </p:pic>
      <p:sp>
        <p:nvSpPr>
          <p:cNvPr id="8" name="Slide Number Placeholder 102">
            <a:extLst>
              <a:ext uri="{FF2B5EF4-FFF2-40B4-BE49-F238E27FC236}">
                <a16:creationId xmlns:a16="http://schemas.microsoft.com/office/drawing/2014/main" id="{A00F2676-DEAE-461D-80E3-9CE7EC56B906}"/>
              </a:ext>
            </a:extLst>
          </p:cNvPr>
          <p:cNvSpPr txBox="1">
            <a:spLocks/>
          </p:cNvSpPr>
          <p:nvPr/>
        </p:nvSpPr>
        <p:spPr>
          <a:xfrm>
            <a:off x="9159626" y="6356351"/>
            <a:ext cx="2844800" cy="365125"/>
          </a:xfrm>
          <a:prstGeom prst="rect">
            <a:avLst/>
          </a:prstGeom>
        </p:spPr>
        <p:txBody>
          <a:bodyPr vert="horz" lIns="121920" tIns="60960" rIns="121920" bIns="6096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04198DC-2EF7-4B34-A789-AD3A4CDEBD28}" type="slidenum">
              <a:rPr lang="en-US" sz="1600"/>
              <a:pPr/>
              <a:t>23</a:t>
            </a:fld>
            <a:endParaRPr lang="en-US" sz="1600" dirty="0"/>
          </a:p>
        </p:txBody>
      </p:sp>
      <p:sp>
        <p:nvSpPr>
          <p:cNvPr id="10" name="Title 1">
            <a:extLst>
              <a:ext uri="{FF2B5EF4-FFF2-40B4-BE49-F238E27FC236}">
                <a16:creationId xmlns:a16="http://schemas.microsoft.com/office/drawing/2014/main" id="{3BE89834-BD39-E245-B3F9-8249364136DD}"/>
              </a:ext>
            </a:extLst>
          </p:cNvPr>
          <p:cNvSpPr txBox="1">
            <a:spLocks/>
          </p:cNvSpPr>
          <p:nvPr/>
        </p:nvSpPr>
        <p:spPr>
          <a:xfrm>
            <a:off x="751114" y="2402803"/>
            <a:ext cx="11253311"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002060"/>
                </a:solidFill>
              </a:rPr>
              <a:t>Services</a:t>
            </a:r>
          </a:p>
        </p:txBody>
      </p:sp>
    </p:spTree>
    <p:extLst>
      <p:ext uri="{BB962C8B-B14F-4D97-AF65-F5344CB8AC3E}">
        <p14:creationId xmlns:p14="http://schemas.microsoft.com/office/powerpoint/2010/main" val="24461626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660"/>
        <p:cNvGrpSpPr/>
        <p:nvPr/>
      </p:nvGrpSpPr>
      <p:grpSpPr>
        <a:xfrm>
          <a:off x="0" y="0"/>
          <a:ext cx="0" cy="0"/>
          <a:chOff x="0" y="0"/>
          <a:chExt cx="0" cy="0"/>
        </a:xfrm>
      </p:grpSpPr>
      <p:sp>
        <p:nvSpPr>
          <p:cNvPr id="1662" name="Google Shape;1662;p236"/>
          <p:cNvSpPr txBox="1">
            <a:spLocks noGrp="1"/>
          </p:cNvSpPr>
          <p:nvPr>
            <p:ph type="body" idx="1"/>
          </p:nvPr>
        </p:nvSpPr>
        <p:spPr>
          <a:xfrm>
            <a:off x="789100" y="2136501"/>
            <a:ext cx="5939481" cy="3306872"/>
          </a:xfrm>
          <a:prstGeom prst="rect">
            <a:avLst/>
          </a:prstGeom>
          <a:noFill/>
          <a:ln>
            <a:noFill/>
          </a:ln>
        </p:spPr>
        <p:txBody>
          <a:bodyPr spcFirstLastPara="1" vert="horz" wrap="square" lIns="91425" tIns="45700" rIns="91425" bIns="45700" rtlCol="0" anchor="t" anchorCtr="0">
            <a:noAutofit/>
          </a:bodyPr>
          <a:lstStyle/>
          <a:p>
            <a:pPr marL="457200" indent="-482600">
              <a:spcBef>
                <a:spcPts val="0"/>
              </a:spcBef>
              <a:buClr>
                <a:srgbClr val="000000"/>
              </a:buClr>
              <a:buSzPts val="2200"/>
              <a:buFont typeface="Noto Sans Symbols"/>
              <a:buChar char="▪"/>
            </a:pPr>
            <a:r>
              <a:rPr lang="en-US" sz="2200" dirty="0">
                <a:solidFill>
                  <a:schemeClr val="dk1"/>
                </a:solidFill>
                <a:latin typeface="Calibri"/>
                <a:ea typeface="Calibri"/>
                <a:cs typeface="Calibri"/>
                <a:sym typeface="Calibri"/>
              </a:rPr>
              <a:t>pods to die and replicate in Kubernetes without affecting your application. </a:t>
            </a:r>
            <a:endParaRPr sz="2200" b="1" dirty="0">
              <a:solidFill>
                <a:schemeClr val="dk1"/>
              </a:solidFill>
              <a:latin typeface="Calibri"/>
              <a:ea typeface="Calibri"/>
              <a:cs typeface="Calibri"/>
              <a:sym typeface="Calibri"/>
            </a:endParaRPr>
          </a:p>
          <a:p>
            <a:pPr marL="457200" indent="-482600">
              <a:spcBef>
                <a:spcPts val="600"/>
              </a:spcBef>
              <a:buClr>
                <a:srgbClr val="000000"/>
              </a:buClr>
              <a:buSzPts val="2200"/>
              <a:buFont typeface="Noto Sans Symbols"/>
              <a:buChar char="▪"/>
            </a:pPr>
            <a:r>
              <a:rPr lang="en-US" sz="2200" dirty="0">
                <a:solidFill>
                  <a:schemeClr val="dk1"/>
                </a:solidFill>
                <a:latin typeface="Calibri"/>
                <a:ea typeface="Calibri"/>
                <a:cs typeface="Calibri"/>
                <a:sym typeface="Calibri"/>
              </a:rPr>
              <a:t>Enable loose coupling between different Pods. </a:t>
            </a:r>
            <a:endParaRPr sz="2200" b="1" dirty="0">
              <a:solidFill>
                <a:schemeClr val="dk1"/>
              </a:solidFill>
              <a:latin typeface="Calibri"/>
              <a:ea typeface="Calibri"/>
              <a:cs typeface="Calibri"/>
              <a:sym typeface="Calibri"/>
            </a:endParaRPr>
          </a:p>
          <a:p>
            <a:pPr marL="457200" indent="-482600">
              <a:spcBef>
                <a:spcPts val="600"/>
              </a:spcBef>
              <a:buClr>
                <a:srgbClr val="000000"/>
              </a:buClr>
              <a:buSzPts val="2200"/>
              <a:buFont typeface="Noto Sans Symbols"/>
              <a:buChar char="▪"/>
            </a:pPr>
            <a:r>
              <a:rPr lang="en-US" sz="2200" dirty="0">
                <a:solidFill>
                  <a:schemeClr val="dk1"/>
                </a:solidFill>
                <a:latin typeface="Calibri"/>
                <a:ea typeface="Calibri"/>
                <a:cs typeface="Calibri"/>
                <a:sym typeface="Calibri"/>
              </a:rPr>
              <a:t>Provides a </a:t>
            </a:r>
            <a:r>
              <a:rPr lang="en-US" sz="2200" b="1" dirty="0">
                <a:solidFill>
                  <a:schemeClr val="dk1"/>
                </a:solidFill>
                <a:latin typeface="Calibri"/>
                <a:ea typeface="Calibri"/>
                <a:cs typeface="Calibri"/>
                <a:sym typeface="Calibri"/>
              </a:rPr>
              <a:t>stable</a:t>
            </a:r>
            <a:r>
              <a:rPr lang="en-US" sz="2200" dirty="0">
                <a:solidFill>
                  <a:schemeClr val="dk1"/>
                </a:solidFill>
                <a:latin typeface="Calibri"/>
                <a:ea typeface="Calibri"/>
                <a:cs typeface="Calibri"/>
                <a:sym typeface="Calibri"/>
              </a:rPr>
              <a:t> virtual IP and port</a:t>
            </a:r>
            <a:endParaRPr sz="2200" b="1" dirty="0">
              <a:solidFill>
                <a:schemeClr val="dk1"/>
              </a:solidFill>
              <a:latin typeface="Calibri"/>
              <a:ea typeface="Calibri"/>
              <a:cs typeface="Calibri"/>
              <a:sym typeface="Calibri"/>
            </a:endParaRPr>
          </a:p>
          <a:p>
            <a:pPr marL="457200" indent="-482600">
              <a:spcBef>
                <a:spcPts val="600"/>
              </a:spcBef>
              <a:buClr>
                <a:srgbClr val="000000"/>
              </a:buClr>
              <a:buSzPts val="2200"/>
              <a:buFont typeface="Noto Sans Symbols"/>
              <a:buChar char="▪"/>
            </a:pPr>
            <a:r>
              <a:rPr lang="en-US" sz="2200" dirty="0">
                <a:solidFill>
                  <a:schemeClr val="dk1"/>
                </a:solidFill>
                <a:latin typeface="Calibri"/>
                <a:ea typeface="Calibri"/>
                <a:cs typeface="Calibri"/>
                <a:sym typeface="Calibri"/>
              </a:rPr>
              <a:t>Services allow Pods to receive traffic.</a:t>
            </a:r>
            <a:endParaRPr sz="2200" b="1" dirty="0">
              <a:solidFill>
                <a:schemeClr val="dk1"/>
              </a:solidFill>
              <a:latin typeface="Calibri"/>
              <a:ea typeface="Calibri"/>
              <a:cs typeface="Calibri"/>
              <a:sym typeface="Calibri"/>
            </a:endParaRPr>
          </a:p>
          <a:p>
            <a:pPr marL="914400" lvl="1" indent="-494030">
              <a:spcBef>
                <a:spcPts val="600"/>
              </a:spcBef>
              <a:buClr>
                <a:srgbClr val="000000"/>
              </a:buClr>
              <a:buSzPts val="2200"/>
              <a:buFont typeface="Noto Sans Symbols"/>
              <a:buChar char="▪"/>
            </a:pPr>
            <a:r>
              <a:rPr lang="en-US" sz="2200" dirty="0">
                <a:solidFill>
                  <a:schemeClr val="dk1"/>
                </a:solidFill>
                <a:latin typeface="Calibri"/>
                <a:ea typeface="Calibri"/>
                <a:cs typeface="Calibri"/>
                <a:sym typeface="Calibri"/>
              </a:rPr>
              <a:t>Each Pod has a unique IP but those IP addresses are not exposed outside the Pod without a service.</a:t>
            </a:r>
            <a:endParaRPr sz="2200" b="1" dirty="0">
              <a:solidFill>
                <a:schemeClr val="dk1"/>
              </a:solidFill>
              <a:latin typeface="Calibri"/>
              <a:ea typeface="Calibri"/>
              <a:cs typeface="Calibri"/>
              <a:sym typeface="Calibri"/>
            </a:endParaRPr>
          </a:p>
          <a:p>
            <a:pPr marL="457200" indent="-388620">
              <a:spcBef>
                <a:spcPts val="600"/>
              </a:spcBef>
              <a:buClr>
                <a:schemeClr val="accent3"/>
              </a:buClr>
              <a:buSzPts val="1080"/>
              <a:buNone/>
            </a:pPr>
            <a:endParaRPr sz="1200" dirty="0">
              <a:solidFill>
                <a:schemeClr val="dk1"/>
              </a:solidFill>
              <a:latin typeface="Calibri"/>
              <a:ea typeface="Calibri"/>
              <a:cs typeface="Calibri"/>
              <a:sym typeface="Calibri"/>
            </a:endParaRPr>
          </a:p>
          <a:p>
            <a:pPr marL="457200" indent="-388620">
              <a:spcBef>
                <a:spcPts val="600"/>
              </a:spcBef>
              <a:buClr>
                <a:schemeClr val="accent3"/>
              </a:buClr>
              <a:buSzPts val="1080"/>
              <a:buNone/>
            </a:pPr>
            <a:endParaRPr sz="1200" dirty="0">
              <a:solidFill>
                <a:schemeClr val="dk1"/>
              </a:solidFill>
              <a:latin typeface="Calibri"/>
              <a:ea typeface="Calibri"/>
              <a:cs typeface="Calibri"/>
              <a:sym typeface="Calibri"/>
            </a:endParaRPr>
          </a:p>
        </p:txBody>
      </p:sp>
      <p:sp>
        <p:nvSpPr>
          <p:cNvPr id="1663" name="Google Shape;1663;p236"/>
          <p:cNvSpPr txBox="1"/>
          <p:nvPr/>
        </p:nvSpPr>
        <p:spPr>
          <a:xfrm>
            <a:off x="519111" y="1176173"/>
            <a:ext cx="7826235" cy="960328"/>
          </a:xfrm>
          <a:prstGeom prst="rect">
            <a:avLst/>
          </a:prstGeom>
          <a:noFill/>
          <a:ln>
            <a:noFill/>
          </a:ln>
        </p:spPr>
        <p:txBody>
          <a:bodyPr spcFirstLastPara="1" wrap="square" lIns="91425" tIns="45700" rIns="91425" bIns="45700" anchor="t" anchorCtr="0">
            <a:noAutofit/>
          </a:bodyPr>
          <a:lstStyle/>
          <a:p>
            <a:pPr>
              <a:lnSpc>
                <a:spcPct val="80000"/>
              </a:lnSpc>
              <a:buClr>
                <a:schemeClr val="accent3"/>
              </a:buClr>
              <a:buSzPts val="1800"/>
            </a:pPr>
            <a:r>
              <a:rPr lang="en-US" sz="2000" b="1" dirty="0">
                <a:solidFill>
                  <a:schemeClr val="dk1"/>
                </a:solidFill>
                <a:latin typeface="Calibri"/>
                <a:ea typeface="Calibri"/>
                <a:cs typeface="Calibri"/>
                <a:sym typeface="Calibri"/>
              </a:rPr>
              <a:t>Abstraction regarding a set of pods which enables load balancing, traffic exposure, load balancing and service discovery. </a:t>
            </a:r>
            <a:endParaRPr sz="1400" dirty="0">
              <a:solidFill>
                <a:srgbClr val="000000"/>
              </a:solidFill>
              <a:latin typeface="Arial"/>
              <a:ea typeface="Arial"/>
              <a:cs typeface="Arial"/>
              <a:sym typeface="Arial"/>
            </a:endParaRPr>
          </a:p>
        </p:txBody>
      </p:sp>
      <p:pic>
        <p:nvPicPr>
          <p:cNvPr id="1664" name="Google Shape;1664;p236"/>
          <p:cNvPicPr preferRelativeResize="0"/>
          <p:nvPr/>
        </p:nvPicPr>
        <p:blipFill rotWithShape="1">
          <a:blip r:embed="rId3">
            <a:alphaModFix/>
          </a:blip>
          <a:srcRect/>
          <a:stretch/>
        </p:blipFill>
        <p:spPr>
          <a:xfrm>
            <a:off x="6998569" y="1843088"/>
            <a:ext cx="3801742" cy="3657600"/>
          </a:xfrm>
          <a:prstGeom prst="rect">
            <a:avLst/>
          </a:prstGeom>
          <a:noFill/>
          <a:ln>
            <a:noFill/>
          </a:ln>
        </p:spPr>
      </p:pic>
      <p:cxnSp>
        <p:nvCxnSpPr>
          <p:cNvPr id="6" name="Straight Connector 5">
            <a:extLst>
              <a:ext uri="{FF2B5EF4-FFF2-40B4-BE49-F238E27FC236}">
                <a16:creationId xmlns:a16="http://schemas.microsoft.com/office/drawing/2014/main" id="{D2EB4841-4E96-487D-ABC4-B5548C00F462}"/>
              </a:ext>
            </a:extLst>
          </p:cNvPr>
          <p:cNvCxnSpPr>
            <a:cxnSpLocks/>
          </p:cNvCxnSpPr>
          <p:nvPr/>
        </p:nvCxnSpPr>
        <p:spPr>
          <a:xfrm>
            <a:off x="1" y="6172200"/>
            <a:ext cx="12192001"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FA1DC61-98B9-4D2E-95B3-4BE126C9E1EA}"/>
              </a:ext>
            </a:extLst>
          </p:cNvPr>
          <p:cNvSpPr txBox="1"/>
          <p:nvPr/>
        </p:nvSpPr>
        <p:spPr>
          <a:xfrm>
            <a:off x="122853" y="6317931"/>
            <a:ext cx="4010899" cy="420564"/>
          </a:xfrm>
          <a:prstGeom prst="rect">
            <a:avLst/>
          </a:prstGeom>
          <a:noFill/>
        </p:spPr>
        <p:txBody>
          <a:bodyPr wrap="square" rtlCol="0">
            <a:spAutoFit/>
          </a:bodyPr>
          <a:lstStyle/>
          <a:p>
            <a:pPr algn="ctr"/>
            <a:r>
              <a:rPr lang="en-US" sz="2133" dirty="0">
                <a:solidFill>
                  <a:schemeClr val="bg2">
                    <a:lumMod val="25000"/>
                  </a:schemeClr>
                </a:solidFill>
              </a:rPr>
              <a:t>Agile Brains Consulting</a:t>
            </a:r>
          </a:p>
        </p:txBody>
      </p:sp>
      <p:sp>
        <p:nvSpPr>
          <p:cNvPr id="8" name="TextBox 7">
            <a:extLst>
              <a:ext uri="{FF2B5EF4-FFF2-40B4-BE49-F238E27FC236}">
                <a16:creationId xmlns:a16="http://schemas.microsoft.com/office/drawing/2014/main" id="{DB8D0BBB-5988-46AA-9EAD-707B6004C7B9}"/>
              </a:ext>
            </a:extLst>
          </p:cNvPr>
          <p:cNvSpPr txBox="1"/>
          <p:nvPr/>
        </p:nvSpPr>
        <p:spPr>
          <a:xfrm>
            <a:off x="3514722" y="6490034"/>
            <a:ext cx="5857876" cy="254044"/>
          </a:xfrm>
          <a:prstGeom prst="rect">
            <a:avLst/>
          </a:prstGeom>
          <a:noFill/>
        </p:spPr>
        <p:txBody>
          <a:bodyPr wrap="square" rtlCol="0">
            <a:spAutoFit/>
          </a:bodyPr>
          <a:lstStyle/>
          <a:p>
            <a:pPr algn="ctr"/>
            <a:r>
              <a:rPr lang="en-US" sz="1051" dirty="0">
                <a:solidFill>
                  <a:schemeClr val="bg2">
                    <a:lumMod val="50000"/>
                  </a:schemeClr>
                </a:solidFill>
              </a:rPr>
              <a:t>©Agile Brains Consulting Inc. All rights reserved. Not to be reproduced without prior written consent.</a:t>
            </a:r>
          </a:p>
        </p:txBody>
      </p:sp>
      <p:pic>
        <p:nvPicPr>
          <p:cNvPr id="9" name="Picture 8" descr="A close up of a sign&#10;&#10;Description generated with high confidence">
            <a:extLst>
              <a:ext uri="{FF2B5EF4-FFF2-40B4-BE49-F238E27FC236}">
                <a16:creationId xmlns:a16="http://schemas.microsoft.com/office/drawing/2014/main" id="{62ED1D3C-94ED-4E66-AC1F-BA34BDBDD45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47650" y="6273801"/>
            <a:ext cx="542924" cy="542924"/>
          </a:xfrm>
          <a:prstGeom prst="rect">
            <a:avLst/>
          </a:prstGeom>
        </p:spPr>
      </p:pic>
      <p:pic>
        <p:nvPicPr>
          <p:cNvPr id="10" name="Picture 9">
            <a:extLst>
              <a:ext uri="{FF2B5EF4-FFF2-40B4-BE49-F238E27FC236}">
                <a16:creationId xmlns:a16="http://schemas.microsoft.com/office/drawing/2014/main" id="{7B32E106-9E99-4EB7-9524-D39048EF644E}"/>
              </a:ext>
            </a:extLst>
          </p:cNvPr>
          <p:cNvPicPr>
            <a:picLocks noChangeAspect="1"/>
          </p:cNvPicPr>
          <p:nvPr/>
        </p:nvPicPr>
        <p:blipFill rotWithShape="1">
          <a:blip r:embed="rId5">
            <a:extLst>
              <a:ext uri="{28A0092B-C50C-407E-A947-70E740481C1C}">
                <a14:useLocalDpi xmlns:a14="http://schemas.microsoft.com/office/drawing/2010/main" val="0"/>
              </a:ext>
            </a:extLst>
          </a:blip>
          <a:srcRect t="26736" b="30906"/>
          <a:stretch/>
        </p:blipFill>
        <p:spPr>
          <a:xfrm>
            <a:off x="9965555" y="6252635"/>
            <a:ext cx="1301160" cy="551155"/>
          </a:xfrm>
          <a:prstGeom prst="rect">
            <a:avLst/>
          </a:prstGeom>
        </p:spPr>
      </p:pic>
      <p:sp>
        <p:nvSpPr>
          <p:cNvPr id="11" name="Slide Number Placeholder 102">
            <a:extLst>
              <a:ext uri="{FF2B5EF4-FFF2-40B4-BE49-F238E27FC236}">
                <a16:creationId xmlns:a16="http://schemas.microsoft.com/office/drawing/2014/main" id="{A00F2676-DEAE-461D-80E3-9CE7EC56B906}"/>
              </a:ext>
            </a:extLst>
          </p:cNvPr>
          <p:cNvSpPr txBox="1">
            <a:spLocks/>
          </p:cNvSpPr>
          <p:nvPr/>
        </p:nvSpPr>
        <p:spPr>
          <a:xfrm>
            <a:off x="9159626" y="6356351"/>
            <a:ext cx="2844800" cy="365125"/>
          </a:xfrm>
          <a:prstGeom prst="rect">
            <a:avLst/>
          </a:prstGeom>
        </p:spPr>
        <p:txBody>
          <a:bodyPr vert="horz" lIns="121920" tIns="60960" rIns="121920" bIns="6096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04198DC-2EF7-4B34-A789-AD3A4CDEBD28}" type="slidenum">
              <a:rPr lang="en-US" sz="1600"/>
              <a:pPr/>
              <a:t>24</a:t>
            </a:fld>
            <a:endParaRPr lang="en-US" sz="1600" dirty="0"/>
          </a:p>
        </p:txBody>
      </p:sp>
      <p:sp>
        <p:nvSpPr>
          <p:cNvPr id="12" name="Title 1">
            <a:extLst>
              <a:ext uri="{FF2B5EF4-FFF2-40B4-BE49-F238E27FC236}">
                <a16:creationId xmlns:a16="http://schemas.microsoft.com/office/drawing/2014/main" id="{C98A78BB-8856-344B-868C-B29498228D24}"/>
              </a:ext>
            </a:extLst>
          </p:cNvPr>
          <p:cNvSpPr txBox="1">
            <a:spLocks/>
          </p:cNvSpPr>
          <p:nvPr/>
        </p:nvSpPr>
        <p:spPr>
          <a:xfrm>
            <a:off x="519112" y="870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002060"/>
                </a:solidFill>
              </a:rPr>
              <a:t>Kubernetes: Service</a:t>
            </a:r>
          </a:p>
        </p:txBody>
      </p:sp>
    </p:spTree>
    <p:extLst>
      <p:ext uri="{BB962C8B-B14F-4D97-AF65-F5344CB8AC3E}">
        <p14:creationId xmlns:p14="http://schemas.microsoft.com/office/powerpoint/2010/main" val="5915749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668"/>
        <p:cNvGrpSpPr/>
        <p:nvPr/>
      </p:nvGrpSpPr>
      <p:grpSpPr>
        <a:xfrm>
          <a:off x="0" y="0"/>
          <a:ext cx="0" cy="0"/>
          <a:chOff x="0" y="0"/>
          <a:chExt cx="0" cy="0"/>
        </a:xfrm>
      </p:grpSpPr>
      <p:sp>
        <p:nvSpPr>
          <p:cNvPr id="1670" name="Google Shape;1670;p237"/>
          <p:cNvSpPr txBox="1"/>
          <p:nvPr/>
        </p:nvSpPr>
        <p:spPr>
          <a:xfrm>
            <a:off x="519111" y="1437963"/>
            <a:ext cx="7059324" cy="1593109"/>
          </a:xfrm>
          <a:prstGeom prst="rect">
            <a:avLst/>
          </a:prstGeom>
          <a:noFill/>
          <a:ln>
            <a:noFill/>
          </a:ln>
        </p:spPr>
        <p:txBody>
          <a:bodyPr spcFirstLastPara="1" wrap="square" lIns="91425" tIns="91425" rIns="91425" bIns="91425" anchor="t" anchorCtr="0">
            <a:noAutofit/>
          </a:bodyPr>
          <a:lstStyle/>
          <a:p>
            <a:pPr marL="203200">
              <a:buClr>
                <a:schemeClr val="dk1"/>
              </a:buClr>
              <a:buSzPts val="2200"/>
            </a:pPr>
            <a:r>
              <a:rPr lang="en-US" sz="2600" b="1" dirty="0">
                <a:solidFill>
                  <a:schemeClr val="dk1"/>
                </a:solidFill>
                <a:latin typeface="Calibri"/>
                <a:ea typeface="Calibri"/>
                <a:cs typeface="Calibri"/>
                <a:sym typeface="Calibri"/>
              </a:rPr>
              <a:t>Cluster IP</a:t>
            </a:r>
            <a:endParaRPr lang="en-US" sz="2600" dirty="0">
              <a:solidFill>
                <a:schemeClr val="dk1"/>
              </a:solidFill>
              <a:latin typeface="Calibri"/>
              <a:ea typeface="Calibri"/>
              <a:cs typeface="Calibri"/>
              <a:sym typeface="Calibri"/>
            </a:endParaRPr>
          </a:p>
          <a:p>
            <a:pPr marL="546100" indent="-342900">
              <a:buClr>
                <a:schemeClr val="dk1"/>
              </a:buClr>
              <a:buSzPts val="2200"/>
              <a:buFont typeface="Arial" panose="020B0604020202020204" pitchFamily="34" charset="0"/>
              <a:buChar char="•"/>
            </a:pPr>
            <a:r>
              <a:rPr lang="en-US" sz="2000" dirty="0">
                <a:solidFill>
                  <a:schemeClr val="dk1"/>
                </a:solidFill>
                <a:latin typeface="Calibri"/>
                <a:ea typeface="Calibri"/>
                <a:cs typeface="Calibri"/>
                <a:sym typeface="Calibri"/>
              </a:rPr>
              <a:t>Expose the service on a cluster-internal IP</a:t>
            </a:r>
          </a:p>
          <a:p>
            <a:pPr marL="546100" indent="-342900">
              <a:buClr>
                <a:schemeClr val="dk1"/>
              </a:buClr>
              <a:buSzPts val="2200"/>
              <a:buFont typeface="Arial" panose="020B0604020202020204" pitchFamily="34" charset="0"/>
              <a:buChar char="•"/>
            </a:pPr>
            <a:r>
              <a:rPr lang="en-US" sz="2000" dirty="0">
                <a:solidFill>
                  <a:schemeClr val="dk1"/>
                </a:solidFill>
                <a:latin typeface="Calibri"/>
                <a:ea typeface="Calibri"/>
                <a:cs typeface="Calibri"/>
                <a:sym typeface="Calibri"/>
              </a:rPr>
              <a:t>Default Kubernetes Service</a:t>
            </a:r>
          </a:p>
          <a:p>
            <a:pPr marL="546100" indent="-342900">
              <a:buClr>
                <a:schemeClr val="dk1"/>
              </a:buClr>
              <a:buSzPts val="2200"/>
              <a:buFont typeface="Arial" panose="020B0604020202020204" pitchFamily="34" charset="0"/>
              <a:buChar char="•"/>
            </a:pPr>
            <a:r>
              <a:rPr lang="en-US" sz="2000" dirty="0">
                <a:solidFill>
                  <a:schemeClr val="dk1"/>
                </a:solidFill>
                <a:latin typeface="Calibri"/>
                <a:ea typeface="Calibri"/>
                <a:cs typeface="Calibri"/>
                <a:sym typeface="Calibri"/>
              </a:rPr>
              <a:t>Using this makes the service only reachable from</a:t>
            </a:r>
          </a:p>
          <a:p>
            <a:pPr marL="203200">
              <a:buClr>
                <a:schemeClr val="dk1"/>
              </a:buClr>
              <a:buSzPts val="2200"/>
            </a:pPr>
            <a:r>
              <a:rPr lang="en-US" sz="2000" dirty="0">
                <a:solidFill>
                  <a:schemeClr val="dk1"/>
                </a:solidFill>
                <a:latin typeface="Calibri"/>
                <a:ea typeface="Calibri"/>
                <a:cs typeface="Calibri"/>
                <a:sym typeface="Calibri"/>
              </a:rPr>
              <a:t>       within the cluster (no external access)</a:t>
            </a:r>
          </a:p>
          <a:p>
            <a:pPr marL="546100" indent="-342900">
              <a:buClr>
                <a:schemeClr val="dk1"/>
              </a:buClr>
              <a:buSzPts val="2200"/>
              <a:buFont typeface="Arial" panose="020B0604020202020204" pitchFamily="34" charset="0"/>
              <a:buChar char="•"/>
            </a:pPr>
            <a:r>
              <a:rPr lang="en-US" sz="2000" dirty="0">
                <a:solidFill>
                  <a:schemeClr val="dk1"/>
                </a:solidFill>
                <a:latin typeface="Calibri"/>
                <a:ea typeface="Calibri"/>
                <a:cs typeface="Calibri"/>
                <a:sym typeface="Calibri"/>
              </a:rPr>
              <a:t>Access through proxy</a:t>
            </a:r>
            <a:endParaRPr sz="2000" dirty="0">
              <a:latin typeface="Calibri"/>
              <a:ea typeface="Calibri"/>
              <a:cs typeface="Calibri"/>
              <a:sym typeface="Calibri"/>
            </a:endParaRPr>
          </a:p>
        </p:txBody>
      </p:sp>
      <p:cxnSp>
        <p:nvCxnSpPr>
          <p:cNvPr id="4" name="Straight Connector 3">
            <a:extLst>
              <a:ext uri="{FF2B5EF4-FFF2-40B4-BE49-F238E27FC236}">
                <a16:creationId xmlns:a16="http://schemas.microsoft.com/office/drawing/2014/main" id="{D2EB4841-4E96-487D-ABC4-B5548C00F462}"/>
              </a:ext>
            </a:extLst>
          </p:cNvPr>
          <p:cNvCxnSpPr>
            <a:cxnSpLocks/>
          </p:cNvCxnSpPr>
          <p:nvPr/>
        </p:nvCxnSpPr>
        <p:spPr>
          <a:xfrm>
            <a:off x="1" y="6172200"/>
            <a:ext cx="12192001"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4FA1DC61-98B9-4D2E-95B3-4BE126C9E1EA}"/>
              </a:ext>
            </a:extLst>
          </p:cNvPr>
          <p:cNvSpPr txBox="1"/>
          <p:nvPr/>
        </p:nvSpPr>
        <p:spPr>
          <a:xfrm>
            <a:off x="122853" y="6317931"/>
            <a:ext cx="4010899" cy="420564"/>
          </a:xfrm>
          <a:prstGeom prst="rect">
            <a:avLst/>
          </a:prstGeom>
          <a:noFill/>
        </p:spPr>
        <p:txBody>
          <a:bodyPr wrap="square" rtlCol="0">
            <a:spAutoFit/>
          </a:bodyPr>
          <a:lstStyle/>
          <a:p>
            <a:pPr algn="ctr"/>
            <a:r>
              <a:rPr lang="en-US" sz="2133" dirty="0">
                <a:solidFill>
                  <a:schemeClr val="bg2">
                    <a:lumMod val="25000"/>
                  </a:schemeClr>
                </a:solidFill>
              </a:rPr>
              <a:t>Agile Brains Consulting</a:t>
            </a:r>
          </a:p>
        </p:txBody>
      </p:sp>
      <p:sp>
        <p:nvSpPr>
          <p:cNvPr id="6" name="TextBox 5">
            <a:extLst>
              <a:ext uri="{FF2B5EF4-FFF2-40B4-BE49-F238E27FC236}">
                <a16:creationId xmlns:a16="http://schemas.microsoft.com/office/drawing/2014/main" id="{DB8D0BBB-5988-46AA-9EAD-707B6004C7B9}"/>
              </a:ext>
            </a:extLst>
          </p:cNvPr>
          <p:cNvSpPr txBox="1"/>
          <p:nvPr/>
        </p:nvSpPr>
        <p:spPr>
          <a:xfrm>
            <a:off x="3514722" y="6490034"/>
            <a:ext cx="5857876" cy="254044"/>
          </a:xfrm>
          <a:prstGeom prst="rect">
            <a:avLst/>
          </a:prstGeom>
          <a:noFill/>
        </p:spPr>
        <p:txBody>
          <a:bodyPr wrap="square" rtlCol="0">
            <a:spAutoFit/>
          </a:bodyPr>
          <a:lstStyle/>
          <a:p>
            <a:pPr algn="ctr"/>
            <a:r>
              <a:rPr lang="en-US" sz="1051" dirty="0">
                <a:solidFill>
                  <a:schemeClr val="bg2">
                    <a:lumMod val="50000"/>
                  </a:schemeClr>
                </a:solidFill>
              </a:rPr>
              <a:t>©Agile Brains Consulting Inc. All rights reserved. Not to be reproduced without prior written consent.</a:t>
            </a:r>
          </a:p>
        </p:txBody>
      </p:sp>
      <p:pic>
        <p:nvPicPr>
          <p:cNvPr id="7" name="Picture 6" descr="A close up of a sign&#10;&#10;Description generated with high confidence">
            <a:extLst>
              <a:ext uri="{FF2B5EF4-FFF2-40B4-BE49-F238E27FC236}">
                <a16:creationId xmlns:a16="http://schemas.microsoft.com/office/drawing/2014/main" id="{62ED1D3C-94ED-4E66-AC1F-BA34BDBDD45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7650" y="6273801"/>
            <a:ext cx="542924" cy="542924"/>
          </a:xfrm>
          <a:prstGeom prst="rect">
            <a:avLst/>
          </a:prstGeom>
        </p:spPr>
      </p:pic>
      <p:pic>
        <p:nvPicPr>
          <p:cNvPr id="8" name="Picture 7">
            <a:extLst>
              <a:ext uri="{FF2B5EF4-FFF2-40B4-BE49-F238E27FC236}">
                <a16:creationId xmlns:a16="http://schemas.microsoft.com/office/drawing/2014/main" id="{7B32E106-9E99-4EB7-9524-D39048EF644E}"/>
              </a:ext>
            </a:extLst>
          </p:cNvPr>
          <p:cNvPicPr>
            <a:picLocks noChangeAspect="1"/>
          </p:cNvPicPr>
          <p:nvPr/>
        </p:nvPicPr>
        <p:blipFill rotWithShape="1">
          <a:blip r:embed="rId4">
            <a:extLst>
              <a:ext uri="{28A0092B-C50C-407E-A947-70E740481C1C}">
                <a14:useLocalDpi xmlns:a14="http://schemas.microsoft.com/office/drawing/2010/main" val="0"/>
              </a:ext>
            </a:extLst>
          </a:blip>
          <a:srcRect t="26736" b="30906"/>
          <a:stretch/>
        </p:blipFill>
        <p:spPr>
          <a:xfrm>
            <a:off x="9965555" y="6252635"/>
            <a:ext cx="1301160" cy="551155"/>
          </a:xfrm>
          <a:prstGeom prst="rect">
            <a:avLst/>
          </a:prstGeom>
        </p:spPr>
      </p:pic>
      <p:sp>
        <p:nvSpPr>
          <p:cNvPr id="9" name="Slide Number Placeholder 102">
            <a:extLst>
              <a:ext uri="{FF2B5EF4-FFF2-40B4-BE49-F238E27FC236}">
                <a16:creationId xmlns:a16="http://schemas.microsoft.com/office/drawing/2014/main" id="{A00F2676-DEAE-461D-80E3-9CE7EC56B906}"/>
              </a:ext>
            </a:extLst>
          </p:cNvPr>
          <p:cNvSpPr txBox="1">
            <a:spLocks/>
          </p:cNvSpPr>
          <p:nvPr/>
        </p:nvSpPr>
        <p:spPr>
          <a:xfrm>
            <a:off x="9159626" y="6356351"/>
            <a:ext cx="2844800" cy="365125"/>
          </a:xfrm>
          <a:prstGeom prst="rect">
            <a:avLst/>
          </a:prstGeom>
        </p:spPr>
        <p:txBody>
          <a:bodyPr vert="horz" lIns="121920" tIns="60960" rIns="121920" bIns="6096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04198DC-2EF7-4B34-A789-AD3A4CDEBD28}" type="slidenum">
              <a:rPr lang="en-US" sz="1600"/>
              <a:pPr/>
              <a:t>25</a:t>
            </a:fld>
            <a:endParaRPr lang="en-US" sz="1600" dirty="0"/>
          </a:p>
        </p:txBody>
      </p:sp>
      <p:sp>
        <p:nvSpPr>
          <p:cNvPr id="10" name="Title 1">
            <a:extLst>
              <a:ext uri="{FF2B5EF4-FFF2-40B4-BE49-F238E27FC236}">
                <a16:creationId xmlns:a16="http://schemas.microsoft.com/office/drawing/2014/main" id="{8F82EAAF-BA3C-4142-87D7-B9EF853A3D80}"/>
              </a:ext>
            </a:extLst>
          </p:cNvPr>
          <p:cNvSpPr txBox="1">
            <a:spLocks/>
          </p:cNvSpPr>
          <p:nvPr/>
        </p:nvSpPr>
        <p:spPr>
          <a:xfrm>
            <a:off x="360112"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err="1">
                <a:solidFill>
                  <a:srgbClr val="002060"/>
                </a:solidFill>
              </a:rPr>
              <a:t>ClusterIP</a:t>
            </a:r>
            <a:r>
              <a:rPr lang="en-US" b="1" dirty="0">
                <a:solidFill>
                  <a:srgbClr val="002060"/>
                </a:solidFill>
              </a:rPr>
              <a:t> Service</a:t>
            </a:r>
          </a:p>
        </p:txBody>
      </p:sp>
      <p:pic>
        <p:nvPicPr>
          <p:cNvPr id="3" name="Picture 2">
            <a:extLst>
              <a:ext uri="{FF2B5EF4-FFF2-40B4-BE49-F238E27FC236}">
                <a16:creationId xmlns:a16="http://schemas.microsoft.com/office/drawing/2014/main" id="{A68F4B2F-0B8F-2B40-BF56-3BE51296DF86}"/>
              </a:ext>
            </a:extLst>
          </p:cNvPr>
          <p:cNvPicPr>
            <a:picLocks noChangeAspect="1"/>
          </p:cNvPicPr>
          <p:nvPr/>
        </p:nvPicPr>
        <p:blipFill>
          <a:blip r:embed="rId5"/>
          <a:stretch>
            <a:fillRect/>
          </a:stretch>
        </p:blipFill>
        <p:spPr>
          <a:xfrm>
            <a:off x="7578435" y="1307699"/>
            <a:ext cx="4247270" cy="4429414"/>
          </a:xfrm>
          <a:prstGeom prst="rect">
            <a:avLst/>
          </a:prstGeom>
        </p:spPr>
      </p:pic>
      <p:sp>
        <p:nvSpPr>
          <p:cNvPr id="11" name="Rectangle 10">
            <a:extLst>
              <a:ext uri="{FF2B5EF4-FFF2-40B4-BE49-F238E27FC236}">
                <a16:creationId xmlns:a16="http://schemas.microsoft.com/office/drawing/2014/main" id="{0E32B4E6-88DB-4846-B600-F5A001E1178F}"/>
              </a:ext>
            </a:extLst>
          </p:cNvPr>
          <p:cNvSpPr/>
          <p:nvPr/>
        </p:nvSpPr>
        <p:spPr>
          <a:xfrm>
            <a:off x="360112" y="3978587"/>
            <a:ext cx="7218323" cy="1323439"/>
          </a:xfrm>
          <a:prstGeom prst="rect">
            <a:avLst/>
          </a:prstGeom>
        </p:spPr>
        <p:txBody>
          <a:bodyPr wrap="none">
            <a:spAutoFit/>
          </a:bodyPr>
          <a:lstStyle/>
          <a:p>
            <a:r>
              <a:rPr lang="en-US" sz="1600" dirty="0">
                <a:solidFill>
                  <a:srgbClr val="FF0000"/>
                </a:solidFill>
                <a:ea typeface="Calibri"/>
                <a:cs typeface="Calibri"/>
                <a:sym typeface="Calibri"/>
              </a:rPr>
              <a:t>kubectl run </a:t>
            </a:r>
            <a:r>
              <a:rPr lang="en-US" sz="1600" dirty="0" err="1">
                <a:solidFill>
                  <a:srgbClr val="FF0000"/>
                </a:solidFill>
                <a:ea typeface="Calibri"/>
                <a:cs typeface="Calibri"/>
                <a:sym typeface="Calibri"/>
              </a:rPr>
              <a:t>nginx</a:t>
            </a:r>
            <a:r>
              <a:rPr lang="en-US" sz="1600" dirty="0">
                <a:solidFill>
                  <a:srgbClr val="FF0000"/>
                </a:solidFill>
                <a:ea typeface="Calibri"/>
                <a:cs typeface="Calibri"/>
                <a:sym typeface="Calibri"/>
              </a:rPr>
              <a:t>-dep --image </a:t>
            </a:r>
            <a:r>
              <a:rPr lang="en-US" sz="1600" dirty="0" err="1">
                <a:solidFill>
                  <a:srgbClr val="FF0000"/>
                </a:solidFill>
                <a:ea typeface="Calibri"/>
                <a:cs typeface="Calibri"/>
                <a:sym typeface="Calibri"/>
              </a:rPr>
              <a:t>nginx</a:t>
            </a:r>
            <a:r>
              <a:rPr lang="en-US" sz="1600" dirty="0">
                <a:solidFill>
                  <a:srgbClr val="FF0000"/>
                </a:solidFill>
                <a:ea typeface="Calibri"/>
                <a:cs typeface="Calibri"/>
                <a:sym typeface="Calibri"/>
              </a:rPr>
              <a:t> --port 80</a:t>
            </a:r>
          </a:p>
          <a:p>
            <a:r>
              <a:rPr lang="en-US" sz="1600" dirty="0"/>
              <a:t>kubectl expose deploy/</a:t>
            </a:r>
            <a:r>
              <a:rPr lang="en-US" sz="1600" dirty="0" err="1"/>
              <a:t>nginx</a:t>
            </a:r>
            <a:r>
              <a:rPr lang="en-US" sz="1600" dirty="0"/>
              <a:t>-dep --name </a:t>
            </a:r>
            <a:r>
              <a:rPr lang="en-US" sz="1600" dirty="0" err="1"/>
              <a:t>nginx</a:t>
            </a:r>
            <a:r>
              <a:rPr lang="en-US" sz="1600" dirty="0"/>
              <a:t>-svc</a:t>
            </a:r>
          </a:p>
          <a:p>
            <a:r>
              <a:rPr lang="en-US" sz="1600" dirty="0"/>
              <a:t>kubectl get deploy,svc -o wide</a:t>
            </a:r>
          </a:p>
          <a:p>
            <a:r>
              <a:rPr lang="en-US" sz="1600" dirty="0"/>
              <a:t>kubectl proxy &amp;</a:t>
            </a:r>
          </a:p>
          <a:p>
            <a:r>
              <a:rPr lang="en-US" sz="1600" dirty="0"/>
              <a:t>curl http://localhost:8001/api/v1/namespaces/default/services/</a:t>
            </a:r>
            <a:r>
              <a:rPr lang="en-US" sz="1600" dirty="0" err="1"/>
              <a:t>nginx</a:t>
            </a:r>
            <a:r>
              <a:rPr lang="en-US" sz="1600" dirty="0"/>
              <a:t>-service/proxy/</a:t>
            </a:r>
          </a:p>
        </p:txBody>
      </p:sp>
    </p:spTree>
    <p:extLst>
      <p:ext uri="{BB962C8B-B14F-4D97-AF65-F5344CB8AC3E}">
        <p14:creationId xmlns:p14="http://schemas.microsoft.com/office/powerpoint/2010/main" val="39254931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668"/>
        <p:cNvGrpSpPr/>
        <p:nvPr/>
      </p:nvGrpSpPr>
      <p:grpSpPr>
        <a:xfrm>
          <a:off x="0" y="0"/>
          <a:ext cx="0" cy="0"/>
          <a:chOff x="0" y="0"/>
          <a:chExt cx="0" cy="0"/>
        </a:xfrm>
      </p:grpSpPr>
      <p:sp>
        <p:nvSpPr>
          <p:cNvPr id="1670" name="Google Shape;1670;p237"/>
          <p:cNvSpPr txBox="1"/>
          <p:nvPr/>
        </p:nvSpPr>
        <p:spPr>
          <a:xfrm>
            <a:off x="431801" y="1127231"/>
            <a:ext cx="7363459" cy="2244619"/>
          </a:xfrm>
          <a:prstGeom prst="rect">
            <a:avLst/>
          </a:prstGeom>
          <a:noFill/>
          <a:ln>
            <a:noFill/>
          </a:ln>
        </p:spPr>
        <p:txBody>
          <a:bodyPr spcFirstLastPara="1" wrap="square" lIns="91425" tIns="91425" rIns="91425" bIns="91425" anchor="t" anchorCtr="0">
            <a:noAutofit/>
          </a:bodyPr>
          <a:lstStyle/>
          <a:p>
            <a:pPr marL="203200">
              <a:lnSpc>
                <a:spcPct val="150000"/>
              </a:lnSpc>
              <a:buClr>
                <a:schemeClr val="dk1"/>
              </a:buClr>
              <a:buSzPts val="2200"/>
            </a:pPr>
            <a:r>
              <a:rPr lang="en-US" sz="2600" b="1" dirty="0" err="1">
                <a:solidFill>
                  <a:schemeClr val="dk1"/>
                </a:solidFill>
                <a:latin typeface="Calibri"/>
                <a:ea typeface="Calibri"/>
                <a:cs typeface="Calibri"/>
                <a:sym typeface="Calibri"/>
              </a:rPr>
              <a:t>NodePort</a:t>
            </a:r>
            <a:endParaRPr lang="en-US" sz="2600" b="1" dirty="0">
              <a:solidFill>
                <a:schemeClr val="dk1"/>
              </a:solidFill>
              <a:latin typeface="Calibri"/>
              <a:ea typeface="Calibri"/>
              <a:cs typeface="Calibri"/>
              <a:sym typeface="Calibri"/>
            </a:endParaRPr>
          </a:p>
          <a:p>
            <a:pPr marL="546100" indent="-342900">
              <a:lnSpc>
                <a:spcPct val="150000"/>
              </a:lnSpc>
              <a:buClr>
                <a:schemeClr val="dk1"/>
              </a:buClr>
              <a:buSzPts val="2200"/>
              <a:buFont typeface="Arial" panose="020B0604020202020204" pitchFamily="34" charset="0"/>
              <a:buChar char="•"/>
            </a:pPr>
            <a:r>
              <a:rPr lang="en-US" sz="2000" dirty="0">
                <a:latin typeface="Calibri" panose="020F0502020204030204" pitchFamily="34" charset="0"/>
                <a:cs typeface="Calibri" panose="020F0502020204030204" pitchFamily="34" charset="0"/>
              </a:rPr>
              <a:t>Opens a specific port on all the Nodes (the VMs)</a:t>
            </a:r>
          </a:p>
          <a:p>
            <a:pPr marL="546100" indent="-342900">
              <a:lnSpc>
                <a:spcPct val="150000"/>
              </a:lnSpc>
              <a:buClr>
                <a:schemeClr val="dk1"/>
              </a:buClr>
              <a:buSzPts val="2200"/>
              <a:buFont typeface="Arial" panose="020B0604020202020204" pitchFamily="34" charset="0"/>
              <a:buChar char="•"/>
            </a:pPr>
            <a:r>
              <a:rPr lang="en-US" sz="2000" dirty="0">
                <a:latin typeface="Calibri" panose="020F0502020204030204" pitchFamily="34" charset="0"/>
                <a:cs typeface="Calibri" panose="020F0502020204030204" pitchFamily="34" charset="0"/>
              </a:rPr>
              <a:t>Traffic that is sent to this port is forwarded to the service.</a:t>
            </a:r>
          </a:p>
          <a:p>
            <a:pPr marL="546100" indent="-342900">
              <a:lnSpc>
                <a:spcPct val="150000"/>
              </a:lnSpc>
              <a:buClr>
                <a:schemeClr val="dk1"/>
              </a:buClr>
              <a:buSzPts val="2200"/>
              <a:buFont typeface="Arial" panose="020B0604020202020204" pitchFamily="34" charset="0"/>
              <a:buChar char="•"/>
            </a:pPr>
            <a:r>
              <a:rPr lang="en-US" sz="2000" dirty="0">
                <a:solidFill>
                  <a:schemeClr val="dk1"/>
                </a:solidFill>
                <a:latin typeface="Calibri" panose="020F0502020204030204" pitchFamily="34" charset="0"/>
                <a:ea typeface="Calibri"/>
                <a:cs typeface="Calibri" panose="020F0502020204030204" pitchFamily="34" charset="0"/>
                <a:sym typeface="Calibri"/>
              </a:rPr>
              <a:t>One service per port, only use ports </a:t>
            </a:r>
            <a:r>
              <a:rPr lang="en-US" sz="2000" dirty="0">
                <a:solidFill>
                  <a:schemeClr val="dk1"/>
                </a:solidFill>
                <a:highlight>
                  <a:srgbClr val="FFFFFF"/>
                </a:highlight>
                <a:latin typeface="Calibri" panose="020F0502020204030204" pitchFamily="34" charset="0"/>
                <a:ea typeface="Calibri"/>
                <a:cs typeface="Calibri" panose="020F0502020204030204" pitchFamily="34" charset="0"/>
                <a:sym typeface="Calibri"/>
              </a:rPr>
              <a:t>30000–32767</a:t>
            </a:r>
            <a:endParaRPr sz="2000" dirty="0">
              <a:solidFill>
                <a:schemeClr val="dk1"/>
              </a:solidFill>
              <a:latin typeface="Calibri" panose="020F0502020204030204" pitchFamily="34" charset="0"/>
              <a:ea typeface="Calibri"/>
              <a:cs typeface="Calibri" panose="020F0502020204030204" pitchFamily="34" charset="0"/>
              <a:sym typeface="Calibri"/>
            </a:endParaRPr>
          </a:p>
        </p:txBody>
      </p:sp>
      <p:cxnSp>
        <p:nvCxnSpPr>
          <p:cNvPr id="4" name="Straight Connector 3">
            <a:extLst>
              <a:ext uri="{FF2B5EF4-FFF2-40B4-BE49-F238E27FC236}">
                <a16:creationId xmlns:a16="http://schemas.microsoft.com/office/drawing/2014/main" id="{D2EB4841-4E96-487D-ABC4-B5548C00F462}"/>
              </a:ext>
            </a:extLst>
          </p:cNvPr>
          <p:cNvCxnSpPr>
            <a:cxnSpLocks/>
          </p:cNvCxnSpPr>
          <p:nvPr/>
        </p:nvCxnSpPr>
        <p:spPr>
          <a:xfrm>
            <a:off x="1" y="6172200"/>
            <a:ext cx="12192001"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4FA1DC61-98B9-4D2E-95B3-4BE126C9E1EA}"/>
              </a:ext>
            </a:extLst>
          </p:cNvPr>
          <p:cNvSpPr txBox="1"/>
          <p:nvPr/>
        </p:nvSpPr>
        <p:spPr>
          <a:xfrm>
            <a:off x="122853" y="6317931"/>
            <a:ext cx="4010899" cy="420564"/>
          </a:xfrm>
          <a:prstGeom prst="rect">
            <a:avLst/>
          </a:prstGeom>
          <a:noFill/>
        </p:spPr>
        <p:txBody>
          <a:bodyPr wrap="square" rtlCol="0">
            <a:spAutoFit/>
          </a:bodyPr>
          <a:lstStyle/>
          <a:p>
            <a:pPr algn="ctr"/>
            <a:r>
              <a:rPr lang="en-US" sz="2133" dirty="0">
                <a:solidFill>
                  <a:schemeClr val="bg2">
                    <a:lumMod val="25000"/>
                  </a:schemeClr>
                </a:solidFill>
              </a:rPr>
              <a:t>Agile Brains Consulting</a:t>
            </a:r>
          </a:p>
        </p:txBody>
      </p:sp>
      <p:sp>
        <p:nvSpPr>
          <p:cNvPr id="6" name="TextBox 5">
            <a:extLst>
              <a:ext uri="{FF2B5EF4-FFF2-40B4-BE49-F238E27FC236}">
                <a16:creationId xmlns:a16="http://schemas.microsoft.com/office/drawing/2014/main" id="{DB8D0BBB-5988-46AA-9EAD-707B6004C7B9}"/>
              </a:ext>
            </a:extLst>
          </p:cNvPr>
          <p:cNvSpPr txBox="1"/>
          <p:nvPr/>
        </p:nvSpPr>
        <p:spPr>
          <a:xfrm>
            <a:off x="3514722" y="6490034"/>
            <a:ext cx="5857876" cy="254044"/>
          </a:xfrm>
          <a:prstGeom prst="rect">
            <a:avLst/>
          </a:prstGeom>
          <a:noFill/>
        </p:spPr>
        <p:txBody>
          <a:bodyPr wrap="square" rtlCol="0">
            <a:spAutoFit/>
          </a:bodyPr>
          <a:lstStyle/>
          <a:p>
            <a:pPr algn="ctr"/>
            <a:r>
              <a:rPr lang="en-US" sz="1051" dirty="0">
                <a:solidFill>
                  <a:schemeClr val="bg2">
                    <a:lumMod val="50000"/>
                  </a:schemeClr>
                </a:solidFill>
              </a:rPr>
              <a:t>©Agile Brains Consulting Inc. All rights reserved. Not to be reproduced without prior written consent.</a:t>
            </a:r>
          </a:p>
        </p:txBody>
      </p:sp>
      <p:pic>
        <p:nvPicPr>
          <p:cNvPr id="7" name="Picture 6" descr="A close up of a sign&#10;&#10;Description generated with high confidence">
            <a:extLst>
              <a:ext uri="{FF2B5EF4-FFF2-40B4-BE49-F238E27FC236}">
                <a16:creationId xmlns:a16="http://schemas.microsoft.com/office/drawing/2014/main" id="{62ED1D3C-94ED-4E66-AC1F-BA34BDBDD45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7650" y="6273801"/>
            <a:ext cx="542924" cy="542924"/>
          </a:xfrm>
          <a:prstGeom prst="rect">
            <a:avLst/>
          </a:prstGeom>
        </p:spPr>
      </p:pic>
      <p:pic>
        <p:nvPicPr>
          <p:cNvPr id="8" name="Picture 7">
            <a:extLst>
              <a:ext uri="{FF2B5EF4-FFF2-40B4-BE49-F238E27FC236}">
                <a16:creationId xmlns:a16="http://schemas.microsoft.com/office/drawing/2014/main" id="{7B32E106-9E99-4EB7-9524-D39048EF644E}"/>
              </a:ext>
            </a:extLst>
          </p:cNvPr>
          <p:cNvPicPr>
            <a:picLocks noChangeAspect="1"/>
          </p:cNvPicPr>
          <p:nvPr/>
        </p:nvPicPr>
        <p:blipFill rotWithShape="1">
          <a:blip r:embed="rId4">
            <a:extLst>
              <a:ext uri="{28A0092B-C50C-407E-A947-70E740481C1C}">
                <a14:useLocalDpi xmlns:a14="http://schemas.microsoft.com/office/drawing/2010/main" val="0"/>
              </a:ext>
            </a:extLst>
          </a:blip>
          <a:srcRect t="26736" b="30906"/>
          <a:stretch/>
        </p:blipFill>
        <p:spPr>
          <a:xfrm>
            <a:off x="9965555" y="6252635"/>
            <a:ext cx="1301160" cy="551155"/>
          </a:xfrm>
          <a:prstGeom prst="rect">
            <a:avLst/>
          </a:prstGeom>
        </p:spPr>
      </p:pic>
      <p:sp>
        <p:nvSpPr>
          <p:cNvPr id="9" name="Slide Number Placeholder 102">
            <a:extLst>
              <a:ext uri="{FF2B5EF4-FFF2-40B4-BE49-F238E27FC236}">
                <a16:creationId xmlns:a16="http://schemas.microsoft.com/office/drawing/2014/main" id="{A00F2676-DEAE-461D-80E3-9CE7EC56B906}"/>
              </a:ext>
            </a:extLst>
          </p:cNvPr>
          <p:cNvSpPr txBox="1">
            <a:spLocks/>
          </p:cNvSpPr>
          <p:nvPr/>
        </p:nvSpPr>
        <p:spPr>
          <a:xfrm>
            <a:off x="9159626" y="6356351"/>
            <a:ext cx="2844800" cy="365125"/>
          </a:xfrm>
          <a:prstGeom prst="rect">
            <a:avLst/>
          </a:prstGeom>
        </p:spPr>
        <p:txBody>
          <a:bodyPr vert="horz" lIns="121920" tIns="60960" rIns="121920" bIns="6096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04198DC-2EF7-4B34-A789-AD3A4CDEBD28}" type="slidenum">
              <a:rPr lang="en-US" sz="1600"/>
              <a:pPr/>
              <a:t>26</a:t>
            </a:fld>
            <a:endParaRPr lang="en-US" sz="1600" dirty="0"/>
          </a:p>
        </p:txBody>
      </p:sp>
      <p:sp>
        <p:nvSpPr>
          <p:cNvPr id="10" name="Title 1">
            <a:extLst>
              <a:ext uri="{FF2B5EF4-FFF2-40B4-BE49-F238E27FC236}">
                <a16:creationId xmlns:a16="http://schemas.microsoft.com/office/drawing/2014/main" id="{8F82EAAF-BA3C-4142-87D7-B9EF853A3D80}"/>
              </a:ext>
            </a:extLst>
          </p:cNvPr>
          <p:cNvSpPr txBox="1">
            <a:spLocks/>
          </p:cNvSpPr>
          <p:nvPr/>
        </p:nvSpPr>
        <p:spPr>
          <a:xfrm>
            <a:off x="367664" y="-6330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err="1">
                <a:solidFill>
                  <a:srgbClr val="002060"/>
                </a:solidFill>
              </a:rPr>
              <a:t>NodePort</a:t>
            </a:r>
            <a:r>
              <a:rPr lang="en-US" b="1" dirty="0">
                <a:solidFill>
                  <a:srgbClr val="002060"/>
                </a:solidFill>
              </a:rPr>
              <a:t> Service</a:t>
            </a:r>
          </a:p>
        </p:txBody>
      </p:sp>
      <p:pic>
        <p:nvPicPr>
          <p:cNvPr id="3" name="Picture 2">
            <a:extLst>
              <a:ext uri="{FF2B5EF4-FFF2-40B4-BE49-F238E27FC236}">
                <a16:creationId xmlns:a16="http://schemas.microsoft.com/office/drawing/2014/main" id="{8CBF5EC6-CACA-E94E-B386-ACCA7A20A9F0}"/>
              </a:ext>
            </a:extLst>
          </p:cNvPr>
          <p:cNvPicPr>
            <a:picLocks noChangeAspect="1"/>
          </p:cNvPicPr>
          <p:nvPr/>
        </p:nvPicPr>
        <p:blipFill>
          <a:blip r:embed="rId5"/>
          <a:stretch>
            <a:fillRect/>
          </a:stretch>
        </p:blipFill>
        <p:spPr>
          <a:xfrm>
            <a:off x="7154752" y="1127231"/>
            <a:ext cx="4375482" cy="4535236"/>
          </a:xfrm>
          <a:prstGeom prst="rect">
            <a:avLst/>
          </a:prstGeom>
        </p:spPr>
      </p:pic>
    </p:spTree>
    <p:extLst>
      <p:ext uri="{BB962C8B-B14F-4D97-AF65-F5344CB8AC3E}">
        <p14:creationId xmlns:p14="http://schemas.microsoft.com/office/powerpoint/2010/main" val="14049046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668"/>
        <p:cNvGrpSpPr/>
        <p:nvPr/>
      </p:nvGrpSpPr>
      <p:grpSpPr>
        <a:xfrm>
          <a:off x="0" y="0"/>
          <a:ext cx="0" cy="0"/>
          <a:chOff x="0" y="0"/>
          <a:chExt cx="0" cy="0"/>
        </a:xfrm>
      </p:grpSpPr>
      <p:sp>
        <p:nvSpPr>
          <p:cNvPr id="1670" name="Google Shape;1670;p237"/>
          <p:cNvSpPr txBox="1"/>
          <p:nvPr/>
        </p:nvSpPr>
        <p:spPr>
          <a:xfrm>
            <a:off x="247650" y="1012931"/>
            <a:ext cx="6665768" cy="2215178"/>
          </a:xfrm>
          <a:prstGeom prst="rect">
            <a:avLst/>
          </a:prstGeom>
          <a:noFill/>
          <a:ln>
            <a:noFill/>
          </a:ln>
        </p:spPr>
        <p:txBody>
          <a:bodyPr spcFirstLastPara="1" wrap="square" lIns="91425" tIns="91425" rIns="91425" bIns="91425" anchor="t" anchorCtr="0">
            <a:noAutofit/>
          </a:bodyPr>
          <a:lstStyle/>
          <a:p>
            <a:pPr marL="203200">
              <a:lnSpc>
                <a:spcPct val="150000"/>
              </a:lnSpc>
              <a:buClr>
                <a:schemeClr val="dk1"/>
              </a:buClr>
              <a:buSzPts val="2200"/>
            </a:pPr>
            <a:r>
              <a:rPr lang="en-US" sz="2600" b="1" dirty="0">
                <a:solidFill>
                  <a:schemeClr val="dk1"/>
                </a:solidFill>
                <a:latin typeface="Calibri"/>
                <a:ea typeface="Calibri"/>
                <a:cs typeface="Calibri"/>
                <a:sym typeface="Calibri"/>
              </a:rPr>
              <a:t>Load Balancer</a:t>
            </a:r>
          </a:p>
          <a:p>
            <a:pPr marL="488950" indent="-285750">
              <a:lnSpc>
                <a:spcPct val="150000"/>
              </a:lnSpc>
              <a:buClr>
                <a:schemeClr val="dk1"/>
              </a:buClr>
              <a:buSzPts val="2200"/>
              <a:buFont typeface="Arial" panose="020B0604020202020204" pitchFamily="34" charset="0"/>
              <a:buChar char="•"/>
            </a:pPr>
            <a:r>
              <a:rPr lang="en-US" sz="1700" dirty="0">
                <a:latin typeface="Calibri" panose="020F0502020204030204" pitchFamily="34" charset="0"/>
                <a:cs typeface="Calibri" panose="020F0502020204030204" pitchFamily="34" charset="0"/>
              </a:rPr>
              <a:t>Spin up a Network Load Balancer that provides a single IP</a:t>
            </a:r>
          </a:p>
          <a:p>
            <a:pPr marL="203200">
              <a:lnSpc>
                <a:spcPct val="150000"/>
              </a:lnSpc>
              <a:buClr>
                <a:schemeClr val="dk1"/>
              </a:buClr>
              <a:buSzPts val="2200"/>
            </a:pPr>
            <a:r>
              <a:rPr lang="en-US" sz="1700" dirty="0">
                <a:latin typeface="Calibri" panose="020F0502020204030204" pitchFamily="34" charset="0"/>
                <a:cs typeface="Calibri" panose="020F0502020204030204" pitchFamily="34" charset="0"/>
              </a:rPr>
              <a:t>      address that will forward all traffic to your service</a:t>
            </a:r>
            <a:endParaRPr lang="en-US" sz="1700" dirty="0">
              <a:solidFill>
                <a:schemeClr val="dk1"/>
              </a:solidFill>
              <a:latin typeface="Calibri" panose="020F0502020204030204" pitchFamily="34" charset="0"/>
              <a:ea typeface="Calibri"/>
              <a:cs typeface="Calibri" panose="020F0502020204030204" pitchFamily="34" charset="0"/>
              <a:sym typeface="Calibri"/>
            </a:endParaRPr>
          </a:p>
          <a:p>
            <a:pPr marL="342900">
              <a:lnSpc>
                <a:spcPct val="150000"/>
              </a:lnSpc>
              <a:spcBef>
                <a:spcPts val="600"/>
              </a:spcBef>
              <a:buClr>
                <a:schemeClr val="dk1"/>
              </a:buClr>
              <a:buSzPts val="2400"/>
            </a:pPr>
            <a:endParaRPr sz="2000" dirty="0">
              <a:solidFill>
                <a:schemeClr val="dk1"/>
              </a:solidFill>
              <a:latin typeface="Calibri"/>
              <a:ea typeface="Calibri"/>
              <a:cs typeface="Calibri"/>
              <a:sym typeface="Calibri"/>
            </a:endParaRPr>
          </a:p>
        </p:txBody>
      </p:sp>
      <p:cxnSp>
        <p:nvCxnSpPr>
          <p:cNvPr id="4" name="Straight Connector 3">
            <a:extLst>
              <a:ext uri="{FF2B5EF4-FFF2-40B4-BE49-F238E27FC236}">
                <a16:creationId xmlns:a16="http://schemas.microsoft.com/office/drawing/2014/main" id="{D2EB4841-4E96-487D-ABC4-B5548C00F462}"/>
              </a:ext>
            </a:extLst>
          </p:cNvPr>
          <p:cNvCxnSpPr>
            <a:cxnSpLocks/>
          </p:cNvCxnSpPr>
          <p:nvPr/>
        </p:nvCxnSpPr>
        <p:spPr>
          <a:xfrm>
            <a:off x="1" y="6172200"/>
            <a:ext cx="12192001"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4FA1DC61-98B9-4D2E-95B3-4BE126C9E1EA}"/>
              </a:ext>
            </a:extLst>
          </p:cNvPr>
          <p:cNvSpPr txBox="1"/>
          <p:nvPr/>
        </p:nvSpPr>
        <p:spPr>
          <a:xfrm>
            <a:off x="122853" y="6317931"/>
            <a:ext cx="4010899" cy="420564"/>
          </a:xfrm>
          <a:prstGeom prst="rect">
            <a:avLst/>
          </a:prstGeom>
          <a:noFill/>
        </p:spPr>
        <p:txBody>
          <a:bodyPr wrap="square" rtlCol="0">
            <a:spAutoFit/>
          </a:bodyPr>
          <a:lstStyle/>
          <a:p>
            <a:pPr algn="ctr"/>
            <a:r>
              <a:rPr lang="en-US" sz="2133" dirty="0">
                <a:solidFill>
                  <a:schemeClr val="bg2">
                    <a:lumMod val="25000"/>
                  </a:schemeClr>
                </a:solidFill>
              </a:rPr>
              <a:t>Agile Brains Consulting</a:t>
            </a:r>
          </a:p>
        </p:txBody>
      </p:sp>
      <p:sp>
        <p:nvSpPr>
          <p:cNvPr id="6" name="TextBox 5">
            <a:extLst>
              <a:ext uri="{FF2B5EF4-FFF2-40B4-BE49-F238E27FC236}">
                <a16:creationId xmlns:a16="http://schemas.microsoft.com/office/drawing/2014/main" id="{DB8D0BBB-5988-46AA-9EAD-707B6004C7B9}"/>
              </a:ext>
            </a:extLst>
          </p:cNvPr>
          <p:cNvSpPr txBox="1"/>
          <p:nvPr/>
        </p:nvSpPr>
        <p:spPr>
          <a:xfrm>
            <a:off x="3514722" y="6490034"/>
            <a:ext cx="5857876" cy="254044"/>
          </a:xfrm>
          <a:prstGeom prst="rect">
            <a:avLst/>
          </a:prstGeom>
          <a:noFill/>
        </p:spPr>
        <p:txBody>
          <a:bodyPr wrap="square" rtlCol="0">
            <a:spAutoFit/>
          </a:bodyPr>
          <a:lstStyle/>
          <a:p>
            <a:pPr algn="ctr"/>
            <a:r>
              <a:rPr lang="en-US" sz="1051" dirty="0">
                <a:solidFill>
                  <a:schemeClr val="bg2">
                    <a:lumMod val="50000"/>
                  </a:schemeClr>
                </a:solidFill>
              </a:rPr>
              <a:t>©Agile Brains Consulting Inc. All rights reserved. Not to be reproduced without prior written consent.</a:t>
            </a:r>
          </a:p>
        </p:txBody>
      </p:sp>
      <p:pic>
        <p:nvPicPr>
          <p:cNvPr id="7" name="Picture 6" descr="A close up of a sign&#10;&#10;Description generated with high confidence">
            <a:extLst>
              <a:ext uri="{FF2B5EF4-FFF2-40B4-BE49-F238E27FC236}">
                <a16:creationId xmlns:a16="http://schemas.microsoft.com/office/drawing/2014/main" id="{62ED1D3C-94ED-4E66-AC1F-BA34BDBDD45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7650" y="6273801"/>
            <a:ext cx="542924" cy="542924"/>
          </a:xfrm>
          <a:prstGeom prst="rect">
            <a:avLst/>
          </a:prstGeom>
        </p:spPr>
      </p:pic>
      <p:pic>
        <p:nvPicPr>
          <p:cNvPr id="8" name="Picture 7">
            <a:extLst>
              <a:ext uri="{FF2B5EF4-FFF2-40B4-BE49-F238E27FC236}">
                <a16:creationId xmlns:a16="http://schemas.microsoft.com/office/drawing/2014/main" id="{7B32E106-9E99-4EB7-9524-D39048EF644E}"/>
              </a:ext>
            </a:extLst>
          </p:cNvPr>
          <p:cNvPicPr>
            <a:picLocks noChangeAspect="1"/>
          </p:cNvPicPr>
          <p:nvPr/>
        </p:nvPicPr>
        <p:blipFill rotWithShape="1">
          <a:blip r:embed="rId4">
            <a:extLst>
              <a:ext uri="{28A0092B-C50C-407E-A947-70E740481C1C}">
                <a14:useLocalDpi xmlns:a14="http://schemas.microsoft.com/office/drawing/2010/main" val="0"/>
              </a:ext>
            </a:extLst>
          </a:blip>
          <a:srcRect t="26736" b="30906"/>
          <a:stretch/>
        </p:blipFill>
        <p:spPr>
          <a:xfrm>
            <a:off x="9965555" y="6252635"/>
            <a:ext cx="1301160" cy="551155"/>
          </a:xfrm>
          <a:prstGeom prst="rect">
            <a:avLst/>
          </a:prstGeom>
        </p:spPr>
      </p:pic>
      <p:sp>
        <p:nvSpPr>
          <p:cNvPr id="9" name="Slide Number Placeholder 102">
            <a:extLst>
              <a:ext uri="{FF2B5EF4-FFF2-40B4-BE49-F238E27FC236}">
                <a16:creationId xmlns:a16="http://schemas.microsoft.com/office/drawing/2014/main" id="{A00F2676-DEAE-461D-80E3-9CE7EC56B906}"/>
              </a:ext>
            </a:extLst>
          </p:cNvPr>
          <p:cNvSpPr txBox="1">
            <a:spLocks/>
          </p:cNvSpPr>
          <p:nvPr/>
        </p:nvSpPr>
        <p:spPr>
          <a:xfrm>
            <a:off x="9159626" y="6356351"/>
            <a:ext cx="2844800" cy="365125"/>
          </a:xfrm>
          <a:prstGeom prst="rect">
            <a:avLst/>
          </a:prstGeom>
        </p:spPr>
        <p:txBody>
          <a:bodyPr vert="horz" lIns="121920" tIns="60960" rIns="121920" bIns="6096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04198DC-2EF7-4B34-A789-AD3A4CDEBD28}" type="slidenum">
              <a:rPr lang="en-US" sz="1600"/>
              <a:pPr/>
              <a:t>27</a:t>
            </a:fld>
            <a:endParaRPr lang="en-US" sz="1600" dirty="0"/>
          </a:p>
        </p:txBody>
      </p:sp>
      <p:sp>
        <p:nvSpPr>
          <p:cNvPr id="10" name="Title 1">
            <a:extLst>
              <a:ext uri="{FF2B5EF4-FFF2-40B4-BE49-F238E27FC236}">
                <a16:creationId xmlns:a16="http://schemas.microsoft.com/office/drawing/2014/main" id="{8F82EAAF-BA3C-4142-87D7-B9EF853A3D80}"/>
              </a:ext>
            </a:extLst>
          </p:cNvPr>
          <p:cNvSpPr txBox="1">
            <a:spLocks/>
          </p:cNvSpPr>
          <p:nvPr/>
        </p:nvSpPr>
        <p:spPr>
          <a:xfrm>
            <a:off x="253362" y="-529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002060"/>
                </a:solidFill>
              </a:rPr>
              <a:t>LoadBalancer Service</a:t>
            </a:r>
          </a:p>
        </p:txBody>
      </p:sp>
      <p:pic>
        <p:nvPicPr>
          <p:cNvPr id="3" name="Picture 2">
            <a:extLst>
              <a:ext uri="{FF2B5EF4-FFF2-40B4-BE49-F238E27FC236}">
                <a16:creationId xmlns:a16="http://schemas.microsoft.com/office/drawing/2014/main" id="{BC87FD4C-900E-6440-A209-E9A685AAEB46}"/>
              </a:ext>
            </a:extLst>
          </p:cNvPr>
          <p:cNvPicPr>
            <a:picLocks noChangeAspect="1"/>
          </p:cNvPicPr>
          <p:nvPr/>
        </p:nvPicPr>
        <p:blipFill>
          <a:blip r:embed="rId5"/>
          <a:stretch>
            <a:fillRect/>
          </a:stretch>
        </p:blipFill>
        <p:spPr>
          <a:xfrm>
            <a:off x="7406520" y="1012931"/>
            <a:ext cx="4169530" cy="4649932"/>
          </a:xfrm>
          <a:prstGeom prst="rect">
            <a:avLst/>
          </a:prstGeom>
        </p:spPr>
      </p:pic>
      <p:sp>
        <p:nvSpPr>
          <p:cNvPr id="11" name="Rectangle 10">
            <a:extLst>
              <a:ext uri="{FF2B5EF4-FFF2-40B4-BE49-F238E27FC236}">
                <a16:creationId xmlns:a16="http://schemas.microsoft.com/office/drawing/2014/main" id="{646FD0E3-8AEA-804B-B32F-F08B5AE3A181}"/>
              </a:ext>
            </a:extLst>
          </p:cNvPr>
          <p:cNvSpPr/>
          <p:nvPr/>
        </p:nvSpPr>
        <p:spPr>
          <a:xfrm>
            <a:off x="599149" y="4093203"/>
            <a:ext cx="6560820" cy="1569660"/>
          </a:xfrm>
          <a:prstGeom prst="rect">
            <a:avLst/>
          </a:prstGeom>
        </p:spPr>
        <p:txBody>
          <a:bodyPr wrap="square">
            <a:spAutoFit/>
          </a:bodyPr>
          <a:lstStyle/>
          <a:p>
            <a:r>
              <a:rPr lang="en-US" sz="1600" dirty="0">
                <a:solidFill>
                  <a:srgbClr val="323232"/>
                </a:solidFill>
                <a:latin typeface="Calibri" panose="020F0502020204030204" pitchFamily="34" charset="0"/>
                <a:cs typeface="Calibri" panose="020F0502020204030204" pitchFamily="34" charset="0"/>
              </a:rPr>
              <a:t>** </a:t>
            </a:r>
            <a:r>
              <a:rPr lang="en-US" sz="1600" dirty="0" err="1">
                <a:solidFill>
                  <a:srgbClr val="323232"/>
                </a:solidFill>
                <a:latin typeface="Calibri" panose="020F0502020204030204" pitchFamily="34" charset="0"/>
                <a:cs typeface="Calibri" panose="020F0502020204030204" pitchFamily="34" charset="0"/>
              </a:rPr>
              <a:t>kubernetes</a:t>
            </a:r>
            <a:r>
              <a:rPr lang="en-US" sz="1600" dirty="0">
                <a:solidFill>
                  <a:srgbClr val="323232"/>
                </a:solidFill>
                <a:latin typeface="Calibri" panose="020F0502020204030204" pitchFamily="34" charset="0"/>
                <a:cs typeface="Calibri" panose="020F0502020204030204" pitchFamily="34" charset="0"/>
              </a:rPr>
              <a:t> does not offer an implementation of network load-balancers for bare metal clusters.</a:t>
            </a:r>
          </a:p>
          <a:p>
            <a:r>
              <a:rPr lang="en-US" sz="1600" dirty="0">
                <a:solidFill>
                  <a:srgbClr val="323232"/>
                </a:solidFill>
                <a:latin typeface="Calibri" panose="020F0502020204030204" pitchFamily="34" charset="0"/>
                <a:cs typeface="Calibri" panose="020F0502020204030204" pitchFamily="34" charset="0"/>
              </a:rPr>
              <a:t>The implementations of Network LB that Kubernetes does ship with are all glue code that calls out to various cloud platforms (GCP, AWS, Azure…). If you’re not running on a supported cloud platform; LoadBalancer will remain in the “pending” state indefinitely when created.</a:t>
            </a:r>
            <a:endParaRPr lang="en-US" sz="16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3063999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692"/>
        <p:cNvGrpSpPr/>
        <p:nvPr/>
      </p:nvGrpSpPr>
      <p:grpSpPr>
        <a:xfrm>
          <a:off x="0" y="0"/>
          <a:ext cx="0" cy="0"/>
          <a:chOff x="0" y="0"/>
          <a:chExt cx="0" cy="0"/>
        </a:xfrm>
      </p:grpSpPr>
      <p:sp>
        <p:nvSpPr>
          <p:cNvPr id="1693" name="Google Shape;1693;p240"/>
          <p:cNvSpPr/>
          <p:nvPr/>
        </p:nvSpPr>
        <p:spPr>
          <a:xfrm>
            <a:off x="1524000" y="1307421"/>
            <a:ext cx="8974800" cy="2893200"/>
          </a:xfrm>
          <a:prstGeom prst="rect">
            <a:avLst/>
          </a:prstGeom>
          <a:noFill/>
          <a:ln>
            <a:noFill/>
          </a:ln>
        </p:spPr>
        <p:txBody>
          <a:bodyPr spcFirstLastPara="1" wrap="square" lIns="91425" tIns="45700" rIns="91425" bIns="45700" anchor="t" anchorCtr="0">
            <a:noAutofit/>
          </a:bodyPr>
          <a:lstStyle/>
          <a:p>
            <a:pPr>
              <a:buClr>
                <a:srgbClr val="4D2F2D"/>
              </a:buClr>
              <a:buSzPts val="1400"/>
            </a:pPr>
            <a:r>
              <a:rPr lang="en-US" sz="1400" dirty="0">
                <a:solidFill>
                  <a:srgbClr val="4D2F2D"/>
                </a:solidFill>
                <a:latin typeface="Courier"/>
                <a:ea typeface="Courier"/>
                <a:cs typeface="Courier"/>
                <a:sym typeface="Courier"/>
              </a:rPr>
              <a:t>root@ip-172-31-68-96:~# </a:t>
            </a:r>
            <a:r>
              <a:rPr lang="en-US" sz="1400" dirty="0" err="1">
                <a:solidFill>
                  <a:srgbClr val="4D2F2D"/>
                </a:solidFill>
                <a:latin typeface="Courier"/>
                <a:ea typeface="Courier"/>
                <a:cs typeface="Courier"/>
                <a:sym typeface="Courier"/>
              </a:rPr>
              <a:t>kubectl</a:t>
            </a:r>
            <a:r>
              <a:rPr lang="en-US" sz="1400" dirty="0">
                <a:solidFill>
                  <a:srgbClr val="4D2F2D"/>
                </a:solidFill>
                <a:latin typeface="Courier"/>
                <a:ea typeface="Courier"/>
                <a:cs typeface="Courier"/>
                <a:sym typeface="Courier"/>
              </a:rPr>
              <a:t> get svc</a:t>
            </a:r>
            <a:endParaRPr sz="1400" dirty="0">
              <a:solidFill>
                <a:srgbClr val="4D2F2D"/>
              </a:solidFill>
              <a:latin typeface="Courier"/>
              <a:ea typeface="Courier"/>
              <a:cs typeface="Courier"/>
              <a:sym typeface="Courier"/>
            </a:endParaRPr>
          </a:p>
          <a:p>
            <a:pPr>
              <a:buClr>
                <a:srgbClr val="4D2F2D"/>
              </a:buClr>
              <a:buSzPts val="1400"/>
            </a:pPr>
            <a:r>
              <a:rPr lang="en-US" sz="1400" dirty="0">
                <a:solidFill>
                  <a:srgbClr val="4D2F2D"/>
                </a:solidFill>
                <a:latin typeface="Courier"/>
                <a:ea typeface="Courier"/>
                <a:cs typeface="Courier"/>
                <a:sym typeface="Courier"/>
              </a:rPr>
              <a:t>NAME         TYPE        CLUSTER-IP   EXTERNAL-IP   PORT(S)   AGE</a:t>
            </a:r>
            <a:endParaRPr dirty="0"/>
          </a:p>
          <a:p>
            <a:pPr>
              <a:buClr>
                <a:srgbClr val="4D2F2D"/>
              </a:buClr>
              <a:buSzPts val="1400"/>
            </a:pPr>
            <a:r>
              <a:rPr lang="en-US" sz="1400" dirty="0" err="1">
                <a:solidFill>
                  <a:srgbClr val="4D2F2D"/>
                </a:solidFill>
                <a:latin typeface="Courier"/>
                <a:ea typeface="Courier"/>
                <a:cs typeface="Courier"/>
                <a:sym typeface="Courier"/>
              </a:rPr>
              <a:t>kubernetes</a:t>
            </a:r>
            <a:r>
              <a:rPr lang="en-US" sz="1400" dirty="0">
                <a:solidFill>
                  <a:srgbClr val="4D2F2D"/>
                </a:solidFill>
                <a:latin typeface="Courier"/>
                <a:ea typeface="Courier"/>
                <a:cs typeface="Courier"/>
                <a:sym typeface="Courier"/>
              </a:rPr>
              <a:t>   </a:t>
            </a:r>
            <a:r>
              <a:rPr lang="en-US" sz="1400" dirty="0" err="1">
                <a:solidFill>
                  <a:srgbClr val="4D2F2D"/>
                </a:solidFill>
                <a:latin typeface="Courier"/>
                <a:ea typeface="Courier"/>
                <a:cs typeface="Courier"/>
                <a:sym typeface="Courier"/>
              </a:rPr>
              <a:t>ClusterIP</a:t>
            </a:r>
            <a:r>
              <a:rPr lang="en-US" sz="1400" dirty="0">
                <a:solidFill>
                  <a:srgbClr val="4D2F2D"/>
                </a:solidFill>
                <a:latin typeface="Courier"/>
                <a:ea typeface="Courier"/>
                <a:cs typeface="Courier"/>
                <a:sym typeface="Courier"/>
              </a:rPr>
              <a:t>   10.96.0.1    &lt;none&gt;        443/TCP   37m</a:t>
            </a:r>
            <a:endParaRPr dirty="0"/>
          </a:p>
          <a:p>
            <a:pPr>
              <a:buClr>
                <a:srgbClr val="4D2F2D"/>
              </a:buClr>
              <a:buSzPts val="1400"/>
            </a:pPr>
            <a:r>
              <a:rPr lang="en-US" sz="1400" dirty="0">
                <a:solidFill>
                  <a:srgbClr val="4D2F2D"/>
                </a:solidFill>
                <a:latin typeface="Courier"/>
                <a:ea typeface="Courier"/>
                <a:cs typeface="Courier"/>
                <a:sym typeface="Courier"/>
              </a:rPr>
              <a:t>root@ip-172-31-68-96:~# </a:t>
            </a:r>
            <a:endParaRPr dirty="0"/>
          </a:p>
          <a:p>
            <a:pPr>
              <a:buClr>
                <a:srgbClr val="4D2F2D"/>
              </a:buClr>
              <a:buSzPts val="1400"/>
            </a:pPr>
            <a:r>
              <a:rPr lang="en-US" sz="1400" dirty="0">
                <a:solidFill>
                  <a:srgbClr val="4D2F2D"/>
                </a:solidFill>
                <a:latin typeface="Courier"/>
                <a:ea typeface="Courier"/>
                <a:cs typeface="Courier"/>
                <a:sym typeface="Courier"/>
              </a:rPr>
              <a:t>root@ip-172-31-68-96:~# </a:t>
            </a:r>
            <a:r>
              <a:rPr lang="en-US" sz="1400" b="1" dirty="0" err="1">
                <a:solidFill>
                  <a:srgbClr val="4D2F2D"/>
                </a:solidFill>
                <a:latin typeface="Courier"/>
                <a:ea typeface="Courier"/>
                <a:cs typeface="Courier"/>
                <a:sym typeface="Courier"/>
              </a:rPr>
              <a:t>kubectl</a:t>
            </a:r>
            <a:r>
              <a:rPr lang="en-US" sz="1400" b="1" dirty="0">
                <a:solidFill>
                  <a:srgbClr val="4D2F2D"/>
                </a:solidFill>
                <a:latin typeface="Courier"/>
                <a:ea typeface="Courier"/>
                <a:cs typeface="Courier"/>
                <a:sym typeface="Courier"/>
              </a:rPr>
              <a:t> expose deployment </a:t>
            </a:r>
            <a:r>
              <a:rPr lang="en-US" sz="1400" b="1" dirty="0" err="1">
                <a:solidFill>
                  <a:srgbClr val="4D2F2D"/>
                </a:solidFill>
                <a:latin typeface="Courier"/>
                <a:ea typeface="Courier"/>
                <a:cs typeface="Courier"/>
                <a:sym typeface="Courier"/>
              </a:rPr>
              <a:t>nginx</a:t>
            </a:r>
            <a:r>
              <a:rPr lang="en-US" sz="1400" b="1" dirty="0">
                <a:solidFill>
                  <a:srgbClr val="4D2F2D"/>
                </a:solidFill>
                <a:latin typeface="Courier"/>
                <a:ea typeface="Courier"/>
                <a:cs typeface="Courier"/>
                <a:sym typeface="Courier"/>
              </a:rPr>
              <a:t>-deployment --type=</a:t>
            </a:r>
            <a:r>
              <a:rPr lang="en-US" sz="1400" b="1" dirty="0" err="1">
                <a:solidFill>
                  <a:srgbClr val="4D2F2D"/>
                </a:solidFill>
                <a:latin typeface="Courier"/>
                <a:ea typeface="Courier"/>
                <a:cs typeface="Courier"/>
                <a:sym typeface="Courier"/>
              </a:rPr>
              <a:t>LoadBalancer</a:t>
            </a:r>
            <a:r>
              <a:rPr lang="en-US" sz="1400" b="1" dirty="0">
                <a:solidFill>
                  <a:srgbClr val="4D2F2D"/>
                </a:solidFill>
                <a:latin typeface="Courier"/>
                <a:ea typeface="Courier"/>
                <a:cs typeface="Courier"/>
                <a:sym typeface="Courier"/>
              </a:rPr>
              <a:t> --name=</a:t>
            </a:r>
            <a:r>
              <a:rPr lang="en-US" sz="1400" b="1" dirty="0" err="1">
                <a:solidFill>
                  <a:srgbClr val="4D2F2D"/>
                </a:solidFill>
                <a:latin typeface="Courier"/>
                <a:ea typeface="Courier"/>
                <a:cs typeface="Courier"/>
                <a:sym typeface="Courier"/>
              </a:rPr>
              <a:t>nginx</a:t>
            </a:r>
            <a:r>
              <a:rPr lang="en-US" sz="1400" b="1" dirty="0">
                <a:solidFill>
                  <a:srgbClr val="4D2F2D"/>
                </a:solidFill>
                <a:latin typeface="Courier"/>
                <a:ea typeface="Courier"/>
                <a:cs typeface="Courier"/>
                <a:sym typeface="Courier"/>
              </a:rPr>
              <a:t>-service</a:t>
            </a:r>
            <a:endParaRPr dirty="0"/>
          </a:p>
          <a:p>
            <a:pPr>
              <a:buClr>
                <a:srgbClr val="4D2F2D"/>
              </a:buClr>
              <a:buSzPts val="1400"/>
            </a:pPr>
            <a:r>
              <a:rPr lang="en-US" sz="1400" dirty="0">
                <a:solidFill>
                  <a:srgbClr val="4D2F2D"/>
                </a:solidFill>
                <a:latin typeface="Courier"/>
                <a:ea typeface="Courier"/>
                <a:cs typeface="Courier"/>
                <a:sym typeface="Courier"/>
              </a:rPr>
              <a:t>service/</a:t>
            </a:r>
            <a:r>
              <a:rPr lang="en-US" sz="1400" dirty="0" err="1">
                <a:solidFill>
                  <a:srgbClr val="4D2F2D"/>
                </a:solidFill>
                <a:latin typeface="Courier"/>
                <a:ea typeface="Courier"/>
                <a:cs typeface="Courier"/>
                <a:sym typeface="Courier"/>
              </a:rPr>
              <a:t>nginx</a:t>
            </a:r>
            <a:r>
              <a:rPr lang="en-US" sz="1400" dirty="0">
                <a:solidFill>
                  <a:srgbClr val="4D2F2D"/>
                </a:solidFill>
                <a:latin typeface="Courier"/>
                <a:ea typeface="Courier"/>
                <a:cs typeface="Courier"/>
                <a:sym typeface="Courier"/>
              </a:rPr>
              <a:t>-service exposed</a:t>
            </a:r>
            <a:endParaRPr sz="1400" dirty="0">
              <a:solidFill>
                <a:srgbClr val="4D2F2D"/>
              </a:solidFill>
              <a:latin typeface="Courier"/>
              <a:ea typeface="Courier"/>
              <a:cs typeface="Courier"/>
              <a:sym typeface="Courier"/>
            </a:endParaRPr>
          </a:p>
          <a:p>
            <a:pPr>
              <a:buClr>
                <a:srgbClr val="4D2F2D"/>
              </a:buClr>
              <a:buSzPts val="1400"/>
            </a:pPr>
            <a:r>
              <a:rPr lang="en-US" sz="1400" dirty="0">
                <a:solidFill>
                  <a:srgbClr val="4D2F2D"/>
                </a:solidFill>
                <a:latin typeface="Courier"/>
                <a:ea typeface="Courier"/>
                <a:cs typeface="Courier"/>
                <a:sym typeface="Courier"/>
              </a:rPr>
              <a:t>root@ip-172-31-68-96:~# </a:t>
            </a:r>
            <a:endParaRPr dirty="0"/>
          </a:p>
          <a:p>
            <a:pPr>
              <a:buClr>
                <a:srgbClr val="4D2F2D"/>
              </a:buClr>
              <a:buSzPts val="1400"/>
            </a:pPr>
            <a:r>
              <a:rPr lang="en-US" sz="1400" dirty="0">
                <a:solidFill>
                  <a:srgbClr val="4D2F2D"/>
                </a:solidFill>
                <a:latin typeface="Courier"/>
                <a:ea typeface="Courier"/>
                <a:cs typeface="Courier"/>
                <a:sym typeface="Courier"/>
              </a:rPr>
              <a:t>root@ip-172-31-68-96:~# </a:t>
            </a:r>
            <a:r>
              <a:rPr lang="en-US" sz="1400" dirty="0" err="1">
                <a:solidFill>
                  <a:srgbClr val="4D2F2D"/>
                </a:solidFill>
                <a:latin typeface="Courier"/>
                <a:ea typeface="Courier"/>
                <a:cs typeface="Courier"/>
                <a:sym typeface="Courier"/>
              </a:rPr>
              <a:t>kubectl</a:t>
            </a:r>
            <a:r>
              <a:rPr lang="en-US" sz="1400" dirty="0">
                <a:solidFill>
                  <a:srgbClr val="4D2F2D"/>
                </a:solidFill>
                <a:latin typeface="Courier"/>
                <a:ea typeface="Courier"/>
                <a:cs typeface="Courier"/>
                <a:sym typeface="Courier"/>
              </a:rPr>
              <a:t> get svc</a:t>
            </a:r>
            <a:endParaRPr sz="1400" dirty="0">
              <a:solidFill>
                <a:srgbClr val="4D2F2D"/>
              </a:solidFill>
              <a:latin typeface="Courier"/>
              <a:ea typeface="Courier"/>
              <a:cs typeface="Courier"/>
              <a:sym typeface="Courier"/>
            </a:endParaRPr>
          </a:p>
          <a:p>
            <a:pPr>
              <a:buClr>
                <a:srgbClr val="4D2F2D"/>
              </a:buClr>
              <a:buSzPts val="1400"/>
            </a:pPr>
            <a:r>
              <a:rPr lang="en-US" sz="1400" dirty="0">
                <a:solidFill>
                  <a:srgbClr val="4D2F2D"/>
                </a:solidFill>
                <a:latin typeface="Courier"/>
                <a:ea typeface="Courier"/>
                <a:cs typeface="Courier"/>
                <a:sym typeface="Courier"/>
              </a:rPr>
              <a:t>NAME            TYPE           CLUSTER-IP     EXTERNAL-IP   PORT(S)        AGE</a:t>
            </a:r>
            <a:endParaRPr dirty="0"/>
          </a:p>
          <a:p>
            <a:pPr>
              <a:buClr>
                <a:srgbClr val="4D2F2D"/>
              </a:buClr>
              <a:buSzPts val="1400"/>
            </a:pPr>
            <a:r>
              <a:rPr lang="en-US" sz="1400" dirty="0" err="1">
                <a:solidFill>
                  <a:srgbClr val="4D2F2D"/>
                </a:solidFill>
                <a:latin typeface="Courier"/>
                <a:ea typeface="Courier"/>
                <a:cs typeface="Courier"/>
                <a:sym typeface="Courier"/>
              </a:rPr>
              <a:t>kubernetes</a:t>
            </a:r>
            <a:r>
              <a:rPr lang="en-US" sz="1400" dirty="0">
                <a:solidFill>
                  <a:srgbClr val="4D2F2D"/>
                </a:solidFill>
                <a:latin typeface="Courier"/>
                <a:ea typeface="Courier"/>
                <a:cs typeface="Courier"/>
                <a:sym typeface="Courier"/>
              </a:rPr>
              <a:t>      </a:t>
            </a:r>
            <a:r>
              <a:rPr lang="en-US" sz="1400" dirty="0" err="1">
                <a:solidFill>
                  <a:srgbClr val="4D2F2D"/>
                </a:solidFill>
                <a:latin typeface="Courier"/>
                <a:ea typeface="Courier"/>
                <a:cs typeface="Courier"/>
                <a:sym typeface="Courier"/>
              </a:rPr>
              <a:t>ClusterIP</a:t>
            </a:r>
            <a:r>
              <a:rPr lang="en-US" sz="1400" dirty="0">
                <a:solidFill>
                  <a:srgbClr val="4D2F2D"/>
                </a:solidFill>
                <a:latin typeface="Courier"/>
                <a:ea typeface="Courier"/>
                <a:cs typeface="Courier"/>
                <a:sym typeface="Courier"/>
              </a:rPr>
              <a:t>      10.96.0.1      &lt;none&gt;        443/TCP        37m</a:t>
            </a:r>
            <a:endParaRPr dirty="0"/>
          </a:p>
          <a:p>
            <a:pPr>
              <a:buClr>
                <a:srgbClr val="4D2F2D"/>
              </a:buClr>
              <a:buSzPts val="1400"/>
            </a:pPr>
            <a:r>
              <a:rPr lang="en-US" sz="1400" dirty="0" err="1">
                <a:solidFill>
                  <a:srgbClr val="4D2F2D"/>
                </a:solidFill>
                <a:latin typeface="Courier"/>
                <a:ea typeface="Courier"/>
                <a:cs typeface="Courier"/>
                <a:sym typeface="Courier"/>
              </a:rPr>
              <a:t>nginx</a:t>
            </a:r>
            <a:r>
              <a:rPr lang="en-US" sz="1400" dirty="0">
                <a:solidFill>
                  <a:srgbClr val="4D2F2D"/>
                </a:solidFill>
                <a:latin typeface="Courier"/>
                <a:ea typeface="Courier"/>
                <a:cs typeface="Courier"/>
                <a:sym typeface="Courier"/>
              </a:rPr>
              <a:t>-service   </a:t>
            </a:r>
            <a:r>
              <a:rPr lang="en-US" sz="1400" dirty="0" err="1">
                <a:solidFill>
                  <a:srgbClr val="4D2F2D"/>
                </a:solidFill>
                <a:latin typeface="Courier"/>
                <a:ea typeface="Courier"/>
                <a:cs typeface="Courier"/>
                <a:sym typeface="Courier"/>
              </a:rPr>
              <a:t>LoadBalancer</a:t>
            </a:r>
            <a:r>
              <a:rPr lang="en-US" sz="1400" dirty="0">
                <a:solidFill>
                  <a:srgbClr val="4D2F2D"/>
                </a:solidFill>
                <a:latin typeface="Courier"/>
                <a:ea typeface="Courier"/>
                <a:cs typeface="Courier"/>
                <a:sym typeface="Courier"/>
              </a:rPr>
              <a:t>   10.102.89.83   &lt;pending&gt;     80:31095/TCP   3s</a:t>
            </a:r>
            <a:endParaRPr dirty="0"/>
          </a:p>
          <a:p>
            <a:pPr>
              <a:buClr>
                <a:srgbClr val="4D2F2D"/>
              </a:buClr>
              <a:buSzPts val="1400"/>
            </a:pPr>
            <a:r>
              <a:rPr lang="en-US" sz="1400" dirty="0">
                <a:solidFill>
                  <a:srgbClr val="4D2F2D"/>
                </a:solidFill>
                <a:latin typeface="Courier"/>
                <a:ea typeface="Courier"/>
                <a:cs typeface="Courier"/>
                <a:sym typeface="Courier"/>
              </a:rPr>
              <a:t>root@ip-172-31-68-96:~#</a:t>
            </a:r>
            <a:endParaRPr sz="1400" dirty="0">
              <a:solidFill>
                <a:srgbClr val="4D2F2D"/>
              </a:solidFill>
              <a:latin typeface="Courier"/>
              <a:ea typeface="Courier"/>
              <a:cs typeface="Courier"/>
              <a:sym typeface="Courier"/>
            </a:endParaRPr>
          </a:p>
        </p:txBody>
      </p:sp>
      <p:sp>
        <p:nvSpPr>
          <p:cNvPr id="1694" name="Google Shape;1694;p240"/>
          <p:cNvSpPr txBox="1"/>
          <p:nvPr/>
        </p:nvSpPr>
        <p:spPr>
          <a:xfrm>
            <a:off x="-1490133" y="2370667"/>
            <a:ext cx="184800" cy="307800"/>
          </a:xfrm>
          <a:prstGeom prst="rect">
            <a:avLst/>
          </a:prstGeom>
          <a:noFill/>
          <a:ln>
            <a:noFill/>
          </a:ln>
        </p:spPr>
        <p:txBody>
          <a:bodyPr spcFirstLastPara="1" wrap="square" lIns="91425" tIns="45700" rIns="91425" bIns="45700" anchor="t" anchorCtr="0">
            <a:noAutofit/>
          </a:bodyPr>
          <a:lstStyle/>
          <a:p>
            <a:pPr>
              <a:buClr>
                <a:srgbClr val="000000"/>
              </a:buClr>
              <a:buSzPts val="1400"/>
            </a:pPr>
            <a:endParaRPr sz="1400">
              <a:solidFill>
                <a:srgbClr val="000000"/>
              </a:solidFill>
              <a:latin typeface="Arial"/>
              <a:ea typeface="Arial"/>
              <a:cs typeface="Arial"/>
              <a:sym typeface="Arial"/>
            </a:endParaRPr>
          </a:p>
        </p:txBody>
      </p:sp>
      <p:cxnSp>
        <p:nvCxnSpPr>
          <p:cNvPr id="4" name="Straight Connector 3">
            <a:extLst>
              <a:ext uri="{FF2B5EF4-FFF2-40B4-BE49-F238E27FC236}">
                <a16:creationId xmlns:a16="http://schemas.microsoft.com/office/drawing/2014/main" id="{D2EB4841-4E96-487D-ABC4-B5548C00F462}"/>
              </a:ext>
            </a:extLst>
          </p:cNvPr>
          <p:cNvCxnSpPr>
            <a:cxnSpLocks/>
          </p:cNvCxnSpPr>
          <p:nvPr/>
        </p:nvCxnSpPr>
        <p:spPr>
          <a:xfrm>
            <a:off x="1" y="6172200"/>
            <a:ext cx="12192001"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4FA1DC61-98B9-4D2E-95B3-4BE126C9E1EA}"/>
              </a:ext>
            </a:extLst>
          </p:cNvPr>
          <p:cNvSpPr txBox="1"/>
          <p:nvPr/>
        </p:nvSpPr>
        <p:spPr>
          <a:xfrm>
            <a:off x="122853" y="6317931"/>
            <a:ext cx="4010899" cy="420564"/>
          </a:xfrm>
          <a:prstGeom prst="rect">
            <a:avLst/>
          </a:prstGeom>
          <a:noFill/>
        </p:spPr>
        <p:txBody>
          <a:bodyPr wrap="square" rtlCol="0">
            <a:spAutoFit/>
          </a:bodyPr>
          <a:lstStyle/>
          <a:p>
            <a:pPr algn="ctr"/>
            <a:r>
              <a:rPr lang="en-US" sz="2133" dirty="0">
                <a:solidFill>
                  <a:schemeClr val="bg2">
                    <a:lumMod val="25000"/>
                  </a:schemeClr>
                </a:solidFill>
              </a:rPr>
              <a:t>Agile Brains Consulting</a:t>
            </a:r>
          </a:p>
        </p:txBody>
      </p:sp>
      <p:sp>
        <p:nvSpPr>
          <p:cNvPr id="6" name="TextBox 5">
            <a:extLst>
              <a:ext uri="{FF2B5EF4-FFF2-40B4-BE49-F238E27FC236}">
                <a16:creationId xmlns:a16="http://schemas.microsoft.com/office/drawing/2014/main" id="{DB8D0BBB-5988-46AA-9EAD-707B6004C7B9}"/>
              </a:ext>
            </a:extLst>
          </p:cNvPr>
          <p:cNvSpPr txBox="1"/>
          <p:nvPr/>
        </p:nvSpPr>
        <p:spPr>
          <a:xfrm>
            <a:off x="3514722" y="6490034"/>
            <a:ext cx="5857876" cy="254044"/>
          </a:xfrm>
          <a:prstGeom prst="rect">
            <a:avLst/>
          </a:prstGeom>
          <a:noFill/>
        </p:spPr>
        <p:txBody>
          <a:bodyPr wrap="square" rtlCol="0">
            <a:spAutoFit/>
          </a:bodyPr>
          <a:lstStyle/>
          <a:p>
            <a:pPr algn="ctr"/>
            <a:r>
              <a:rPr lang="en-US" sz="1051" dirty="0">
                <a:solidFill>
                  <a:schemeClr val="bg2">
                    <a:lumMod val="50000"/>
                  </a:schemeClr>
                </a:solidFill>
              </a:rPr>
              <a:t>©Agile Brains Consulting Inc. All rights reserved. Not to be reproduced without prior written consent.</a:t>
            </a:r>
          </a:p>
        </p:txBody>
      </p:sp>
      <p:pic>
        <p:nvPicPr>
          <p:cNvPr id="7" name="Picture 6" descr="A close up of a sign&#10;&#10;Description generated with high confidence">
            <a:extLst>
              <a:ext uri="{FF2B5EF4-FFF2-40B4-BE49-F238E27FC236}">
                <a16:creationId xmlns:a16="http://schemas.microsoft.com/office/drawing/2014/main" id="{62ED1D3C-94ED-4E66-AC1F-BA34BDBDD45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7650" y="6273801"/>
            <a:ext cx="542924" cy="542924"/>
          </a:xfrm>
          <a:prstGeom prst="rect">
            <a:avLst/>
          </a:prstGeom>
        </p:spPr>
      </p:pic>
      <p:pic>
        <p:nvPicPr>
          <p:cNvPr id="8" name="Picture 7">
            <a:extLst>
              <a:ext uri="{FF2B5EF4-FFF2-40B4-BE49-F238E27FC236}">
                <a16:creationId xmlns:a16="http://schemas.microsoft.com/office/drawing/2014/main" id="{7B32E106-9E99-4EB7-9524-D39048EF644E}"/>
              </a:ext>
            </a:extLst>
          </p:cNvPr>
          <p:cNvPicPr>
            <a:picLocks noChangeAspect="1"/>
          </p:cNvPicPr>
          <p:nvPr/>
        </p:nvPicPr>
        <p:blipFill rotWithShape="1">
          <a:blip r:embed="rId4">
            <a:extLst>
              <a:ext uri="{28A0092B-C50C-407E-A947-70E740481C1C}">
                <a14:useLocalDpi xmlns:a14="http://schemas.microsoft.com/office/drawing/2010/main" val="0"/>
              </a:ext>
            </a:extLst>
          </a:blip>
          <a:srcRect t="26736" b="30906"/>
          <a:stretch/>
        </p:blipFill>
        <p:spPr>
          <a:xfrm>
            <a:off x="9965555" y="6252635"/>
            <a:ext cx="1301160" cy="551155"/>
          </a:xfrm>
          <a:prstGeom prst="rect">
            <a:avLst/>
          </a:prstGeom>
        </p:spPr>
      </p:pic>
      <p:sp>
        <p:nvSpPr>
          <p:cNvPr id="9" name="Slide Number Placeholder 102">
            <a:extLst>
              <a:ext uri="{FF2B5EF4-FFF2-40B4-BE49-F238E27FC236}">
                <a16:creationId xmlns:a16="http://schemas.microsoft.com/office/drawing/2014/main" id="{A00F2676-DEAE-461D-80E3-9CE7EC56B906}"/>
              </a:ext>
            </a:extLst>
          </p:cNvPr>
          <p:cNvSpPr txBox="1">
            <a:spLocks/>
          </p:cNvSpPr>
          <p:nvPr/>
        </p:nvSpPr>
        <p:spPr>
          <a:xfrm>
            <a:off x="9159626" y="6356351"/>
            <a:ext cx="2844800" cy="365125"/>
          </a:xfrm>
          <a:prstGeom prst="rect">
            <a:avLst/>
          </a:prstGeom>
        </p:spPr>
        <p:txBody>
          <a:bodyPr vert="horz" lIns="121920" tIns="60960" rIns="121920" bIns="6096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04198DC-2EF7-4B34-A789-AD3A4CDEBD28}" type="slidenum">
              <a:rPr lang="en-US" sz="1600"/>
              <a:pPr/>
              <a:t>28</a:t>
            </a:fld>
            <a:endParaRPr lang="en-US" sz="1600" dirty="0"/>
          </a:p>
        </p:txBody>
      </p:sp>
    </p:spTree>
    <p:extLst>
      <p:ext uri="{BB962C8B-B14F-4D97-AF65-F5344CB8AC3E}">
        <p14:creationId xmlns:p14="http://schemas.microsoft.com/office/powerpoint/2010/main" val="344808697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718"/>
        <p:cNvGrpSpPr/>
        <p:nvPr/>
      </p:nvGrpSpPr>
      <p:grpSpPr>
        <a:xfrm>
          <a:off x="0" y="0"/>
          <a:ext cx="0" cy="0"/>
          <a:chOff x="0" y="0"/>
          <a:chExt cx="0" cy="0"/>
        </a:xfrm>
      </p:grpSpPr>
      <p:sp>
        <p:nvSpPr>
          <p:cNvPr id="1720" name="Google Shape;1720;p244"/>
          <p:cNvSpPr txBox="1"/>
          <p:nvPr/>
        </p:nvSpPr>
        <p:spPr>
          <a:xfrm>
            <a:off x="790574" y="1512944"/>
            <a:ext cx="10715626" cy="4525800"/>
          </a:xfrm>
          <a:prstGeom prst="rect">
            <a:avLst/>
          </a:prstGeom>
          <a:noFill/>
          <a:ln>
            <a:noFill/>
          </a:ln>
        </p:spPr>
        <p:txBody>
          <a:bodyPr spcFirstLastPara="1" wrap="square" lIns="91425" tIns="45700" rIns="91425" bIns="45700" anchor="t" anchorCtr="0">
            <a:noAutofit/>
          </a:bodyPr>
          <a:lstStyle/>
          <a:p>
            <a:pPr marL="457200" indent="-368300">
              <a:buClr>
                <a:schemeClr val="dk1"/>
              </a:buClr>
              <a:buSzPts val="2200"/>
              <a:buFont typeface="Calibri"/>
              <a:buChar char="-"/>
            </a:pPr>
            <a:endParaRPr lang="en-US" sz="2200" dirty="0">
              <a:solidFill>
                <a:schemeClr val="dk1"/>
              </a:solidFill>
              <a:latin typeface="Calibri"/>
              <a:ea typeface="Calibri"/>
              <a:cs typeface="Calibri"/>
              <a:sym typeface="Calibri"/>
            </a:endParaRPr>
          </a:p>
          <a:p>
            <a:pPr marL="457200" indent="-368300">
              <a:buClr>
                <a:schemeClr val="dk1"/>
              </a:buClr>
              <a:buSzPts val="2200"/>
              <a:buFont typeface="Calibri"/>
              <a:buChar char="-"/>
            </a:pPr>
            <a:r>
              <a:rPr lang="en-US" sz="2200" dirty="0">
                <a:solidFill>
                  <a:schemeClr val="dk1"/>
                </a:solidFill>
                <a:latin typeface="Calibri"/>
                <a:ea typeface="Calibri"/>
                <a:cs typeface="Calibri"/>
                <a:sym typeface="Calibri"/>
              </a:rPr>
              <a:t>For all the concepts discussed until now</a:t>
            </a:r>
            <a:endParaRPr sz="2200" dirty="0">
              <a:solidFill>
                <a:schemeClr val="dk1"/>
              </a:solidFill>
              <a:latin typeface="Calibri"/>
              <a:ea typeface="Calibri"/>
              <a:cs typeface="Calibri"/>
              <a:sym typeface="Calibri"/>
            </a:endParaRPr>
          </a:p>
          <a:p>
            <a:pPr marL="457200" indent="-368300">
              <a:buClr>
                <a:schemeClr val="dk1"/>
              </a:buClr>
              <a:buSzPts val="2200"/>
              <a:buFont typeface="Calibri"/>
              <a:buChar char="-"/>
            </a:pPr>
            <a:r>
              <a:rPr lang="en-US" sz="2200" dirty="0">
                <a:solidFill>
                  <a:schemeClr val="dk1"/>
                </a:solidFill>
                <a:latin typeface="Calibri"/>
                <a:ea typeface="Calibri"/>
                <a:cs typeface="Calibri"/>
                <a:sym typeface="Calibri"/>
              </a:rPr>
              <a:t>Create pods, Services, Deployments</a:t>
            </a:r>
            <a:endParaRPr sz="2200" dirty="0">
              <a:solidFill>
                <a:schemeClr val="dk1"/>
              </a:solidFill>
              <a:latin typeface="Calibri"/>
              <a:ea typeface="Calibri"/>
              <a:cs typeface="Calibri"/>
              <a:sym typeface="Calibri"/>
            </a:endParaRPr>
          </a:p>
          <a:p>
            <a:pPr marL="457200" indent="-368300">
              <a:buClr>
                <a:schemeClr val="dk1"/>
              </a:buClr>
              <a:buSzPts val="2200"/>
              <a:buFont typeface="Calibri"/>
              <a:buChar char="-"/>
            </a:pPr>
            <a:r>
              <a:rPr lang="en-US" sz="2200" dirty="0">
                <a:solidFill>
                  <a:schemeClr val="dk1"/>
                </a:solidFill>
                <a:latin typeface="Calibri"/>
                <a:ea typeface="Calibri"/>
                <a:cs typeface="Calibri"/>
                <a:sym typeface="Calibri"/>
              </a:rPr>
              <a:t>Various ways to use the create command</a:t>
            </a:r>
            <a:endParaRPr sz="2200" dirty="0">
              <a:solidFill>
                <a:schemeClr val="dk1"/>
              </a:solidFill>
              <a:latin typeface="Calibri"/>
              <a:ea typeface="Calibri"/>
              <a:cs typeface="Calibri"/>
              <a:sym typeface="Calibri"/>
            </a:endParaRPr>
          </a:p>
          <a:p>
            <a:endParaRPr sz="2200" dirty="0">
              <a:solidFill>
                <a:schemeClr val="dk1"/>
              </a:solidFill>
              <a:latin typeface="Calibri"/>
              <a:ea typeface="Calibri"/>
              <a:cs typeface="Calibri"/>
              <a:sym typeface="Calibri"/>
            </a:endParaRPr>
          </a:p>
          <a:p>
            <a:r>
              <a:rPr lang="en-US" sz="2200" dirty="0">
                <a:solidFill>
                  <a:schemeClr val="dk1"/>
                </a:solidFill>
                <a:latin typeface="Calibri"/>
                <a:ea typeface="Calibri"/>
                <a:cs typeface="Calibri"/>
                <a:sym typeface="Calibri"/>
              </a:rPr>
              <a:t>We already have the git repo cloned in our machines.</a:t>
            </a:r>
          </a:p>
          <a:p>
            <a:endParaRPr lang="en-US" sz="2200" dirty="0">
              <a:solidFill>
                <a:schemeClr val="dk1"/>
              </a:solidFill>
              <a:latin typeface="Calibri"/>
              <a:ea typeface="Calibri"/>
              <a:cs typeface="Calibri"/>
              <a:sym typeface="Calibri"/>
            </a:endParaRPr>
          </a:p>
          <a:p>
            <a:r>
              <a:rPr lang="en-US" sz="2200" i="1" dirty="0">
                <a:solidFill>
                  <a:schemeClr val="dk1"/>
                </a:solidFill>
                <a:latin typeface="Calibri"/>
                <a:ea typeface="Calibri"/>
                <a:cs typeface="Calibri"/>
                <a:sym typeface="Calibri"/>
              </a:rPr>
              <a:t>$$ cd to the ex2</a:t>
            </a:r>
          </a:p>
          <a:p>
            <a:endParaRPr lang="en-US" sz="2200" dirty="0">
              <a:solidFill>
                <a:schemeClr val="dk1"/>
              </a:solidFill>
              <a:latin typeface="Calibri"/>
              <a:ea typeface="Calibri"/>
              <a:cs typeface="Calibri"/>
              <a:sym typeface="Calibri"/>
            </a:endParaRPr>
          </a:p>
          <a:p>
            <a:r>
              <a:rPr lang="en-US" sz="2200" dirty="0">
                <a:solidFill>
                  <a:schemeClr val="dk1"/>
                </a:solidFill>
                <a:latin typeface="Calibri"/>
                <a:ea typeface="Calibri"/>
                <a:cs typeface="Calibri"/>
                <a:sym typeface="Calibri"/>
                <a:hlinkClick r:id="rId3"/>
              </a:rPr>
              <a:t>https://github.com/shekhar2010us/kubernetes_teach_git/blob/master/ex2/pod_deploy_service.md</a:t>
            </a:r>
            <a:endParaRPr lang="en-US" sz="2200" dirty="0">
              <a:solidFill>
                <a:schemeClr val="dk1"/>
              </a:solidFill>
              <a:latin typeface="Calibri"/>
              <a:ea typeface="Calibri"/>
              <a:cs typeface="Calibri"/>
              <a:sym typeface="Calibri"/>
            </a:endParaRPr>
          </a:p>
          <a:p>
            <a:endParaRPr sz="2200" dirty="0">
              <a:solidFill>
                <a:schemeClr val="dk1"/>
              </a:solidFill>
              <a:latin typeface="Calibri"/>
              <a:ea typeface="Calibri"/>
              <a:cs typeface="Calibri"/>
              <a:sym typeface="Calibri"/>
            </a:endParaRPr>
          </a:p>
        </p:txBody>
      </p:sp>
      <p:cxnSp>
        <p:nvCxnSpPr>
          <p:cNvPr id="5" name="Straight Connector 4">
            <a:extLst>
              <a:ext uri="{FF2B5EF4-FFF2-40B4-BE49-F238E27FC236}">
                <a16:creationId xmlns:a16="http://schemas.microsoft.com/office/drawing/2014/main" id="{D2EB4841-4E96-487D-ABC4-B5548C00F462}"/>
              </a:ext>
            </a:extLst>
          </p:cNvPr>
          <p:cNvCxnSpPr>
            <a:cxnSpLocks/>
          </p:cNvCxnSpPr>
          <p:nvPr/>
        </p:nvCxnSpPr>
        <p:spPr>
          <a:xfrm>
            <a:off x="1" y="6172200"/>
            <a:ext cx="12192001"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FA1DC61-98B9-4D2E-95B3-4BE126C9E1EA}"/>
              </a:ext>
            </a:extLst>
          </p:cNvPr>
          <p:cNvSpPr txBox="1"/>
          <p:nvPr/>
        </p:nvSpPr>
        <p:spPr>
          <a:xfrm>
            <a:off x="122853" y="6317931"/>
            <a:ext cx="4010899" cy="420564"/>
          </a:xfrm>
          <a:prstGeom prst="rect">
            <a:avLst/>
          </a:prstGeom>
          <a:noFill/>
        </p:spPr>
        <p:txBody>
          <a:bodyPr wrap="square" rtlCol="0">
            <a:spAutoFit/>
          </a:bodyPr>
          <a:lstStyle/>
          <a:p>
            <a:pPr algn="ctr"/>
            <a:r>
              <a:rPr lang="en-US" sz="2133" dirty="0">
                <a:solidFill>
                  <a:schemeClr val="bg2">
                    <a:lumMod val="25000"/>
                  </a:schemeClr>
                </a:solidFill>
              </a:rPr>
              <a:t>Agile Brains Consulting</a:t>
            </a:r>
          </a:p>
        </p:txBody>
      </p:sp>
      <p:sp>
        <p:nvSpPr>
          <p:cNvPr id="7" name="TextBox 6">
            <a:extLst>
              <a:ext uri="{FF2B5EF4-FFF2-40B4-BE49-F238E27FC236}">
                <a16:creationId xmlns:a16="http://schemas.microsoft.com/office/drawing/2014/main" id="{DB8D0BBB-5988-46AA-9EAD-707B6004C7B9}"/>
              </a:ext>
            </a:extLst>
          </p:cNvPr>
          <p:cNvSpPr txBox="1"/>
          <p:nvPr/>
        </p:nvSpPr>
        <p:spPr>
          <a:xfrm>
            <a:off x="3514722" y="6490034"/>
            <a:ext cx="5857876" cy="254044"/>
          </a:xfrm>
          <a:prstGeom prst="rect">
            <a:avLst/>
          </a:prstGeom>
          <a:noFill/>
        </p:spPr>
        <p:txBody>
          <a:bodyPr wrap="square" rtlCol="0">
            <a:spAutoFit/>
          </a:bodyPr>
          <a:lstStyle/>
          <a:p>
            <a:pPr algn="ctr"/>
            <a:r>
              <a:rPr lang="en-US" sz="1051" dirty="0">
                <a:solidFill>
                  <a:schemeClr val="bg2">
                    <a:lumMod val="50000"/>
                  </a:schemeClr>
                </a:solidFill>
              </a:rPr>
              <a:t>©Agile Brains Consulting Inc. All rights reserved. Not to be reproduced without prior written consent.</a:t>
            </a:r>
          </a:p>
        </p:txBody>
      </p:sp>
      <p:pic>
        <p:nvPicPr>
          <p:cNvPr id="8" name="Picture 7" descr="A close up of a sign&#10;&#10;Description generated with high confidence">
            <a:extLst>
              <a:ext uri="{FF2B5EF4-FFF2-40B4-BE49-F238E27FC236}">
                <a16:creationId xmlns:a16="http://schemas.microsoft.com/office/drawing/2014/main" id="{62ED1D3C-94ED-4E66-AC1F-BA34BDBDD45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47650" y="6273801"/>
            <a:ext cx="542924" cy="542924"/>
          </a:xfrm>
          <a:prstGeom prst="rect">
            <a:avLst/>
          </a:prstGeom>
        </p:spPr>
      </p:pic>
      <p:pic>
        <p:nvPicPr>
          <p:cNvPr id="9" name="Picture 8">
            <a:extLst>
              <a:ext uri="{FF2B5EF4-FFF2-40B4-BE49-F238E27FC236}">
                <a16:creationId xmlns:a16="http://schemas.microsoft.com/office/drawing/2014/main" id="{7B32E106-9E99-4EB7-9524-D39048EF644E}"/>
              </a:ext>
            </a:extLst>
          </p:cNvPr>
          <p:cNvPicPr>
            <a:picLocks noChangeAspect="1"/>
          </p:cNvPicPr>
          <p:nvPr/>
        </p:nvPicPr>
        <p:blipFill rotWithShape="1">
          <a:blip r:embed="rId5">
            <a:extLst>
              <a:ext uri="{28A0092B-C50C-407E-A947-70E740481C1C}">
                <a14:useLocalDpi xmlns:a14="http://schemas.microsoft.com/office/drawing/2010/main" val="0"/>
              </a:ext>
            </a:extLst>
          </a:blip>
          <a:srcRect t="26736" b="30906"/>
          <a:stretch/>
        </p:blipFill>
        <p:spPr>
          <a:xfrm>
            <a:off x="9965555" y="6252635"/>
            <a:ext cx="1301160" cy="551155"/>
          </a:xfrm>
          <a:prstGeom prst="rect">
            <a:avLst/>
          </a:prstGeom>
        </p:spPr>
      </p:pic>
      <p:sp>
        <p:nvSpPr>
          <p:cNvPr id="10" name="Slide Number Placeholder 102">
            <a:extLst>
              <a:ext uri="{FF2B5EF4-FFF2-40B4-BE49-F238E27FC236}">
                <a16:creationId xmlns:a16="http://schemas.microsoft.com/office/drawing/2014/main" id="{A00F2676-DEAE-461D-80E3-9CE7EC56B906}"/>
              </a:ext>
            </a:extLst>
          </p:cNvPr>
          <p:cNvSpPr txBox="1">
            <a:spLocks/>
          </p:cNvSpPr>
          <p:nvPr/>
        </p:nvSpPr>
        <p:spPr>
          <a:xfrm>
            <a:off x="9159626" y="6356351"/>
            <a:ext cx="2844800" cy="365125"/>
          </a:xfrm>
          <a:prstGeom prst="rect">
            <a:avLst/>
          </a:prstGeom>
        </p:spPr>
        <p:txBody>
          <a:bodyPr vert="horz" lIns="121920" tIns="60960" rIns="121920" bIns="6096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04198DC-2EF7-4B34-A789-AD3A4CDEBD28}" type="slidenum">
              <a:rPr lang="en-US" sz="1600"/>
              <a:pPr/>
              <a:t>29</a:t>
            </a:fld>
            <a:endParaRPr lang="en-US" sz="1600" dirty="0"/>
          </a:p>
        </p:txBody>
      </p:sp>
      <p:sp>
        <p:nvSpPr>
          <p:cNvPr id="11" name="Title 1">
            <a:extLst>
              <a:ext uri="{FF2B5EF4-FFF2-40B4-BE49-F238E27FC236}">
                <a16:creationId xmlns:a16="http://schemas.microsoft.com/office/drawing/2014/main" id="{AACC8AA0-486F-F348-90BA-5224ACF23976}"/>
              </a:ext>
            </a:extLst>
          </p:cNvPr>
          <p:cNvSpPr txBox="1">
            <a:spLocks/>
          </p:cNvSpPr>
          <p:nvPr/>
        </p:nvSpPr>
        <p:spPr>
          <a:xfrm>
            <a:off x="751115" y="2762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002060"/>
                </a:solidFill>
              </a:rPr>
              <a:t>Lab (Services)</a:t>
            </a:r>
          </a:p>
        </p:txBody>
      </p:sp>
    </p:spTree>
    <p:extLst>
      <p:ext uri="{BB962C8B-B14F-4D97-AF65-F5344CB8AC3E}">
        <p14:creationId xmlns:p14="http://schemas.microsoft.com/office/powerpoint/2010/main" val="21612502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D2EB4841-4E96-487D-ABC4-B5548C00F462}"/>
              </a:ext>
            </a:extLst>
          </p:cNvPr>
          <p:cNvCxnSpPr>
            <a:cxnSpLocks/>
          </p:cNvCxnSpPr>
          <p:nvPr/>
        </p:nvCxnSpPr>
        <p:spPr>
          <a:xfrm>
            <a:off x="1" y="6172200"/>
            <a:ext cx="12192001"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4FA1DC61-98B9-4D2E-95B3-4BE126C9E1EA}"/>
              </a:ext>
            </a:extLst>
          </p:cNvPr>
          <p:cNvSpPr txBox="1"/>
          <p:nvPr/>
        </p:nvSpPr>
        <p:spPr>
          <a:xfrm>
            <a:off x="122853" y="6317931"/>
            <a:ext cx="4010899" cy="420564"/>
          </a:xfrm>
          <a:prstGeom prst="rect">
            <a:avLst/>
          </a:prstGeom>
          <a:noFill/>
        </p:spPr>
        <p:txBody>
          <a:bodyPr wrap="square" rtlCol="0">
            <a:spAutoFit/>
          </a:bodyPr>
          <a:lstStyle/>
          <a:p>
            <a:pPr algn="ctr"/>
            <a:r>
              <a:rPr lang="en-US" sz="2133" dirty="0">
                <a:solidFill>
                  <a:schemeClr val="bg2">
                    <a:lumMod val="25000"/>
                  </a:schemeClr>
                </a:solidFill>
              </a:rPr>
              <a:t>Agile Brains Consulting</a:t>
            </a:r>
          </a:p>
        </p:txBody>
      </p:sp>
      <p:sp>
        <p:nvSpPr>
          <p:cNvPr id="5" name="TextBox 4">
            <a:extLst>
              <a:ext uri="{FF2B5EF4-FFF2-40B4-BE49-F238E27FC236}">
                <a16:creationId xmlns:a16="http://schemas.microsoft.com/office/drawing/2014/main" id="{DB8D0BBB-5988-46AA-9EAD-707B6004C7B9}"/>
              </a:ext>
            </a:extLst>
          </p:cNvPr>
          <p:cNvSpPr txBox="1"/>
          <p:nvPr/>
        </p:nvSpPr>
        <p:spPr>
          <a:xfrm>
            <a:off x="3514722" y="6490034"/>
            <a:ext cx="5857876" cy="254044"/>
          </a:xfrm>
          <a:prstGeom prst="rect">
            <a:avLst/>
          </a:prstGeom>
          <a:noFill/>
        </p:spPr>
        <p:txBody>
          <a:bodyPr wrap="square" rtlCol="0">
            <a:spAutoFit/>
          </a:bodyPr>
          <a:lstStyle/>
          <a:p>
            <a:pPr algn="ctr"/>
            <a:r>
              <a:rPr lang="en-US" sz="1051" dirty="0">
                <a:solidFill>
                  <a:schemeClr val="bg2">
                    <a:lumMod val="50000"/>
                  </a:schemeClr>
                </a:solidFill>
              </a:rPr>
              <a:t>©Agile Brains Consulting Inc. All rights reserved. Not to be reproduced without prior written consent.</a:t>
            </a:r>
          </a:p>
        </p:txBody>
      </p:sp>
      <p:pic>
        <p:nvPicPr>
          <p:cNvPr id="6" name="Picture 5" descr="A close up of a sign&#10;&#10;Description generated with high confidence">
            <a:extLst>
              <a:ext uri="{FF2B5EF4-FFF2-40B4-BE49-F238E27FC236}">
                <a16:creationId xmlns:a16="http://schemas.microsoft.com/office/drawing/2014/main" id="{62ED1D3C-94ED-4E66-AC1F-BA34BDBDD45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7650" y="6273801"/>
            <a:ext cx="542924" cy="542924"/>
          </a:xfrm>
          <a:prstGeom prst="rect">
            <a:avLst/>
          </a:prstGeom>
        </p:spPr>
      </p:pic>
      <p:pic>
        <p:nvPicPr>
          <p:cNvPr id="7" name="Picture 6">
            <a:extLst>
              <a:ext uri="{FF2B5EF4-FFF2-40B4-BE49-F238E27FC236}">
                <a16:creationId xmlns:a16="http://schemas.microsoft.com/office/drawing/2014/main" id="{7B32E106-9E99-4EB7-9524-D39048EF644E}"/>
              </a:ext>
            </a:extLst>
          </p:cNvPr>
          <p:cNvPicPr>
            <a:picLocks noChangeAspect="1"/>
          </p:cNvPicPr>
          <p:nvPr/>
        </p:nvPicPr>
        <p:blipFill rotWithShape="1">
          <a:blip r:embed="rId3">
            <a:extLst>
              <a:ext uri="{28A0092B-C50C-407E-A947-70E740481C1C}">
                <a14:useLocalDpi xmlns:a14="http://schemas.microsoft.com/office/drawing/2010/main" val="0"/>
              </a:ext>
            </a:extLst>
          </a:blip>
          <a:srcRect t="26736" b="30906"/>
          <a:stretch/>
        </p:blipFill>
        <p:spPr>
          <a:xfrm>
            <a:off x="9965555" y="6252635"/>
            <a:ext cx="1301160" cy="551155"/>
          </a:xfrm>
          <a:prstGeom prst="rect">
            <a:avLst/>
          </a:prstGeom>
        </p:spPr>
      </p:pic>
      <p:sp>
        <p:nvSpPr>
          <p:cNvPr id="8" name="Slide Number Placeholder 102">
            <a:extLst>
              <a:ext uri="{FF2B5EF4-FFF2-40B4-BE49-F238E27FC236}">
                <a16:creationId xmlns:a16="http://schemas.microsoft.com/office/drawing/2014/main" id="{A00F2676-DEAE-461D-80E3-9CE7EC56B906}"/>
              </a:ext>
            </a:extLst>
          </p:cNvPr>
          <p:cNvSpPr txBox="1">
            <a:spLocks/>
          </p:cNvSpPr>
          <p:nvPr/>
        </p:nvSpPr>
        <p:spPr>
          <a:xfrm>
            <a:off x="9159626" y="6356351"/>
            <a:ext cx="2844800" cy="365125"/>
          </a:xfrm>
          <a:prstGeom prst="rect">
            <a:avLst/>
          </a:prstGeom>
        </p:spPr>
        <p:txBody>
          <a:bodyPr vert="horz" lIns="121920" tIns="60960" rIns="121920" bIns="6096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04198DC-2EF7-4B34-A789-AD3A4CDEBD28}" type="slidenum">
              <a:rPr lang="en-US" sz="1600"/>
              <a:pPr/>
              <a:t>3</a:t>
            </a:fld>
            <a:endParaRPr lang="en-US" sz="1600" dirty="0"/>
          </a:p>
        </p:txBody>
      </p:sp>
      <p:sp>
        <p:nvSpPr>
          <p:cNvPr id="10" name="Title 1">
            <a:extLst>
              <a:ext uri="{FF2B5EF4-FFF2-40B4-BE49-F238E27FC236}">
                <a16:creationId xmlns:a16="http://schemas.microsoft.com/office/drawing/2014/main" id="{3BE89834-BD39-E245-B3F9-8249364136DD}"/>
              </a:ext>
            </a:extLst>
          </p:cNvPr>
          <p:cNvSpPr txBox="1">
            <a:spLocks/>
          </p:cNvSpPr>
          <p:nvPr/>
        </p:nvSpPr>
        <p:spPr>
          <a:xfrm>
            <a:off x="751114" y="2402803"/>
            <a:ext cx="11253311"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002060"/>
                </a:solidFill>
              </a:rPr>
              <a:t>Pods</a:t>
            </a:r>
          </a:p>
        </p:txBody>
      </p:sp>
    </p:spTree>
    <p:extLst>
      <p:ext uri="{BB962C8B-B14F-4D97-AF65-F5344CB8AC3E}">
        <p14:creationId xmlns:p14="http://schemas.microsoft.com/office/powerpoint/2010/main" val="353725264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725"/>
        <p:cNvGrpSpPr/>
        <p:nvPr/>
      </p:nvGrpSpPr>
      <p:grpSpPr>
        <a:xfrm>
          <a:off x="0" y="0"/>
          <a:ext cx="0" cy="0"/>
          <a:chOff x="0" y="0"/>
          <a:chExt cx="0" cy="0"/>
        </a:xfrm>
      </p:grpSpPr>
      <p:sp>
        <p:nvSpPr>
          <p:cNvPr id="1727" name="Google Shape;1727;p245"/>
          <p:cNvSpPr txBox="1">
            <a:spLocks noGrp="1"/>
          </p:cNvSpPr>
          <p:nvPr>
            <p:ph type="body" idx="1"/>
          </p:nvPr>
        </p:nvSpPr>
        <p:spPr>
          <a:xfrm>
            <a:off x="1327784" y="1300971"/>
            <a:ext cx="9725026" cy="4505971"/>
          </a:xfrm>
          <a:prstGeom prst="rect">
            <a:avLst/>
          </a:prstGeom>
          <a:noFill/>
          <a:ln>
            <a:noFill/>
          </a:ln>
        </p:spPr>
        <p:txBody>
          <a:bodyPr spcFirstLastPara="1" vert="horz" wrap="square" lIns="91425" tIns="45700" rIns="91425" bIns="45700" rtlCol="0" anchor="t" anchorCtr="0">
            <a:noAutofit/>
          </a:bodyPr>
          <a:lstStyle/>
          <a:p>
            <a:pPr marL="914400" lvl="1" indent="-457200">
              <a:lnSpc>
                <a:spcPct val="150000"/>
              </a:lnSpc>
              <a:spcBef>
                <a:spcPts val="320"/>
              </a:spcBef>
              <a:buClr>
                <a:srgbClr val="000000"/>
              </a:buClr>
              <a:buSzPts val="1440"/>
              <a:buFont typeface="Noto Sans Symbols"/>
              <a:buChar char="▪"/>
            </a:pPr>
            <a:r>
              <a:rPr lang="en-US" sz="2000" b="1" dirty="0">
                <a:solidFill>
                  <a:schemeClr val="dk1"/>
                </a:solidFill>
                <a:latin typeface="Calibri"/>
                <a:ea typeface="Calibri"/>
                <a:cs typeface="Calibri"/>
                <a:sym typeface="Calibri"/>
              </a:rPr>
              <a:t>kubectl get</a:t>
            </a:r>
            <a:r>
              <a:rPr lang="en-US" sz="2000" dirty="0">
                <a:solidFill>
                  <a:schemeClr val="dk1"/>
                </a:solidFill>
                <a:latin typeface="Calibri"/>
                <a:ea typeface="Calibri"/>
                <a:cs typeface="Calibri"/>
                <a:sym typeface="Calibri"/>
              </a:rPr>
              <a:t> - list resources about a target.</a:t>
            </a:r>
            <a:endParaRPr sz="2000" b="1" dirty="0">
              <a:solidFill>
                <a:schemeClr val="dk1"/>
              </a:solidFill>
              <a:latin typeface="Calibri"/>
              <a:ea typeface="Calibri"/>
              <a:cs typeface="Calibri"/>
              <a:sym typeface="Calibri"/>
            </a:endParaRPr>
          </a:p>
          <a:p>
            <a:pPr marL="1371600" lvl="2" indent="-457200">
              <a:lnSpc>
                <a:spcPct val="150000"/>
              </a:lnSpc>
              <a:spcBef>
                <a:spcPts val="240"/>
              </a:spcBef>
              <a:buClr>
                <a:srgbClr val="000000"/>
              </a:buClr>
              <a:buSzPts val="1080"/>
              <a:buFont typeface="Noto Sans Symbols"/>
              <a:buChar char="▪"/>
            </a:pPr>
            <a:r>
              <a:rPr lang="en-US" dirty="0">
                <a:solidFill>
                  <a:schemeClr val="dk1"/>
                </a:solidFill>
                <a:latin typeface="Calibri"/>
                <a:ea typeface="Calibri"/>
                <a:cs typeface="Calibri"/>
                <a:sym typeface="Calibri"/>
              </a:rPr>
              <a:t>kubectl get services, kubectl get pods</a:t>
            </a:r>
            <a:endParaRPr dirty="0">
              <a:solidFill>
                <a:schemeClr val="dk1"/>
              </a:solidFill>
              <a:latin typeface="Calibri"/>
              <a:ea typeface="Calibri"/>
              <a:cs typeface="Calibri"/>
              <a:sym typeface="Calibri"/>
            </a:endParaRPr>
          </a:p>
          <a:p>
            <a:pPr marL="914400" lvl="1" indent="-457200">
              <a:lnSpc>
                <a:spcPct val="150000"/>
              </a:lnSpc>
              <a:spcBef>
                <a:spcPts val="320"/>
              </a:spcBef>
              <a:buClr>
                <a:srgbClr val="000000"/>
              </a:buClr>
              <a:buSzPts val="1440"/>
              <a:buFont typeface="Noto Sans Symbols"/>
              <a:buChar char="▪"/>
            </a:pPr>
            <a:r>
              <a:rPr lang="en-US" sz="2000" b="1" dirty="0" err="1">
                <a:solidFill>
                  <a:schemeClr val="dk1"/>
                </a:solidFill>
                <a:latin typeface="Calibri"/>
                <a:ea typeface="Calibri"/>
                <a:cs typeface="Calibri"/>
                <a:sym typeface="Calibri"/>
              </a:rPr>
              <a:t>kubectl</a:t>
            </a:r>
            <a:r>
              <a:rPr lang="en-US" sz="2000" b="1" dirty="0">
                <a:solidFill>
                  <a:schemeClr val="dk1"/>
                </a:solidFill>
                <a:latin typeface="Calibri"/>
                <a:ea typeface="Calibri"/>
                <a:cs typeface="Calibri"/>
                <a:sym typeface="Calibri"/>
              </a:rPr>
              <a:t> describe</a:t>
            </a:r>
            <a:r>
              <a:rPr lang="en-US" sz="2000" dirty="0">
                <a:solidFill>
                  <a:schemeClr val="dk1"/>
                </a:solidFill>
                <a:latin typeface="Calibri"/>
                <a:ea typeface="Calibri"/>
                <a:cs typeface="Calibri"/>
                <a:sym typeface="Calibri"/>
              </a:rPr>
              <a:t> - show basic information about a resource</a:t>
            </a:r>
            <a:endParaRPr sz="2000" b="1" dirty="0">
              <a:solidFill>
                <a:schemeClr val="dk1"/>
              </a:solidFill>
              <a:latin typeface="Calibri"/>
              <a:ea typeface="Calibri"/>
              <a:cs typeface="Calibri"/>
              <a:sym typeface="Calibri"/>
            </a:endParaRPr>
          </a:p>
          <a:p>
            <a:pPr marL="1371600" lvl="2" indent="-457200">
              <a:lnSpc>
                <a:spcPct val="150000"/>
              </a:lnSpc>
              <a:spcBef>
                <a:spcPts val="240"/>
              </a:spcBef>
              <a:buClr>
                <a:srgbClr val="000000"/>
              </a:buClr>
              <a:buSzPts val="1080"/>
              <a:buFont typeface="Noto Sans Symbols"/>
              <a:buChar char="▪"/>
            </a:pPr>
            <a:r>
              <a:rPr lang="en-US" dirty="0">
                <a:solidFill>
                  <a:schemeClr val="dk1"/>
                </a:solidFill>
                <a:latin typeface="Calibri"/>
                <a:ea typeface="Calibri"/>
                <a:cs typeface="Calibri"/>
                <a:sym typeface="Calibri"/>
              </a:rPr>
              <a:t>kubectl describe pods my-pod</a:t>
            </a:r>
            <a:endParaRPr dirty="0">
              <a:solidFill>
                <a:schemeClr val="dk1"/>
              </a:solidFill>
              <a:latin typeface="Calibri"/>
              <a:ea typeface="Calibri"/>
              <a:cs typeface="Calibri"/>
              <a:sym typeface="Calibri"/>
            </a:endParaRPr>
          </a:p>
          <a:p>
            <a:pPr marL="914400" lvl="1" indent="-457200">
              <a:lnSpc>
                <a:spcPct val="150000"/>
              </a:lnSpc>
              <a:spcBef>
                <a:spcPts val="320"/>
              </a:spcBef>
              <a:buClr>
                <a:srgbClr val="000000"/>
              </a:buClr>
              <a:buSzPts val="1440"/>
              <a:buFont typeface="Noto Sans Symbols"/>
              <a:buChar char="▪"/>
            </a:pPr>
            <a:r>
              <a:rPr lang="en-US" sz="2000" b="1" dirty="0" err="1">
                <a:solidFill>
                  <a:schemeClr val="dk1"/>
                </a:solidFill>
                <a:latin typeface="Calibri"/>
                <a:ea typeface="Calibri"/>
                <a:cs typeface="Calibri"/>
                <a:sym typeface="Calibri"/>
              </a:rPr>
              <a:t>kubectl</a:t>
            </a:r>
            <a:r>
              <a:rPr lang="en-US" sz="2000" b="1" dirty="0">
                <a:solidFill>
                  <a:schemeClr val="dk1"/>
                </a:solidFill>
                <a:latin typeface="Calibri"/>
                <a:ea typeface="Calibri"/>
                <a:cs typeface="Calibri"/>
                <a:sym typeface="Calibri"/>
              </a:rPr>
              <a:t> logs</a:t>
            </a:r>
            <a:r>
              <a:rPr lang="en-US" sz="2000" dirty="0">
                <a:solidFill>
                  <a:schemeClr val="dk1"/>
                </a:solidFill>
                <a:latin typeface="Calibri"/>
                <a:ea typeface="Calibri"/>
                <a:cs typeface="Calibri"/>
                <a:sym typeface="Calibri"/>
              </a:rPr>
              <a:t> - print the logs from a container in a pod. Extremely useful</a:t>
            </a:r>
            <a:endParaRPr sz="2000" b="1" dirty="0">
              <a:solidFill>
                <a:schemeClr val="dk1"/>
              </a:solidFill>
              <a:latin typeface="Calibri"/>
              <a:ea typeface="Calibri"/>
              <a:cs typeface="Calibri"/>
              <a:sym typeface="Calibri"/>
            </a:endParaRPr>
          </a:p>
          <a:p>
            <a:pPr marL="1371600" lvl="2" indent="-457200">
              <a:lnSpc>
                <a:spcPct val="150000"/>
              </a:lnSpc>
              <a:spcBef>
                <a:spcPts val="240"/>
              </a:spcBef>
              <a:buClr>
                <a:srgbClr val="000000"/>
              </a:buClr>
              <a:buSzPts val="1080"/>
              <a:buFont typeface="Noto Sans Symbols"/>
              <a:buChar char="▪"/>
            </a:pPr>
            <a:r>
              <a:rPr lang="en-US" dirty="0">
                <a:solidFill>
                  <a:schemeClr val="dk1"/>
                </a:solidFill>
                <a:latin typeface="Calibri"/>
                <a:ea typeface="Calibri"/>
                <a:cs typeface="Calibri"/>
                <a:sym typeface="Calibri"/>
              </a:rPr>
              <a:t>kubectl logs my-pod</a:t>
            </a:r>
            <a:endParaRPr dirty="0">
              <a:solidFill>
                <a:schemeClr val="dk1"/>
              </a:solidFill>
              <a:latin typeface="Calibri"/>
              <a:ea typeface="Calibri"/>
              <a:cs typeface="Calibri"/>
              <a:sym typeface="Calibri"/>
            </a:endParaRPr>
          </a:p>
          <a:p>
            <a:pPr marL="914400" lvl="1" indent="-457200">
              <a:lnSpc>
                <a:spcPct val="150000"/>
              </a:lnSpc>
              <a:spcBef>
                <a:spcPts val="320"/>
              </a:spcBef>
              <a:buClr>
                <a:srgbClr val="000000"/>
              </a:buClr>
              <a:buSzPts val="1440"/>
              <a:buFont typeface="Noto Sans Symbols"/>
              <a:buChar char="▪"/>
            </a:pPr>
            <a:r>
              <a:rPr lang="en-US" sz="2000" b="1" dirty="0">
                <a:solidFill>
                  <a:schemeClr val="dk1"/>
                </a:solidFill>
                <a:latin typeface="Calibri"/>
                <a:ea typeface="Calibri"/>
                <a:cs typeface="Calibri"/>
                <a:sym typeface="Calibri"/>
              </a:rPr>
              <a:t>kubectl exec</a:t>
            </a:r>
            <a:r>
              <a:rPr lang="en-US" sz="2000" dirty="0">
                <a:solidFill>
                  <a:schemeClr val="dk1"/>
                </a:solidFill>
                <a:latin typeface="Calibri"/>
                <a:ea typeface="Calibri"/>
                <a:cs typeface="Calibri"/>
                <a:sym typeface="Calibri"/>
              </a:rPr>
              <a:t> - execute a command on a container in a pod</a:t>
            </a:r>
            <a:endParaRPr sz="2000" b="1" dirty="0">
              <a:solidFill>
                <a:schemeClr val="dk1"/>
              </a:solidFill>
              <a:latin typeface="Calibri"/>
              <a:ea typeface="Calibri"/>
              <a:cs typeface="Calibri"/>
              <a:sym typeface="Calibri"/>
            </a:endParaRPr>
          </a:p>
        </p:txBody>
      </p:sp>
      <p:cxnSp>
        <p:nvCxnSpPr>
          <p:cNvPr id="5" name="Straight Connector 4">
            <a:extLst>
              <a:ext uri="{FF2B5EF4-FFF2-40B4-BE49-F238E27FC236}">
                <a16:creationId xmlns:a16="http://schemas.microsoft.com/office/drawing/2014/main" id="{D2EB4841-4E96-487D-ABC4-B5548C00F462}"/>
              </a:ext>
            </a:extLst>
          </p:cNvPr>
          <p:cNvCxnSpPr>
            <a:cxnSpLocks/>
          </p:cNvCxnSpPr>
          <p:nvPr/>
        </p:nvCxnSpPr>
        <p:spPr>
          <a:xfrm>
            <a:off x="1" y="6172200"/>
            <a:ext cx="12192001"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FA1DC61-98B9-4D2E-95B3-4BE126C9E1EA}"/>
              </a:ext>
            </a:extLst>
          </p:cNvPr>
          <p:cNvSpPr txBox="1"/>
          <p:nvPr/>
        </p:nvSpPr>
        <p:spPr>
          <a:xfrm>
            <a:off x="122853" y="6317931"/>
            <a:ext cx="4010899" cy="420564"/>
          </a:xfrm>
          <a:prstGeom prst="rect">
            <a:avLst/>
          </a:prstGeom>
          <a:noFill/>
        </p:spPr>
        <p:txBody>
          <a:bodyPr wrap="square" rtlCol="0">
            <a:spAutoFit/>
          </a:bodyPr>
          <a:lstStyle/>
          <a:p>
            <a:pPr algn="ctr"/>
            <a:r>
              <a:rPr lang="en-US" sz="2133" dirty="0">
                <a:solidFill>
                  <a:schemeClr val="bg2">
                    <a:lumMod val="25000"/>
                  </a:schemeClr>
                </a:solidFill>
              </a:rPr>
              <a:t>Agile Brains Consulting</a:t>
            </a:r>
          </a:p>
        </p:txBody>
      </p:sp>
      <p:sp>
        <p:nvSpPr>
          <p:cNvPr id="7" name="TextBox 6">
            <a:extLst>
              <a:ext uri="{FF2B5EF4-FFF2-40B4-BE49-F238E27FC236}">
                <a16:creationId xmlns:a16="http://schemas.microsoft.com/office/drawing/2014/main" id="{DB8D0BBB-5988-46AA-9EAD-707B6004C7B9}"/>
              </a:ext>
            </a:extLst>
          </p:cNvPr>
          <p:cNvSpPr txBox="1"/>
          <p:nvPr/>
        </p:nvSpPr>
        <p:spPr>
          <a:xfrm>
            <a:off x="3514722" y="6490034"/>
            <a:ext cx="5857876" cy="254044"/>
          </a:xfrm>
          <a:prstGeom prst="rect">
            <a:avLst/>
          </a:prstGeom>
          <a:noFill/>
        </p:spPr>
        <p:txBody>
          <a:bodyPr wrap="square" rtlCol="0">
            <a:spAutoFit/>
          </a:bodyPr>
          <a:lstStyle/>
          <a:p>
            <a:pPr algn="ctr"/>
            <a:r>
              <a:rPr lang="en-US" sz="1051" dirty="0">
                <a:solidFill>
                  <a:schemeClr val="bg2">
                    <a:lumMod val="50000"/>
                  </a:schemeClr>
                </a:solidFill>
              </a:rPr>
              <a:t>©Agile Brains Consulting Inc. All rights reserved. Not to be reproduced without prior written consent.</a:t>
            </a:r>
          </a:p>
        </p:txBody>
      </p:sp>
      <p:pic>
        <p:nvPicPr>
          <p:cNvPr id="8" name="Picture 7" descr="A close up of a sign&#10;&#10;Description generated with high confidence">
            <a:extLst>
              <a:ext uri="{FF2B5EF4-FFF2-40B4-BE49-F238E27FC236}">
                <a16:creationId xmlns:a16="http://schemas.microsoft.com/office/drawing/2014/main" id="{62ED1D3C-94ED-4E66-AC1F-BA34BDBDD45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7650" y="6273801"/>
            <a:ext cx="542924" cy="542924"/>
          </a:xfrm>
          <a:prstGeom prst="rect">
            <a:avLst/>
          </a:prstGeom>
        </p:spPr>
      </p:pic>
      <p:pic>
        <p:nvPicPr>
          <p:cNvPr id="9" name="Picture 8">
            <a:extLst>
              <a:ext uri="{FF2B5EF4-FFF2-40B4-BE49-F238E27FC236}">
                <a16:creationId xmlns:a16="http://schemas.microsoft.com/office/drawing/2014/main" id="{7B32E106-9E99-4EB7-9524-D39048EF644E}"/>
              </a:ext>
            </a:extLst>
          </p:cNvPr>
          <p:cNvPicPr>
            <a:picLocks noChangeAspect="1"/>
          </p:cNvPicPr>
          <p:nvPr/>
        </p:nvPicPr>
        <p:blipFill rotWithShape="1">
          <a:blip r:embed="rId4">
            <a:extLst>
              <a:ext uri="{28A0092B-C50C-407E-A947-70E740481C1C}">
                <a14:useLocalDpi xmlns:a14="http://schemas.microsoft.com/office/drawing/2010/main" val="0"/>
              </a:ext>
            </a:extLst>
          </a:blip>
          <a:srcRect t="26736" b="30906"/>
          <a:stretch/>
        </p:blipFill>
        <p:spPr>
          <a:xfrm>
            <a:off x="9965555" y="6252635"/>
            <a:ext cx="1301160" cy="551155"/>
          </a:xfrm>
          <a:prstGeom prst="rect">
            <a:avLst/>
          </a:prstGeom>
        </p:spPr>
      </p:pic>
      <p:sp>
        <p:nvSpPr>
          <p:cNvPr id="10" name="Slide Number Placeholder 102">
            <a:extLst>
              <a:ext uri="{FF2B5EF4-FFF2-40B4-BE49-F238E27FC236}">
                <a16:creationId xmlns:a16="http://schemas.microsoft.com/office/drawing/2014/main" id="{A00F2676-DEAE-461D-80E3-9CE7EC56B906}"/>
              </a:ext>
            </a:extLst>
          </p:cNvPr>
          <p:cNvSpPr txBox="1">
            <a:spLocks/>
          </p:cNvSpPr>
          <p:nvPr/>
        </p:nvSpPr>
        <p:spPr>
          <a:xfrm>
            <a:off x="9159626" y="6356351"/>
            <a:ext cx="2844800" cy="365125"/>
          </a:xfrm>
          <a:prstGeom prst="rect">
            <a:avLst/>
          </a:prstGeom>
        </p:spPr>
        <p:txBody>
          <a:bodyPr vert="horz" lIns="121920" tIns="60960" rIns="121920" bIns="6096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04198DC-2EF7-4B34-A789-AD3A4CDEBD28}" type="slidenum">
              <a:rPr lang="en-US" sz="1600"/>
              <a:pPr/>
              <a:t>30</a:t>
            </a:fld>
            <a:endParaRPr lang="en-US" sz="1600" dirty="0"/>
          </a:p>
        </p:txBody>
      </p:sp>
      <p:sp>
        <p:nvSpPr>
          <p:cNvPr id="11" name="Title 1">
            <a:extLst>
              <a:ext uri="{FF2B5EF4-FFF2-40B4-BE49-F238E27FC236}">
                <a16:creationId xmlns:a16="http://schemas.microsoft.com/office/drawing/2014/main" id="{608EEC50-2B78-E740-AA37-9DA690E039E9}"/>
              </a:ext>
            </a:extLst>
          </p:cNvPr>
          <p:cNvSpPr txBox="1">
            <a:spLocks/>
          </p:cNvSpPr>
          <p:nvPr/>
        </p:nvSpPr>
        <p:spPr>
          <a:xfrm>
            <a:off x="622300" y="15863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002060"/>
                </a:solidFill>
              </a:rPr>
              <a:t>Kubernetes Popular commands</a:t>
            </a:r>
          </a:p>
        </p:txBody>
      </p:sp>
    </p:spTree>
    <p:extLst>
      <p:ext uri="{BB962C8B-B14F-4D97-AF65-F5344CB8AC3E}">
        <p14:creationId xmlns:p14="http://schemas.microsoft.com/office/powerpoint/2010/main" val="84230337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D2EB4841-4E96-487D-ABC4-B5548C00F462}"/>
              </a:ext>
            </a:extLst>
          </p:cNvPr>
          <p:cNvCxnSpPr>
            <a:cxnSpLocks/>
          </p:cNvCxnSpPr>
          <p:nvPr/>
        </p:nvCxnSpPr>
        <p:spPr>
          <a:xfrm>
            <a:off x="1" y="6172200"/>
            <a:ext cx="12192001"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4FA1DC61-98B9-4D2E-95B3-4BE126C9E1EA}"/>
              </a:ext>
            </a:extLst>
          </p:cNvPr>
          <p:cNvSpPr txBox="1"/>
          <p:nvPr/>
        </p:nvSpPr>
        <p:spPr>
          <a:xfrm>
            <a:off x="122853" y="6317931"/>
            <a:ext cx="4010899" cy="420564"/>
          </a:xfrm>
          <a:prstGeom prst="rect">
            <a:avLst/>
          </a:prstGeom>
          <a:noFill/>
        </p:spPr>
        <p:txBody>
          <a:bodyPr wrap="square" rtlCol="0">
            <a:spAutoFit/>
          </a:bodyPr>
          <a:lstStyle/>
          <a:p>
            <a:pPr algn="ctr"/>
            <a:r>
              <a:rPr lang="en-US" sz="2133" dirty="0">
                <a:solidFill>
                  <a:schemeClr val="bg2">
                    <a:lumMod val="25000"/>
                  </a:schemeClr>
                </a:solidFill>
              </a:rPr>
              <a:t>Agile Brains Consulting</a:t>
            </a:r>
          </a:p>
        </p:txBody>
      </p:sp>
      <p:sp>
        <p:nvSpPr>
          <p:cNvPr id="5" name="TextBox 4">
            <a:extLst>
              <a:ext uri="{FF2B5EF4-FFF2-40B4-BE49-F238E27FC236}">
                <a16:creationId xmlns:a16="http://schemas.microsoft.com/office/drawing/2014/main" id="{DB8D0BBB-5988-46AA-9EAD-707B6004C7B9}"/>
              </a:ext>
            </a:extLst>
          </p:cNvPr>
          <p:cNvSpPr txBox="1"/>
          <p:nvPr/>
        </p:nvSpPr>
        <p:spPr>
          <a:xfrm>
            <a:off x="3514722" y="6490034"/>
            <a:ext cx="5857876" cy="254044"/>
          </a:xfrm>
          <a:prstGeom prst="rect">
            <a:avLst/>
          </a:prstGeom>
          <a:noFill/>
        </p:spPr>
        <p:txBody>
          <a:bodyPr wrap="square" rtlCol="0">
            <a:spAutoFit/>
          </a:bodyPr>
          <a:lstStyle/>
          <a:p>
            <a:pPr algn="ctr"/>
            <a:r>
              <a:rPr lang="en-US" sz="1051" dirty="0">
                <a:solidFill>
                  <a:schemeClr val="bg2">
                    <a:lumMod val="50000"/>
                  </a:schemeClr>
                </a:solidFill>
              </a:rPr>
              <a:t>©Agile Brains Consulting Inc. All rights reserved. Not to be reproduced without prior written consent.</a:t>
            </a:r>
          </a:p>
        </p:txBody>
      </p:sp>
      <p:pic>
        <p:nvPicPr>
          <p:cNvPr id="6" name="Picture 5" descr="A close up of a sign&#10;&#10;Description generated with high confidence">
            <a:extLst>
              <a:ext uri="{FF2B5EF4-FFF2-40B4-BE49-F238E27FC236}">
                <a16:creationId xmlns:a16="http://schemas.microsoft.com/office/drawing/2014/main" id="{62ED1D3C-94ED-4E66-AC1F-BA34BDBDD45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7650" y="6273801"/>
            <a:ext cx="542924" cy="542924"/>
          </a:xfrm>
          <a:prstGeom prst="rect">
            <a:avLst/>
          </a:prstGeom>
        </p:spPr>
      </p:pic>
      <p:pic>
        <p:nvPicPr>
          <p:cNvPr id="7" name="Picture 6">
            <a:extLst>
              <a:ext uri="{FF2B5EF4-FFF2-40B4-BE49-F238E27FC236}">
                <a16:creationId xmlns:a16="http://schemas.microsoft.com/office/drawing/2014/main" id="{7B32E106-9E99-4EB7-9524-D39048EF644E}"/>
              </a:ext>
            </a:extLst>
          </p:cNvPr>
          <p:cNvPicPr>
            <a:picLocks noChangeAspect="1"/>
          </p:cNvPicPr>
          <p:nvPr/>
        </p:nvPicPr>
        <p:blipFill rotWithShape="1">
          <a:blip r:embed="rId3">
            <a:extLst>
              <a:ext uri="{28A0092B-C50C-407E-A947-70E740481C1C}">
                <a14:useLocalDpi xmlns:a14="http://schemas.microsoft.com/office/drawing/2010/main" val="0"/>
              </a:ext>
            </a:extLst>
          </a:blip>
          <a:srcRect t="26736" b="30906"/>
          <a:stretch/>
        </p:blipFill>
        <p:spPr>
          <a:xfrm>
            <a:off x="9965555" y="6252635"/>
            <a:ext cx="1301160" cy="551155"/>
          </a:xfrm>
          <a:prstGeom prst="rect">
            <a:avLst/>
          </a:prstGeom>
        </p:spPr>
      </p:pic>
      <p:sp>
        <p:nvSpPr>
          <p:cNvPr id="8" name="Slide Number Placeholder 102">
            <a:extLst>
              <a:ext uri="{FF2B5EF4-FFF2-40B4-BE49-F238E27FC236}">
                <a16:creationId xmlns:a16="http://schemas.microsoft.com/office/drawing/2014/main" id="{A00F2676-DEAE-461D-80E3-9CE7EC56B906}"/>
              </a:ext>
            </a:extLst>
          </p:cNvPr>
          <p:cNvSpPr txBox="1">
            <a:spLocks/>
          </p:cNvSpPr>
          <p:nvPr/>
        </p:nvSpPr>
        <p:spPr>
          <a:xfrm>
            <a:off x="9159626" y="6356351"/>
            <a:ext cx="2844800" cy="365125"/>
          </a:xfrm>
          <a:prstGeom prst="rect">
            <a:avLst/>
          </a:prstGeom>
        </p:spPr>
        <p:txBody>
          <a:bodyPr vert="horz" lIns="121920" tIns="60960" rIns="121920" bIns="6096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04198DC-2EF7-4B34-A789-AD3A4CDEBD28}" type="slidenum">
              <a:rPr lang="en-US" sz="1600"/>
              <a:pPr/>
              <a:t>31</a:t>
            </a:fld>
            <a:endParaRPr lang="en-US" sz="1600" dirty="0"/>
          </a:p>
        </p:txBody>
      </p:sp>
      <p:sp>
        <p:nvSpPr>
          <p:cNvPr id="10" name="Title 1">
            <a:extLst>
              <a:ext uri="{FF2B5EF4-FFF2-40B4-BE49-F238E27FC236}">
                <a16:creationId xmlns:a16="http://schemas.microsoft.com/office/drawing/2014/main" id="{3BE89834-BD39-E245-B3F9-8249364136DD}"/>
              </a:ext>
            </a:extLst>
          </p:cNvPr>
          <p:cNvSpPr txBox="1">
            <a:spLocks/>
          </p:cNvSpPr>
          <p:nvPr/>
        </p:nvSpPr>
        <p:spPr>
          <a:xfrm>
            <a:off x="751114" y="2402803"/>
            <a:ext cx="11253311"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002060"/>
                </a:solidFill>
              </a:rPr>
              <a:t>Storage</a:t>
            </a:r>
          </a:p>
        </p:txBody>
      </p:sp>
    </p:spTree>
    <p:extLst>
      <p:ext uri="{BB962C8B-B14F-4D97-AF65-F5344CB8AC3E}">
        <p14:creationId xmlns:p14="http://schemas.microsoft.com/office/powerpoint/2010/main" val="141809864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104"/>
        <p:cNvGrpSpPr/>
        <p:nvPr/>
      </p:nvGrpSpPr>
      <p:grpSpPr>
        <a:xfrm>
          <a:off x="0" y="0"/>
          <a:ext cx="0" cy="0"/>
          <a:chOff x="0" y="0"/>
          <a:chExt cx="0" cy="0"/>
        </a:xfrm>
      </p:grpSpPr>
      <p:sp>
        <p:nvSpPr>
          <p:cNvPr id="2106" name="Google Shape;2106;p284"/>
          <p:cNvSpPr txBox="1"/>
          <p:nvPr/>
        </p:nvSpPr>
        <p:spPr>
          <a:xfrm>
            <a:off x="1079500" y="1676400"/>
            <a:ext cx="10325100" cy="4114800"/>
          </a:xfrm>
          <a:prstGeom prst="rect">
            <a:avLst/>
          </a:prstGeom>
          <a:noFill/>
          <a:ln>
            <a:noFill/>
          </a:ln>
        </p:spPr>
        <p:txBody>
          <a:bodyPr spcFirstLastPara="1" wrap="square" lIns="91425" tIns="45700" rIns="91425" bIns="45700" anchor="t" anchorCtr="0">
            <a:noAutofit/>
          </a:bodyPr>
          <a:lstStyle/>
          <a:p>
            <a:pPr>
              <a:lnSpc>
                <a:spcPct val="90000"/>
              </a:lnSpc>
              <a:buClr>
                <a:schemeClr val="accent3"/>
              </a:buClr>
              <a:buSzPts val="1800"/>
            </a:pPr>
            <a:r>
              <a:rPr lang="en-US" sz="2200" dirty="0">
                <a:solidFill>
                  <a:srgbClr val="212121"/>
                </a:solidFill>
                <a:latin typeface="Calibri"/>
                <a:ea typeface="Calibri"/>
                <a:cs typeface="Calibri"/>
                <a:sym typeface="Calibri"/>
              </a:rPr>
              <a:t>On-disk files in a container are the simplest place for an application to write data, but this approach has drawbacks. The files are lost when the container crashes or stops for any other reason. Furthermore, files within a container are inaccessible to other containers running in the same </a:t>
            </a:r>
            <a:r>
              <a:rPr lang="en-US" sz="2200" u="sng" dirty="0">
                <a:solidFill>
                  <a:schemeClr val="hlink"/>
                </a:solidFill>
                <a:latin typeface="Calibri"/>
                <a:ea typeface="Calibri"/>
                <a:cs typeface="Calibri"/>
                <a:sym typeface="Calibri"/>
                <a:hlinkClick r:id="rId3"/>
              </a:rPr>
              <a:t>Pod</a:t>
            </a:r>
            <a:r>
              <a:rPr lang="en-US" sz="2200" dirty="0">
                <a:solidFill>
                  <a:srgbClr val="212121"/>
                </a:solidFill>
                <a:latin typeface="Calibri"/>
                <a:ea typeface="Calibri"/>
                <a:cs typeface="Calibri"/>
                <a:sym typeface="Calibri"/>
              </a:rPr>
              <a:t>. The </a:t>
            </a:r>
            <a:r>
              <a:rPr lang="en-US" sz="2200" u="sng" dirty="0">
                <a:solidFill>
                  <a:schemeClr val="hlink"/>
                </a:solidFill>
                <a:latin typeface="Calibri"/>
                <a:ea typeface="Calibri"/>
                <a:cs typeface="Calibri"/>
                <a:sym typeface="Calibri"/>
                <a:hlinkClick r:id="rId4"/>
              </a:rPr>
              <a:t>Kubernetes Volume</a:t>
            </a:r>
            <a:r>
              <a:rPr lang="en-US" sz="2200" dirty="0">
                <a:solidFill>
                  <a:srgbClr val="212121"/>
                </a:solidFill>
                <a:latin typeface="Calibri"/>
                <a:ea typeface="Calibri"/>
                <a:cs typeface="Calibri"/>
                <a:sym typeface="Calibri"/>
              </a:rPr>
              <a:t> abstraction addresses both of these issues.</a:t>
            </a:r>
            <a:endParaRPr sz="2200" dirty="0">
              <a:solidFill>
                <a:srgbClr val="212121"/>
              </a:solidFill>
              <a:latin typeface="Calibri"/>
              <a:ea typeface="Calibri"/>
              <a:cs typeface="Calibri"/>
              <a:sym typeface="Calibri"/>
            </a:endParaRPr>
          </a:p>
          <a:p>
            <a:pPr>
              <a:lnSpc>
                <a:spcPct val="90000"/>
              </a:lnSpc>
              <a:buClr>
                <a:schemeClr val="accent3"/>
              </a:buClr>
              <a:buSzPts val="1800"/>
            </a:pPr>
            <a:endParaRPr sz="2200" dirty="0">
              <a:solidFill>
                <a:srgbClr val="212121"/>
              </a:solidFill>
              <a:latin typeface="Calibri"/>
              <a:ea typeface="Calibri"/>
              <a:cs typeface="Calibri"/>
              <a:sym typeface="Calibri"/>
            </a:endParaRPr>
          </a:p>
          <a:p>
            <a:pPr marL="457200" indent="-482600">
              <a:lnSpc>
                <a:spcPct val="90000"/>
              </a:lnSpc>
              <a:buClr>
                <a:schemeClr val="dk1"/>
              </a:buClr>
              <a:buSzPts val="2200"/>
              <a:buFont typeface="Noto Sans Symbols"/>
              <a:buChar char="▪"/>
            </a:pPr>
            <a:r>
              <a:rPr lang="en-US" sz="2200" dirty="0">
                <a:solidFill>
                  <a:schemeClr val="dk1"/>
                </a:solidFill>
                <a:latin typeface="Calibri"/>
                <a:ea typeface="Calibri"/>
                <a:cs typeface="Calibri"/>
                <a:sym typeface="Calibri"/>
              </a:rPr>
              <a:t>A directory accessible to all containers in a pod</a:t>
            </a:r>
            <a:endParaRPr sz="2200" b="1" dirty="0">
              <a:solidFill>
                <a:schemeClr val="dk1"/>
              </a:solidFill>
              <a:latin typeface="Calibri"/>
              <a:ea typeface="Calibri"/>
              <a:cs typeface="Calibri"/>
              <a:sym typeface="Calibri"/>
            </a:endParaRPr>
          </a:p>
          <a:p>
            <a:pPr marL="457200" indent="-482600">
              <a:lnSpc>
                <a:spcPct val="90000"/>
              </a:lnSpc>
              <a:spcBef>
                <a:spcPts val="600"/>
              </a:spcBef>
              <a:buClr>
                <a:schemeClr val="dk1"/>
              </a:buClr>
              <a:buSzPts val="2200"/>
              <a:buFont typeface="Noto Sans Symbols"/>
              <a:buChar char="▪"/>
            </a:pPr>
            <a:r>
              <a:rPr lang="en-US" sz="2200" dirty="0">
                <a:solidFill>
                  <a:schemeClr val="dk1"/>
                </a:solidFill>
                <a:latin typeface="Calibri"/>
                <a:ea typeface="Calibri"/>
                <a:cs typeface="Calibri"/>
                <a:sym typeface="Calibri"/>
              </a:rPr>
              <a:t>Volumes out live containers that run within a pod</a:t>
            </a:r>
            <a:endParaRPr sz="2200" b="1" dirty="0">
              <a:solidFill>
                <a:schemeClr val="dk1"/>
              </a:solidFill>
              <a:latin typeface="Calibri"/>
              <a:ea typeface="Calibri"/>
              <a:cs typeface="Calibri"/>
              <a:sym typeface="Calibri"/>
            </a:endParaRPr>
          </a:p>
          <a:p>
            <a:pPr marL="457200" indent="-482600">
              <a:lnSpc>
                <a:spcPct val="90000"/>
              </a:lnSpc>
              <a:spcBef>
                <a:spcPts val="600"/>
              </a:spcBef>
              <a:buClr>
                <a:schemeClr val="dk1"/>
              </a:buClr>
              <a:buSzPts val="2200"/>
              <a:buFont typeface="Noto Sans Symbols"/>
              <a:buChar char="▪"/>
            </a:pPr>
            <a:r>
              <a:rPr lang="en-US" sz="2200" dirty="0">
                <a:solidFill>
                  <a:schemeClr val="dk1"/>
                </a:solidFill>
                <a:latin typeface="Calibri"/>
                <a:ea typeface="Calibri"/>
                <a:cs typeface="Calibri"/>
                <a:sym typeface="Calibri"/>
              </a:rPr>
              <a:t>May be passed between pods</a:t>
            </a:r>
            <a:endParaRPr sz="2200" b="1" dirty="0">
              <a:solidFill>
                <a:schemeClr val="dk1"/>
              </a:solidFill>
              <a:latin typeface="Calibri"/>
              <a:ea typeface="Calibri"/>
              <a:cs typeface="Calibri"/>
              <a:sym typeface="Calibri"/>
            </a:endParaRPr>
          </a:p>
          <a:p>
            <a:pPr marL="457200" indent="-482600">
              <a:lnSpc>
                <a:spcPct val="90000"/>
              </a:lnSpc>
              <a:spcBef>
                <a:spcPts val="600"/>
              </a:spcBef>
              <a:buClr>
                <a:schemeClr val="dk1"/>
              </a:buClr>
              <a:buSzPts val="2200"/>
              <a:buFont typeface="Noto Sans Symbols"/>
              <a:buChar char="▪"/>
            </a:pPr>
            <a:r>
              <a:rPr lang="en-US" sz="2200" dirty="0">
                <a:solidFill>
                  <a:schemeClr val="dk1"/>
                </a:solidFill>
                <a:latin typeface="Calibri"/>
                <a:ea typeface="Calibri"/>
                <a:cs typeface="Calibri"/>
                <a:sym typeface="Calibri"/>
              </a:rPr>
              <a:t>Data is preserved across container restarts</a:t>
            </a:r>
            <a:endParaRPr sz="2200" dirty="0">
              <a:solidFill>
                <a:srgbClr val="212121"/>
              </a:solidFill>
              <a:latin typeface="Calibri"/>
              <a:ea typeface="Calibri"/>
              <a:cs typeface="Calibri"/>
              <a:sym typeface="Calibri"/>
            </a:endParaRPr>
          </a:p>
        </p:txBody>
      </p:sp>
      <p:cxnSp>
        <p:nvCxnSpPr>
          <p:cNvPr id="4" name="Straight Connector 3">
            <a:extLst>
              <a:ext uri="{FF2B5EF4-FFF2-40B4-BE49-F238E27FC236}">
                <a16:creationId xmlns:a16="http://schemas.microsoft.com/office/drawing/2014/main" id="{D2EB4841-4E96-487D-ABC4-B5548C00F462}"/>
              </a:ext>
            </a:extLst>
          </p:cNvPr>
          <p:cNvCxnSpPr>
            <a:cxnSpLocks/>
          </p:cNvCxnSpPr>
          <p:nvPr/>
        </p:nvCxnSpPr>
        <p:spPr>
          <a:xfrm>
            <a:off x="1" y="6172200"/>
            <a:ext cx="12192001"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4FA1DC61-98B9-4D2E-95B3-4BE126C9E1EA}"/>
              </a:ext>
            </a:extLst>
          </p:cNvPr>
          <p:cNvSpPr txBox="1"/>
          <p:nvPr/>
        </p:nvSpPr>
        <p:spPr>
          <a:xfrm>
            <a:off x="122853" y="6317931"/>
            <a:ext cx="4010899" cy="420564"/>
          </a:xfrm>
          <a:prstGeom prst="rect">
            <a:avLst/>
          </a:prstGeom>
          <a:noFill/>
        </p:spPr>
        <p:txBody>
          <a:bodyPr wrap="square" rtlCol="0">
            <a:spAutoFit/>
          </a:bodyPr>
          <a:lstStyle/>
          <a:p>
            <a:pPr algn="ctr"/>
            <a:r>
              <a:rPr lang="en-US" sz="2133" dirty="0">
                <a:solidFill>
                  <a:schemeClr val="bg2">
                    <a:lumMod val="25000"/>
                  </a:schemeClr>
                </a:solidFill>
              </a:rPr>
              <a:t>Agile Brains Consulting</a:t>
            </a:r>
          </a:p>
        </p:txBody>
      </p:sp>
      <p:sp>
        <p:nvSpPr>
          <p:cNvPr id="6" name="TextBox 5">
            <a:extLst>
              <a:ext uri="{FF2B5EF4-FFF2-40B4-BE49-F238E27FC236}">
                <a16:creationId xmlns:a16="http://schemas.microsoft.com/office/drawing/2014/main" id="{DB8D0BBB-5988-46AA-9EAD-707B6004C7B9}"/>
              </a:ext>
            </a:extLst>
          </p:cNvPr>
          <p:cNvSpPr txBox="1"/>
          <p:nvPr/>
        </p:nvSpPr>
        <p:spPr>
          <a:xfrm>
            <a:off x="3514722" y="6490034"/>
            <a:ext cx="5857876" cy="254044"/>
          </a:xfrm>
          <a:prstGeom prst="rect">
            <a:avLst/>
          </a:prstGeom>
          <a:noFill/>
        </p:spPr>
        <p:txBody>
          <a:bodyPr wrap="square" rtlCol="0">
            <a:spAutoFit/>
          </a:bodyPr>
          <a:lstStyle/>
          <a:p>
            <a:pPr algn="ctr"/>
            <a:r>
              <a:rPr lang="en-US" sz="1051" dirty="0">
                <a:solidFill>
                  <a:schemeClr val="bg2">
                    <a:lumMod val="50000"/>
                  </a:schemeClr>
                </a:solidFill>
              </a:rPr>
              <a:t>©Agile Brains Consulting Inc. All rights reserved. Not to be reproduced without prior written consent.</a:t>
            </a:r>
          </a:p>
        </p:txBody>
      </p:sp>
      <p:pic>
        <p:nvPicPr>
          <p:cNvPr id="7" name="Picture 6" descr="A close up of a sign&#10;&#10;Description generated with high confidence">
            <a:extLst>
              <a:ext uri="{FF2B5EF4-FFF2-40B4-BE49-F238E27FC236}">
                <a16:creationId xmlns:a16="http://schemas.microsoft.com/office/drawing/2014/main" id="{62ED1D3C-94ED-4E66-AC1F-BA34BDBDD45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47650" y="6273801"/>
            <a:ext cx="542924" cy="542924"/>
          </a:xfrm>
          <a:prstGeom prst="rect">
            <a:avLst/>
          </a:prstGeom>
        </p:spPr>
      </p:pic>
      <p:pic>
        <p:nvPicPr>
          <p:cNvPr id="8" name="Picture 7">
            <a:extLst>
              <a:ext uri="{FF2B5EF4-FFF2-40B4-BE49-F238E27FC236}">
                <a16:creationId xmlns:a16="http://schemas.microsoft.com/office/drawing/2014/main" id="{7B32E106-9E99-4EB7-9524-D39048EF644E}"/>
              </a:ext>
            </a:extLst>
          </p:cNvPr>
          <p:cNvPicPr>
            <a:picLocks noChangeAspect="1"/>
          </p:cNvPicPr>
          <p:nvPr/>
        </p:nvPicPr>
        <p:blipFill rotWithShape="1">
          <a:blip r:embed="rId6">
            <a:extLst>
              <a:ext uri="{28A0092B-C50C-407E-A947-70E740481C1C}">
                <a14:useLocalDpi xmlns:a14="http://schemas.microsoft.com/office/drawing/2010/main" val="0"/>
              </a:ext>
            </a:extLst>
          </a:blip>
          <a:srcRect t="26736" b="30906"/>
          <a:stretch/>
        </p:blipFill>
        <p:spPr>
          <a:xfrm>
            <a:off x="9965555" y="6252635"/>
            <a:ext cx="1301160" cy="551155"/>
          </a:xfrm>
          <a:prstGeom prst="rect">
            <a:avLst/>
          </a:prstGeom>
        </p:spPr>
      </p:pic>
      <p:sp>
        <p:nvSpPr>
          <p:cNvPr id="9" name="Slide Number Placeholder 102">
            <a:extLst>
              <a:ext uri="{FF2B5EF4-FFF2-40B4-BE49-F238E27FC236}">
                <a16:creationId xmlns:a16="http://schemas.microsoft.com/office/drawing/2014/main" id="{A00F2676-DEAE-461D-80E3-9CE7EC56B906}"/>
              </a:ext>
            </a:extLst>
          </p:cNvPr>
          <p:cNvSpPr txBox="1">
            <a:spLocks/>
          </p:cNvSpPr>
          <p:nvPr/>
        </p:nvSpPr>
        <p:spPr>
          <a:xfrm>
            <a:off x="9159626" y="6356351"/>
            <a:ext cx="2844800" cy="365125"/>
          </a:xfrm>
          <a:prstGeom prst="rect">
            <a:avLst/>
          </a:prstGeom>
        </p:spPr>
        <p:txBody>
          <a:bodyPr vert="horz" lIns="121920" tIns="60960" rIns="121920" bIns="6096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04198DC-2EF7-4B34-A789-AD3A4CDEBD28}" type="slidenum">
              <a:rPr lang="en-US" sz="1600"/>
              <a:pPr/>
              <a:t>32</a:t>
            </a:fld>
            <a:endParaRPr lang="en-US" sz="1600" dirty="0"/>
          </a:p>
        </p:txBody>
      </p:sp>
      <p:sp>
        <p:nvSpPr>
          <p:cNvPr id="10" name="Title 1">
            <a:extLst>
              <a:ext uri="{FF2B5EF4-FFF2-40B4-BE49-F238E27FC236}">
                <a16:creationId xmlns:a16="http://schemas.microsoft.com/office/drawing/2014/main" id="{FC0D97A9-A047-7447-926C-6F47A16F3CE1}"/>
              </a:ext>
            </a:extLst>
          </p:cNvPr>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002060"/>
                </a:solidFill>
              </a:rPr>
              <a:t>Kubernetes: Volumes</a:t>
            </a:r>
          </a:p>
        </p:txBody>
      </p:sp>
    </p:spTree>
    <p:extLst>
      <p:ext uri="{BB962C8B-B14F-4D97-AF65-F5344CB8AC3E}">
        <p14:creationId xmlns:p14="http://schemas.microsoft.com/office/powerpoint/2010/main" val="331604815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117"/>
        <p:cNvGrpSpPr/>
        <p:nvPr/>
      </p:nvGrpSpPr>
      <p:grpSpPr>
        <a:xfrm>
          <a:off x="0" y="0"/>
          <a:ext cx="0" cy="0"/>
          <a:chOff x="0" y="0"/>
          <a:chExt cx="0" cy="0"/>
        </a:xfrm>
      </p:grpSpPr>
      <p:sp>
        <p:nvSpPr>
          <p:cNvPr id="2119" name="Google Shape;2119;p286"/>
          <p:cNvSpPr txBox="1">
            <a:spLocks noGrp="1"/>
          </p:cNvSpPr>
          <p:nvPr>
            <p:ph type="body" idx="1"/>
          </p:nvPr>
        </p:nvSpPr>
        <p:spPr>
          <a:xfrm>
            <a:off x="790574" y="2438400"/>
            <a:ext cx="10626726" cy="3017838"/>
          </a:xfrm>
          <a:prstGeom prst="rect">
            <a:avLst/>
          </a:prstGeom>
          <a:noFill/>
          <a:ln>
            <a:noFill/>
          </a:ln>
        </p:spPr>
        <p:txBody>
          <a:bodyPr spcFirstLastPara="1" vert="horz" wrap="square" lIns="91425" tIns="45700" rIns="91425" bIns="45700" rtlCol="0" anchor="t" anchorCtr="0">
            <a:noAutofit/>
          </a:bodyPr>
          <a:lstStyle/>
          <a:p>
            <a:pPr marL="457200" indent="-457200">
              <a:lnSpc>
                <a:spcPct val="150000"/>
              </a:lnSpc>
              <a:spcBef>
                <a:spcPts val="0"/>
              </a:spcBef>
              <a:buClr>
                <a:srgbClr val="000000"/>
              </a:buClr>
              <a:buSzPts val="1800"/>
              <a:buFont typeface="Noto Sans Symbols"/>
              <a:buChar char="▪"/>
            </a:pPr>
            <a:r>
              <a:rPr lang="en-US" sz="2000" dirty="0">
                <a:solidFill>
                  <a:schemeClr val="dk1"/>
                </a:solidFill>
                <a:latin typeface="Calibri"/>
                <a:ea typeface="Calibri"/>
                <a:cs typeface="Calibri"/>
                <a:sym typeface="Calibri"/>
              </a:rPr>
              <a:t>Separate </a:t>
            </a:r>
            <a:r>
              <a:rPr lang="en-US" sz="2000" dirty="0"/>
              <a:t>from</a:t>
            </a:r>
            <a:r>
              <a:rPr lang="en-US" sz="2000" dirty="0">
                <a:solidFill>
                  <a:schemeClr val="dk1"/>
                </a:solidFill>
                <a:latin typeface="Calibri"/>
                <a:ea typeface="Calibri"/>
                <a:cs typeface="Calibri"/>
                <a:sym typeface="Calibri"/>
              </a:rPr>
              <a:t> </a:t>
            </a:r>
            <a:r>
              <a:rPr lang="en-US" sz="2000" b="1" dirty="0" err="1">
                <a:solidFill>
                  <a:schemeClr val="dk1"/>
                </a:solidFill>
                <a:latin typeface="Calibri"/>
                <a:ea typeface="Calibri"/>
                <a:cs typeface="Calibri"/>
                <a:sym typeface="Calibri"/>
              </a:rPr>
              <a:t>PersistentVolumeClaim</a:t>
            </a:r>
            <a:r>
              <a:rPr lang="en-US" sz="2000" dirty="0">
                <a:solidFill>
                  <a:schemeClr val="dk1"/>
                </a:solidFill>
                <a:latin typeface="Calibri"/>
                <a:ea typeface="Calibri"/>
                <a:cs typeface="Calibri"/>
                <a:sym typeface="Calibri"/>
              </a:rPr>
              <a:t>, which is a request for storage.</a:t>
            </a:r>
            <a:endParaRPr sz="3200" b="1" dirty="0">
              <a:solidFill>
                <a:schemeClr val="dk1"/>
              </a:solidFill>
              <a:latin typeface="Calibri"/>
              <a:ea typeface="Calibri"/>
              <a:cs typeface="Calibri"/>
              <a:sym typeface="Calibri"/>
            </a:endParaRPr>
          </a:p>
          <a:p>
            <a:pPr marL="457200" indent="-457200">
              <a:lnSpc>
                <a:spcPct val="150000"/>
              </a:lnSpc>
              <a:spcBef>
                <a:spcPts val="600"/>
              </a:spcBef>
              <a:buClr>
                <a:srgbClr val="000000"/>
              </a:buClr>
              <a:buSzPts val="1800"/>
              <a:buFont typeface="Noto Sans Symbols"/>
              <a:buChar char="▪"/>
            </a:pPr>
            <a:r>
              <a:rPr lang="en-US" sz="2000" dirty="0">
                <a:solidFill>
                  <a:schemeClr val="dk1"/>
                </a:solidFill>
                <a:latin typeface="Calibri"/>
                <a:ea typeface="Calibri"/>
                <a:cs typeface="Calibri"/>
                <a:sym typeface="Calibri"/>
              </a:rPr>
              <a:t>May be created ahead of time in a static manner for use by a cluster</a:t>
            </a:r>
            <a:endParaRPr sz="3200" b="1" dirty="0">
              <a:solidFill>
                <a:schemeClr val="dk1"/>
              </a:solidFill>
              <a:latin typeface="Calibri"/>
              <a:ea typeface="Calibri"/>
              <a:cs typeface="Calibri"/>
              <a:sym typeface="Calibri"/>
            </a:endParaRPr>
          </a:p>
          <a:p>
            <a:pPr marL="457200" indent="-457200">
              <a:lnSpc>
                <a:spcPct val="150000"/>
              </a:lnSpc>
              <a:spcBef>
                <a:spcPts val="600"/>
              </a:spcBef>
              <a:buClr>
                <a:srgbClr val="000000"/>
              </a:buClr>
              <a:buSzPts val="1800"/>
              <a:buFont typeface="Noto Sans Symbols"/>
              <a:buChar char="▪"/>
            </a:pPr>
            <a:r>
              <a:rPr lang="en-US" sz="2000" dirty="0">
                <a:solidFill>
                  <a:schemeClr val="dk1"/>
                </a:solidFill>
                <a:latin typeface="Calibri"/>
                <a:ea typeface="Calibri"/>
                <a:cs typeface="Calibri"/>
                <a:sym typeface="Calibri"/>
              </a:rPr>
              <a:t>May be created dynamically from available, unclaimed resources</a:t>
            </a:r>
            <a:endParaRPr sz="3200" b="1" dirty="0">
              <a:solidFill>
                <a:schemeClr val="dk1"/>
              </a:solidFill>
              <a:latin typeface="Calibri"/>
              <a:ea typeface="Calibri"/>
              <a:cs typeface="Calibri"/>
              <a:sym typeface="Calibri"/>
            </a:endParaRPr>
          </a:p>
          <a:p>
            <a:pPr marL="457200" indent="-457200">
              <a:lnSpc>
                <a:spcPct val="150000"/>
              </a:lnSpc>
              <a:spcBef>
                <a:spcPts val="600"/>
              </a:spcBef>
              <a:buClr>
                <a:srgbClr val="000000"/>
              </a:buClr>
              <a:buSzPts val="1800"/>
              <a:buFont typeface="Noto Sans Symbols"/>
              <a:buChar char="▪"/>
            </a:pPr>
            <a:r>
              <a:rPr lang="en-US" sz="2000" dirty="0">
                <a:solidFill>
                  <a:schemeClr val="dk1"/>
                </a:solidFill>
                <a:latin typeface="Calibri"/>
                <a:ea typeface="Calibri"/>
                <a:cs typeface="Calibri"/>
                <a:sym typeface="Calibri"/>
              </a:rPr>
              <a:t>May be freed and passed from user to user so care should be taken to delete contents when done with use</a:t>
            </a:r>
            <a:endParaRPr sz="3200" b="1" dirty="0">
              <a:solidFill>
                <a:schemeClr val="dk1"/>
              </a:solidFill>
              <a:latin typeface="Calibri"/>
              <a:ea typeface="Calibri"/>
              <a:cs typeface="Calibri"/>
              <a:sym typeface="Calibri"/>
            </a:endParaRPr>
          </a:p>
        </p:txBody>
      </p:sp>
      <p:sp>
        <p:nvSpPr>
          <p:cNvPr id="2120" name="Google Shape;2120;p286"/>
          <p:cNvSpPr txBox="1"/>
          <p:nvPr/>
        </p:nvSpPr>
        <p:spPr>
          <a:xfrm>
            <a:off x="1174750" y="1949450"/>
            <a:ext cx="7886700" cy="609600"/>
          </a:xfrm>
          <a:prstGeom prst="rect">
            <a:avLst/>
          </a:prstGeom>
          <a:noFill/>
          <a:ln>
            <a:noFill/>
          </a:ln>
        </p:spPr>
        <p:txBody>
          <a:bodyPr spcFirstLastPara="1" wrap="square" lIns="91425" tIns="45700" rIns="91425" bIns="45700" anchor="t" anchorCtr="0">
            <a:noAutofit/>
          </a:bodyPr>
          <a:lstStyle/>
          <a:p>
            <a:pPr>
              <a:lnSpc>
                <a:spcPct val="90000"/>
              </a:lnSpc>
              <a:buClr>
                <a:schemeClr val="accent3"/>
              </a:buClr>
              <a:buSzPts val="1800"/>
            </a:pPr>
            <a:r>
              <a:rPr lang="en-US" sz="2000" b="1" dirty="0">
                <a:solidFill>
                  <a:schemeClr val="dk1"/>
                </a:solidFill>
                <a:latin typeface="Calibri"/>
                <a:ea typeface="Calibri"/>
                <a:cs typeface="Calibri"/>
                <a:sym typeface="Calibri"/>
              </a:rPr>
              <a:t>Persistent storage in a cluster</a:t>
            </a:r>
            <a:endParaRPr sz="1400" dirty="0">
              <a:solidFill>
                <a:srgbClr val="000000"/>
              </a:solidFill>
              <a:latin typeface="Arial"/>
              <a:ea typeface="Arial"/>
              <a:cs typeface="Arial"/>
              <a:sym typeface="Arial"/>
            </a:endParaRPr>
          </a:p>
        </p:txBody>
      </p:sp>
      <p:cxnSp>
        <p:nvCxnSpPr>
          <p:cNvPr id="5" name="Straight Connector 4">
            <a:extLst>
              <a:ext uri="{FF2B5EF4-FFF2-40B4-BE49-F238E27FC236}">
                <a16:creationId xmlns:a16="http://schemas.microsoft.com/office/drawing/2014/main" id="{D2EB4841-4E96-487D-ABC4-B5548C00F462}"/>
              </a:ext>
            </a:extLst>
          </p:cNvPr>
          <p:cNvCxnSpPr>
            <a:cxnSpLocks/>
          </p:cNvCxnSpPr>
          <p:nvPr/>
        </p:nvCxnSpPr>
        <p:spPr>
          <a:xfrm>
            <a:off x="1" y="6172200"/>
            <a:ext cx="12192001"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FA1DC61-98B9-4D2E-95B3-4BE126C9E1EA}"/>
              </a:ext>
            </a:extLst>
          </p:cNvPr>
          <p:cNvSpPr txBox="1"/>
          <p:nvPr/>
        </p:nvSpPr>
        <p:spPr>
          <a:xfrm>
            <a:off x="122853" y="6317931"/>
            <a:ext cx="4010899" cy="420564"/>
          </a:xfrm>
          <a:prstGeom prst="rect">
            <a:avLst/>
          </a:prstGeom>
          <a:noFill/>
        </p:spPr>
        <p:txBody>
          <a:bodyPr wrap="square" rtlCol="0">
            <a:spAutoFit/>
          </a:bodyPr>
          <a:lstStyle/>
          <a:p>
            <a:pPr algn="ctr"/>
            <a:r>
              <a:rPr lang="en-US" sz="2133" dirty="0">
                <a:solidFill>
                  <a:schemeClr val="bg2">
                    <a:lumMod val="25000"/>
                  </a:schemeClr>
                </a:solidFill>
              </a:rPr>
              <a:t>Agile Brains Consulting</a:t>
            </a:r>
          </a:p>
        </p:txBody>
      </p:sp>
      <p:sp>
        <p:nvSpPr>
          <p:cNvPr id="7" name="TextBox 6">
            <a:extLst>
              <a:ext uri="{FF2B5EF4-FFF2-40B4-BE49-F238E27FC236}">
                <a16:creationId xmlns:a16="http://schemas.microsoft.com/office/drawing/2014/main" id="{DB8D0BBB-5988-46AA-9EAD-707B6004C7B9}"/>
              </a:ext>
            </a:extLst>
          </p:cNvPr>
          <p:cNvSpPr txBox="1"/>
          <p:nvPr/>
        </p:nvSpPr>
        <p:spPr>
          <a:xfrm>
            <a:off x="3514722" y="6490034"/>
            <a:ext cx="5857876" cy="254044"/>
          </a:xfrm>
          <a:prstGeom prst="rect">
            <a:avLst/>
          </a:prstGeom>
          <a:noFill/>
        </p:spPr>
        <p:txBody>
          <a:bodyPr wrap="square" rtlCol="0">
            <a:spAutoFit/>
          </a:bodyPr>
          <a:lstStyle/>
          <a:p>
            <a:pPr algn="ctr"/>
            <a:r>
              <a:rPr lang="en-US" sz="1051" dirty="0">
                <a:solidFill>
                  <a:schemeClr val="bg2">
                    <a:lumMod val="50000"/>
                  </a:schemeClr>
                </a:solidFill>
              </a:rPr>
              <a:t>©Agile Brains Consulting Inc. All rights reserved. Not to be reproduced without prior written consent.</a:t>
            </a:r>
          </a:p>
        </p:txBody>
      </p:sp>
      <p:pic>
        <p:nvPicPr>
          <p:cNvPr id="8" name="Picture 7" descr="A close up of a sign&#10;&#10;Description generated with high confidence">
            <a:extLst>
              <a:ext uri="{FF2B5EF4-FFF2-40B4-BE49-F238E27FC236}">
                <a16:creationId xmlns:a16="http://schemas.microsoft.com/office/drawing/2014/main" id="{62ED1D3C-94ED-4E66-AC1F-BA34BDBDD45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7650" y="6273801"/>
            <a:ext cx="542924" cy="542924"/>
          </a:xfrm>
          <a:prstGeom prst="rect">
            <a:avLst/>
          </a:prstGeom>
        </p:spPr>
      </p:pic>
      <p:pic>
        <p:nvPicPr>
          <p:cNvPr id="9" name="Picture 8">
            <a:extLst>
              <a:ext uri="{FF2B5EF4-FFF2-40B4-BE49-F238E27FC236}">
                <a16:creationId xmlns:a16="http://schemas.microsoft.com/office/drawing/2014/main" id="{7B32E106-9E99-4EB7-9524-D39048EF644E}"/>
              </a:ext>
            </a:extLst>
          </p:cNvPr>
          <p:cNvPicPr>
            <a:picLocks noChangeAspect="1"/>
          </p:cNvPicPr>
          <p:nvPr/>
        </p:nvPicPr>
        <p:blipFill rotWithShape="1">
          <a:blip r:embed="rId4">
            <a:extLst>
              <a:ext uri="{28A0092B-C50C-407E-A947-70E740481C1C}">
                <a14:useLocalDpi xmlns:a14="http://schemas.microsoft.com/office/drawing/2010/main" val="0"/>
              </a:ext>
            </a:extLst>
          </a:blip>
          <a:srcRect t="26736" b="30906"/>
          <a:stretch/>
        </p:blipFill>
        <p:spPr>
          <a:xfrm>
            <a:off x="9965555" y="6252635"/>
            <a:ext cx="1301160" cy="551155"/>
          </a:xfrm>
          <a:prstGeom prst="rect">
            <a:avLst/>
          </a:prstGeom>
        </p:spPr>
      </p:pic>
      <p:sp>
        <p:nvSpPr>
          <p:cNvPr id="10" name="Slide Number Placeholder 102">
            <a:extLst>
              <a:ext uri="{FF2B5EF4-FFF2-40B4-BE49-F238E27FC236}">
                <a16:creationId xmlns:a16="http://schemas.microsoft.com/office/drawing/2014/main" id="{A00F2676-DEAE-461D-80E3-9CE7EC56B906}"/>
              </a:ext>
            </a:extLst>
          </p:cNvPr>
          <p:cNvSpPr txBox="1">
            <a:spLocks/>
          </p:cNvSpPr>
          <p:nvPr/>
        </p:nvSpPr>
        <p:spPr>
          <a:xfrm>
            <a:off x="9159626" y="6356351"/>
            <a:ext cx="2844800" cy="365125"/>
          </a:xfrm>
          <a:prstGeom prst="rect">
            <a:avLst/>
          </a:prstGeom>
        </p:spPr>
        <p:txBody>
          <a:bodyPr vert="horz" lIns="121920" tIns="60960" rIns="121920" bIns="6096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04198DC-2EF7-4B34-A789-AD3A4CDEBD28}" type="slidenum">
              <a:rPr lang="en-US" sz="1600"/>
              <a:pPr/>
              <a:t>33</a:t>
            </a:fld>
            <a:endParaRPr lang="en-US" sz="1600" dirty="0"/>
          </a:p>
        </p:txBody>
      </p:sp>
      <p:sp>
        <p:nvSpPr>
          <p:cNvPr id="11" name="Title 1">
            <a:extLst>
              <a:ext uri="{FF2B5EF4-FFF2-40B4-BE49-F238E27FC236}">
                <a16:creationId xmlns:a16="http://schemas.microsoft.com/office/drawing/2014/main" id="{6E6A3F6A-780B-554F-8366-B62FBD3F730D}"/>
              </a:ext>
            </a:extLst>
          </p:cNvPr>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002060"/>
                </a:solidFill>
              </a:rPr>
              <a:t>Kubernetes: Persistent Volume</a:t>
            </a:r>
          </a:p>
        </p:txBody>
      </p:sp>
    </p:spTree>
    <p:extLst>
      <p:ext uri="{BB962C8B-B14F-4D97-AF65-F5344CB8AC3E}">
        <p14:creationId xmlns:p14="http://schemas.microsoft.com/office/powerpoint/2010/main" val="221347393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124"/>
        <p:cNvGrpSpPr/>
        <p:nvPr/>
      </p:nvGrpSpPr>
      <p:grpSpPr>
        <a:xfrm>
          <a:off x="0" y="0"/>
          <a:ext cx="0" cy="0"/>
          <a:chOff x="0" y="0"/>
          <a:chExt cx="0" cy="0"/>
        </a:xfrm>
      </p:grpSpPr>
      <p:sp>
        <p:nvSpPr>
          <p:cNvPr id="2126" name="Google Shape;2126;p287"/>
          <p:cNvSpPr txBox="1"/>
          <p:nvPr/>
        </p:nvSpPr>
        <p:spPr>
          <a:xfrm>
            <a:off x="1092200" y="1690529"/>
            <a:ext cx="9982200" cy="732600"/>
          </a:xfrm>
          <a:prstGeom prst="rect">
            <a:avLst/>
          </a:prstGeom>
          <a:noFill/>
          <a:ln>
            <a:noFill/>
          </a:ln>
        </p:spPr>
        <p:txBody>
          <a:bodyPr spcFirstLastPara="1" wrap="square" lIns="91425" tIns="91425" rIns="91425" bIns="91425" anchor="t" anchorCtr="0">
            <a:noAutofit/>
          </a:bodyPr>
          <a:lstStyle/>
          <a:p>
            <a:pPr marL="203200">
              <a:buClr>
                <a:schemeClr val="dk1"/>
              </a:buClr>
              <a:buSzPts val="1800"/>
            </a:pPr>
            <a:r>
              <a:rPr lang="en-US" dirty="0">
                <a:solidFill>
                  <a:schemeClr val="dk1"/>
                </a:solidFill>
                <a:latin typeface="Calibri"/>
                <a:ea typeface="Calibri"/>
                <a:cs typeface="Calibri"/>
                <a:sym typeface="Calibri"/>
              </a:rPr>
              <a:t>PV: Storage in the cluster that has been provisioned by an administrator (static or dynamic) and is independent of any individual pod that uses the PV.</a:t>
            </a:r>
            <a:endParaRPr dirty="0"/>
          </a:p>
          <a:p>
            <a:pPr marL="342900" indent="-25400">
              <a:spcBef>
                <a:spcPts val="600"/>
              </a:spcBef>
              <a:buClr>
                <a:schemeClr val="dk1"/>
              </a:buClr>
              <a:buSzPts val="1800"/>
            </a:pPr>
            <a:endParaRPr dirty="0">
              <a:solidFill>
                <a:schemeClr val="dk1"/>
              </a:solidFill>
              <a:latin typeface="Calibri"/>
              <a:ea typeface="Calibri"/>
              <a:cs typeface="Calibri"/>
              <a:sym typeface="Calibri"/>
            </a:endParaRPr>
          </a:p>
        </p:txBody>
      </p:sp>
      <p:sp>
        <p:nvSpPr>
          <p:cNvPr id="2127" name="Google Shape;2127;p287"/>
          <p:cNvSpPr txBox="1"/>
          <p:nvPr/>
        </p:nvSpPr>
        <p:spPr>
          <a:xfrm>
            <a:off x="1295400" y="2507900"/>
            <a:ext cx="9398000" cy="3447000"/>
          </a:xfrm>
          <a:prstGeom prst="rect">
            <a:avLst/>
          </a:prstGeom>
          <a:noFill/>
          <a:ln>
            <a:noFill/>
          </a:ln>
        </p:spPr>
        <p:txBody>
          <a:bodyPr spcFirstLastPara="1" wrap="square" lIns="91425" tIns="45700" rIns="91425" bIns="45700" anchor="t" anchorCtr="0">
            <a:noAutofit/>
          </a:bodyPr>
          <a:lstStyle/>
          <a:p>
            <a:pPr>
              <a:buClr>
                <a:srgbClr val="000000"/>
              </a:buClr>
              <a:buSzPts val="1400"/>
            </a:pPr>
            <a:r>
              <a:rPr lang="en-US" sz="1400" b="1" dirty="0">
                <a:solidFill>
                  <a:srgbClr val="000000"/>
                </a:solidFill>
                <a:latin typeface="Arial"/>
                <a:ea typeface="Arial"/>
                <a:cs typeface="Arial"/>
                <a:sym typeface="Arial"/>
              </a:rPr>
              <a:t>Following volumes are supported by Kubernetes:</a:t>
            </a:r>
            <a:endParaRPr sz="1400" dirty="0">
              <a:solidFill>
                <a:srgbClr val="000000"/>
              </a:solidFill>
              <a:latin typeface="Arial"/>
              <a:ea typeface="Arial"/>
              <a:cs typeface="Arial"/>
              <a:sym typeface="Arial"/>
            </a:endParaRPr>
          </a:p>
          <a:p>
            <a:pPr>
              <a:spcBef>
                <a:spcPts val="600"/>
              </a:spcBef>
              <a:buClr>
                <a:srgbClr val="000000"/>
              </a:buClr>
              <a:buSzPts val="1400"/>
            </a:pPr>
            <a:r>
              <a:rPr lang="en-US" sz="1400" dirty="0" err="1">
                <a:solidFill>
                  <a:srgbClr val="000000"/>
                </a:solidFill>
                <a:latin typeface="Arial"/>
                <a:ea typeface="Arial"/>
                <a:cs typeface="Arial"/>
                <a:sym typeface="Arial"/>
              </a:rPr>
              <a:t>GCEPersistentDisk</a:t>
            </a:r>
            <a:r>
              <a:rPr lang="en-US" sz="1400" dirty="0">
                <a:solidFill>
                  <a:srgbClr val="000000"/>
                </a:solidFill>
                <a:latin typeface="Arial"/>
                <a:ea typeface="Arial"/>
                <a:cs typeface="Arial"/>
                <a:sym typeface="Arial"/>
              </a:rPr>
              <a:t> ; </a:t>
            </a:r>
            <a:r>
              <a:rPr lang="en-US" sz="1400" dirty="0" err="1">
                <a:solidFill>
                  <a:srgbClr val="000000"/>
                </a:solidFill>
                <a:latin typeface="Arial"/>
                <a:ea typeface="Arial"/>
                <a:cs typeface="Arial"/>
                <a:sym typeface="Arial"/>
              </a:rPr>
              <a:t>AWSElasticBlockStore</a:t>
            </a:r>
            <a:endParaRPr sz="1400" dirty="0">
              <a:solidFill>
                <a:srgbClr val="000000"/>
              </a:solidFill>
              <a:latin typeface="Arial"/>
              <a:ea typeface="Arial"/>
              <a:cs typeface="Arial"/>
              <a:sym typeface="Arial"/>
            </a:endParaRPr>
          </a:p>
          <a:p>
            <a:pPr>
              <a:spcBef>
                <a:spcPts val="600"/>
              </a:spcBef>
              <a:buClr>
                <a:srgbClr val="000000"/>
              </a:buClr>
              <a:buSzPts val="1400"/>
            </a:pPr>
            <a:r>
              <a:rPr lang="en-US" sz="1400" dirty="0" err="1">
                <a:solidFill>
                  <a:srgbClr val="000000"/>
                </a:solidFill>
                <a:latin typeface="Arial"/>
                <a:ea typeface="Arial"/>
                <a:cs typeface="Arial"/>
                <a:sym typeface="Arial"/>
              </a:rPr>
              <a:t>AzureFile</a:t>
            </a:r>
            <a:r>
              <a:rPr lang="en-US" sz="1400" dirty="0">
                <a:solidFill>
                  <a:srgbClr val="000000"/>
                </a:solidFill>
                <a:latin typeface="Arial"/>
                <a:ea typeface="Arial"/>
                <a:cs typeface="Arial"/>
                <a:sym typeface="Arial"/>
              </a:rPr>
              <a:t> ; </a:t>
            </a:r>
            <a:r>
              <a:rPr lang="en-US" sz="1400" dirty="0" err="1">
                <a:solidFill>
                  <a:srgbClr val="000000"/>
                </a:solidFill>
                <a:latin typeface="Arial"/>
                <a:ea typeface="Arial"/>
                <a:cs typeface="Arial"/>
                <a:sym typeface="Arial"/>
              </a:rPr>
              <a:t>AzureDisk</a:t>
            </a:r>
            <a:endParaRPr sz="1400" dirty="0">
              <a:solidFill>
                <a:srgbClr val="000000"/>
              </a:solidFill>
              <a:latin typeface="Arial"/>
              <a:ea typeface="Arial"/>
              <a:cs typeface="Arial"/>
              <a:sym typeface="Arial"/>
            </a:endParaRPr>
          </a:p>
          <a:p>
            <a:pPr>
              <a:spcBef>
                <a:spcPts val="600"/>
              </a:spcBef>
              <a:buClr>
                <a:srgbClr val="000000"/>
              </a:buClr>
              <a:buSzPts val="1400"/>
            </a:pPr>
            <a:r>
              <a:rPr lang="en-US" sz="1400" dirty="0">
                <a:solidFill>
                  <a:srgbClr val="000000"/>
                </a:solidFill>
                <a:latin typeface="Arial"/>
                <a:ea typeface="Arial"/>
                <a:cs typeface="Arial"/>
                <a:sym typeface="Arial"/>
              </a:rPr>
              <a:t>FC (</a:t>
            </a:r>
            <a:r>
              <a:rPr lang="en-US" sz="1400" dirty="0" err="1">
                <a:solidFill>
                  <a:srgbClr val="000000"/>
                </a:solidFill>
                <a:latin typeface="Arial"/>
                <a:ea typeface="Arial"/>
                <a:cs typeface="Arial"/>
                <a:sym typeface="Arial"/>
              </a:rPr>
              <a:t>Fibre</a:t>
            </a:r>
            <a:r>
              <a:rPr lang="en-US" sz="1400" dirty="0">
                <a:solidFill>
                  <a:srgbClr val="000000"/>
                </a:solidFill>
                <a:latin typeface="Arial"/>
                <a:ea typeface="Arial"/>
                <a:cs typeface="Arial"/>
                <a:sym typeface="Arial"/>
              </a:rPr>
              <a:t> Channel) ; </a:t>
            </a:r>
            <a:r>
              <a:rPr lang="en-US" sz="1400" dirty="0" err="1">
                <a:solidFill>
                  <a:srgbClr val="000000"/>
                </a:solidFill>
                <a:latin typeface="Arial"/>
                <a:ea typeface="Arial"/>
                <a:cs typeface="Arial"/>
                <a:sym typeface="Arial"/>
              </a:rPr>
              <a:t>FlexVolume</a:t>
            </a:r>
            <a:endParaRPr sz="1400" dirty="0">
              <a:solidFill>
                <a:srgbClr val="000000"/>
              </a:solidFill>
              <a:latin typeface="Arial"/>
              <a:ea typeface="Arial"/>
              <a:cs typeface="Arial"/>
              <a:sym typeface="Arial"/>
            </a:endParaRPr>
          </a:p>
          <a:p>
            <a:pPr>
              <a:spcBef>
                <a:spcPts val="600"/>
              </a:spcBef>
              <a:buClr>
                <a:srgbClr val="000000"/>
              </a:buClr>
              <a:buSzPts val="1400"/>
            </a:pPr>
            <a:r>
              <a:rPr lang="en-US" sz="1400" dirty="0" err="1">
                <a:solidFill>
                  <a:srgbClr val="000000"/>
                </a:solidFill>
                <a:latin typeface="Arial"/>
                <a:ea typeface="Arial"/>
                <a:cs typeface="Arial"/>
                <a:sym typeface="Arial"/>
              </a:rPr>
              <a:t>Flocker</a:t>
            </a:r>
            <a:r>
              <a:rPr lang="en-US" sz="1400" dirty="0">
                <a:solidFill>
                  <a:srgbClr val="000000"/>
                </a:solidFill>
                <a:latin typeface="Arial"/>
                <a:ea typeface="Arial"/>
                <a:cs typeface="Arial"/>
                <a:sym typeface="Arial"/>
              </a:rPr>
              <a:t> ; NFS</a:t>
            </a:r>
            <a:endParaRPr sz="1400" dirty="0">
              <a:solidFill>
                <a:srgbClr val="000000"/>
              </a:solidFill>
              <a:latin typeface="Arial"/>
              <a:ea typeface="Arial"/>
              <a:cs typeface="Arial"/>
              <a:sym typeface="Arial"/>
            </a:endParaRPr>
          </a:p>
          <a:p>
            <a:pPr>
              <a:spcBef>
                <a:spcPts val="600"/>
              </a:spcBef>
              <a:buClr>
                <a:srgbClr val="000000"/>
              </a:buClr>
              <a:buSzPts val="1400"/>
            </a:pPr>
            <a:r>
              <a:rPr lang="en-US" sz="1400" dirty="0">
                <a:solidFill>
                  <a:srgbClr val="000000"/>
                </a:solidFill>
                <a:latin typeface="Arial"/>
                <a:ea typeface="Arial"/>
                <a:cs typeface="Arial"/>
                <a:sym typeface="Arial"/>
              </a:rPr>
              <a:t>iSCSI ; RBD (</a:t>
            </a:r>
            <a:r>
              <a:rPr lang="en-US" sz="1400" dirty="0" err="1">
                <a:solidFill>
                  <a:srgbClr val="000000"/>
                </a:solidFill>
                <a:latin typeface="Arial"/>
                <a:ea typeface="Arial"/>
                <a:cs typeface="Arial"/>
                <a:sym typeface="Arial"/>
              </a:rPr>
              <a:t>Ceph</a:t>
            </a:r>
            <a:r>
              <a:rPr lang="en-US" sz="1400" dirty="0">
                <a:solidFill>
                  <a:srgbClr val="000000"/>
                </a:solidFill>
                <a:latin typeface="Arial"/>
                <a:ea typeface="Arial"/>
                <a:cs typeface="Arial"/>
                <a:sym typeface="Arial"/>
              </a:rPr>
              <a:t> Block Device)</a:t>
            </a:r>
            <a:endParaRPr dirty="0"/>
          </a:p>
          <a:p>
            <a:pPr>
              <a:spcBef>
                <a:spcPts val="600"/>
              </a:spcBef>
              <a:buClr>
                <a:srgbClr val="000000"/>
              </a:buClr>
              <a:buSzPts val="1400"/>
            </a:pPr>
            <a:r>
              <a:rPr lang="en-US" sz="1400" dirty="0" err="1">
                <a:solidFill>
                  <a:srgbClr val="000000"/>
                </a:solidFill>
                <a:latin typeface="Arial"/>
                <a:ea typeface="Arial"/>
                <a:cs typeface="Arial"/>
                <a:sym typeface="Arial"/>
              </a:rPr>
              <a:t>CephFS</a:t>
            </a:r>
            <a:r>
              <a:rPr lang="en-US" sz="1400" dirty="0">
                <a:solidFill>
                  <a:srgbClr val="000000"/>
                </a:solidFill>
                <a:latin typeface="Arial"/>
                <a:ea typeface="Arial"/>
                <a:cs typeface="Arial"/>
                <a:sym typeface="Arial"/>
              </a:rPr>
              <a:t> ; Cinder (OpenStack block storage)</a:t>
            </a:r>
            <a:endParaRPr dirty="0"/>
          </a:p>
          <a:p>
            <a:pPr>
              <a:spcBef>
                <a:spcPts val="600"/>
              </a:spcBef>
              <a:buClr>
                <a:srgbClr val="000000"/>
              </a:buClr>
              <a:buSzPts val="1400"/>
            </a:pPr>
            <a:r>
              <a:rPr lang="en-US" sz="1400" dirty="0" err="1">
                <a:solidFill>
                  <a:srgbClr val="000000"/>
                </a:solidFill>
                <a:latin typeface="Arial"/>
                <a:ea typeface="Arial"/>
                <a:cs typeface="Arial"/>
                <a:sym typeface="Arial"/>
              </a:rPr>
              <a:t>Glusterfs</a:t>
            </a:r>
            <a:r>
              <a:rPr lang="en-US" sz="1400" dirty="0">
                <a:solidFill>
                  <a:srgbClr val="000000"/>
                </a:solidFill>
                <a:latin typeface="Arial"/>
                <a:ea typeface="Arial"/>
                <a:cs typeface="Arial"/>
                <a:sym typeface="Arial"/>
              </a:rPr>
              <a:t> ; </a:t>
            </a:r>
            <a:r>
              <a:rPr lang="en-US" sz="1400" dirty="0" err="1">
                <a:solidFill>
                  <a:srgbClr val="000000"/>
                </a:solidFill>
                <a:latin typeface="Arial"/>
                <a:ea typeface="Arial"/>
                <a:cs typeface="Arial"/>
                <a:sym typeface="Arial"/>
              </a:rPr>
              <a:t>VsphereVolume</a:t>
            </a:r>
            <a:endParaRPr sz="1400" dirty="0">
              <a:solidFill>
                <a:srgbClr val="000000"/>
              </a:solidFill>
              <a:latin typeface="Arial"/>
              <a:ea typeface="Arial"/>
              <a:cs typeface="Arial"/>
              <a:sym typeface="Arial"/>
            </a:endParaRPr>
          </a:p>
          <a:p>
            <a:pPr>
              <a:spcBef>
                <a:spcPts val="600"/>
              </a:spcBef>
              <a:buClr>
                <a:srgbClr val="000000"/>
              </a:buClr>
              <a:buSzPts val="1400"/>
            </a:pPr>
            <a:r>
              <a:rPr lang="en-US" sz="1400" dirty="0" err="1">
                <a:solidFill>
                  <a:srgbClr val="000000"/>
                </a:solidFill>
                <a:latin typeface="Arial"/>
                <a:ea typeface="Arial"/>
                <a:cs typeface="Arial"/>
                <a:sym typeface="Arial"/>
              </a:rPr>
              <a:t>Portworx</a:t>
            </a:r>
            <a:r>
              <a:rPr lang="en-US" sz="1400" dirty="0">
                <a:solidFill>
                  <a:srgbClr val="000000"/>
                </a:solidFill>
                <a:latin typeface="Arial"/>
                <a:ea typeface="Arial"/>
                <a:cs typeface="Arial"/>
                <a:sym typeface="Arial"/>
              </a:rPr>
              <a:t> Volumes ; </a:t>
            </a:r>
            <a:r>
              <a:rPr lang="en-US" sz="1400" dirty="0" err="1">
                <a:solidFill>
                  <a:srgbClr val="000000"/>
                </a:solidFill>
                <a:latin typeface="Arial"/>
                <a:ea typeface="Arial"/>
                <a:cs typeface="Arial"/>
                <a:sym typeface="Arial"/>
              </a:rPr>
              <a:t>ScaleIO</a:t>
            </a:r>
            <a:r>
              <a:rPr lang="en-US" sz="1400" dirty="0">
                <a:solidFill>
                  <a:srgbClr val="000000"/>
                </a:solidFill>
                <a:latin typeface="Arial"/>
                <a:ea typeface="Arial"/>
                <a:cs typeface="Arial"/>
                <a:sym typeface="Arial"/>
              </a:rPr>
              <a:t> Volumes</a:t>
            </a:r>
            <a:endParaRPr dirty="0"/>
          </a:p>
          <a:p>
            <a:pPr>
              <a:spcBef>
                <a:spcPts val="600"/>
              </a:spcBef>
              <a:buClr>
                <a:srgbClr val="000000"/>
              </a:buClr>
              <a:buSzPts val="1400"/>
            </a:pPr>
            <a:r>
              <a:rPr lang="en-US" sz="1400" dirty="0" err="1">
                <a:solidFill>
                  <a:srgbClr val="000000"/>
                </a:solidFill>
                <a:latin typeface="Arial"/>
                <a:ea typeface="Arial"/>
                <a:cs typeface="Arial"/>
                <a:sym typeface="Arial"/>
              </a:rPr>
              <a:t>StorageOS</a:t>
            </a:r>
            <a:endParaRPr sz="1400" dirty="0">
              <a:solidFill>
                <a:srgbClr val="000000"/>
              </a:solidFill>
              <a:latin typeface="Arial"/>
              <a:ea typeface="Arial"/>
              <a:cs typeface="Arial"/>
              <a:sym typeface="Arial"/>
            </a:endParaRPr>
          </a:p>
          <a:p>
            <a:pPr>
              <a:buClr>
                <a:srgbClr val="000000"/>
              </a:buClr>
              <a:buSzPts val="1400"/>
            </a:pPr>
            <a:endParaRPr sz="1400" dirty="0">
              <a:solidFill>
                <a:srgbClr val="000000"/>
              </a:solidFill>
              <a:latin typeface="Arial"/>
              <a:ea typeface="Arial"/>
              <a:cs typeface="Arial"/>
              <a:sym typeface="Arial"/>
            </a:endParaRPr>
          </a:p>
        </p:txBody>
      </p:sp>
      <p:cxnSp>
        <p:nvCxnSpPr>
          <p:cNvPr id="5" name="Straight Connector 4">
            <a:extLst>
              <a:ext uri="{FF2B5EF4-FFF2-40B4-BE49-F238E27FC236}">
                <a16:creationId xmlns:a16="http://schemas.microsoft.com/office/drawing/2014/main" id="{D2EB4841-4E96-487D-ABC4-B5548C00F462}"/>
              </a:ext>
            </a:extLst>
          </p:cNvPr>
          <p:cNvCxnSpPr>
            <a:cxnSpLocks/>
          </p:cNvCxnSpPr>
          <p:nvPr/>
        </p:nvCxnSpPr>
        <p:spPr>
          <a:xfrm>
            <a:off x="1" y="6172200"/>
            <a:ext cx="12192001"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FA1DC61-98B9-4D2E-95B3-4BE126C9E1EA}"/>
              </a:ext>
            </a:extLst>
          </p:cNvPr>
          <p:cNvSpPr txBox="1"/>
          <p:nvPr/>
        </p:nvSpPr>
        <p:spPr>
          <a:xfrm>
            <a:off x="122853" y="6317931"/>
            <a:ext cx="4010899" cy="420564"/>
          </a:xfrm>
          <a:prstGeom prst="rect">
            <a:avLst/>
          </a:prstGeom>
          <a:noFill/>
        </p:spPr>
        <p:txBody>
          <a:bodyPr wrap="square" rtlCol="0">
            <a:spAutoFit/>
          </a:bodyPr>
          <a:lstStyle/>
          <a:p>
            <a:pPr algn="ctr"/>
            <a:r>
              <a:rPr lang="en-US" sz="2133" dirty="0">
                <a:solidFill>
                  <a:schemeClr val="bg2">
                    <a:lumMod val="25000"/>
                  </a:schemeClr>
                </a:solidFill>
              </a:rPr>
              <a:t>Agile Brains Consulting</a:t>
            </a:r>
          </a:p>
        </p:txBody>
      </p:sp>
      <p:sp>
        <p:nvSpPr>
          <p:cNvPr id="7" name="TextBox 6">
            <a:extLst>
              <a:ext uri="{FF2B5EF4-FFF2-40B4-BE49-F238E27FC236}">
                <a16:creationId xmlns:a16="http://schemas.microsoft.com/office/drawing/2014/main" id="{DB8D0BBB-5988-46AA-9EAD-707B6004C7B9}"/>
              </a:ext>
            </a:extLst>
          </p:cNvPr>
          <p:cNvSpPr txBox="1"/>
          <p:nvPr/>
        </p:nvSpPr>
        <p:spPr>
          <a:xfrm>
            <a:off x="3514722" y="6490034"/>
            <a:ext cx="5857876" cy="254044"/>
          </a:xfrm>
          <a:prstGeom prst="rect">
            <a:avLst/>
          </a:prstGeom>
          <a:noFill/>
        </p:spPr>
        <p:txBody>
          <a:bodyPr wrap="square" rtlCol="0">
            <a:spAutoFit/>
          </a:bodyPr>
          <a:lstStyle/>
          <a:p>
            <a:pPr algn="ctr"/>
            <a:r>
              <a:rPr lang="en-US" sz="1051" dirty="0">
                <a:solidFill>
                  <a:schemeClr val="bg2">
                    <a:lumMod val="50000"/>
                  </a:schemeClr>
                </a:solidFill>
              </a:rPr>
              <a:t>©Agile Brains Consulting Inc. All rights reserved. Not to be reproduced without prior written consent.</a:t>
            </a:r>
          </a:p>
        </p:txBody>
      </p:sp>
      <p:pic>
        <p:nvPicPr>
          <p:cNvPr id="8" name="Picture 7" descr="A close up of a sign&#10;&#10;Description generated with high confidence">
            <a:extLst>
              <a:ext uri="{FF2B5EF4-FFF2-40B4-BE49-F238E27FC236}">
                <a16:creationId xmlns:a16="http://schemas.microsoft.com/office/drawing/2014/main" id="{62ED1D3C-94ED-4E66-AC1F-BA34BDBDD45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7650" y="6273801"/>
            <a:ext cx="542924" cy="542924"/>
          </a:xfrm>
          <a:prstGeom prst="rect">
            <a:avLst/>
          </a:prstGeom>
        </p:spPr>
      </p:pic>
      <p:pic>
        <p:nvPicPr>
          <p:cNvPr id="9" name="Picture 8">
            <a:extLst>
              <a:ext uri="{FF2B5EF4-FFF2-40B4-BE49-F238E27FC236}">
                <a16:creationId xmlns:a16="http://schemas.microsoft.com/office/drawing/2014/main" id="{7B32E106-9E99-4EB7-9524-D39048EF644E}"/>
              </a:ext>
            </a:extLst>
          </p:cNvPr>
          <p:cNvPicPr>
            <a:picLocks noChangeAspect="1"/>
          </p:cNvPicPr>
          <p:nvPr/>
        </p:nvPicPr>
        <p:blipFill rotWithShape="1">
          <a:blip r:embed="rId4">
            <a:extLst>
              <a:ext uri="{28A0092B-C50C-407E-A947-70E740481C1C}">
                <a14:useLocalDpi xmlns:a14="http://schemas.microsoft.com/office/drawing/2010/main" val="0"/>
              </a:ext>
            </a:extLst>
          </a:blip>
          <a:srcRect t="26736" b="30906"/>
          <a:stretch/>
        </p:blipFill>
        <p:spPr>
          <a:xfrm>
            <a:off x="9965555" y="6252635"/>
            <a:ext cx="1301160" cy="551155"/>
          </a:xfrm>
          <a:prstGeom prst="rect">
            <a:avLst/>
          </a:prstGeom>
        </p:spPr>
      </p:pic>
      <p:sp>
        <p:nvSpPr>
          <p:cNvPr id="10" name="Slide Number Placeholder 102">
            <a:extLst>
              <a:ext uri="{FF2B5EF4-FFF2-40B4-BE49-F238E27FC236}">
                <a16:creationId xmlns:a16="http://schemas.microsoft.com/office/drawing/2014/main" id="{A00F2676-DEAE-461D-80E3-9CE7EC56B906}"/>
              </a:ext>
            </a:extLst>
          </p:cNvPr>
          <p:cNvSpPr txBox="1">
            <a:spLocks/>
          </p:cNvSpPr>
          <p:nvPr/>
        </p:nvSpPr>
        <p:spPr>
          <a:xfrm>
            <a:off x="9159626" y="6356351"/>
            <a:ext cx="2844800" cy="365125"/>
          </a:xfrm>
          <a:prstGeom prst="rect">
            <a:avLst/>
          </a:prstGeom>
        </p:spPr>
        <p:txBody>
          <a:bodyPr vert="horz" lIns="121920" tIns="60960" rIns="121920" bIns="6096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04198DC-2EF7-4B34-A789-AD3A4CDEBD28}" type="slidenum">
              <a:rPr lang="en-US" sz="1600"/>
              <a:pPr/>
              <a:t>34</a:t>
            </a:fld>
            <a:endParaRPr lang="en-US" sz="1600" dirty="0"/>
          </a:p>
        </p:txBody>
      </p:sp>
      <p:sp>
        <p:nvSpPr>
          <p:cNvPr id="11" name="Title 1">
            <a:extLst>
              <a:ext uri="{FF2B5EF4-FFF2-40B4-BE49-F238E27FC236}">
                <a16:creationId xmlns:a16="http://schemas.microsoft.com/office/drawing/2014/main" id="{2C85CF11-20D6-C242-A471-AEA1E2259E2B}"/>
              </a:ext>
            </a:extLst>
          </p:cNvPr>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002060"/>
                </a:solidFill>
              </a:rPr>
              <a:t>Kubernetes: Persistent Volumes</a:t>
            </a:r>
          </a:p>
        </p:txBody>
      </p:sp>
    </p:spTree>
    <p:extLst>
      <p:ext uri="{BB962C8B-B14F-4D97-AF65-F5344CB8AC3E}">
        <p14:creationId xmlns:p14="http://schemas.microsoft.com/office/powerpoint/2010/main" val="364548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131"/>
        <p:cNvGrpSpPr/>
        <p:nvPr/>
      </p:nvGrpSpPr>
      <p:grpSpPr>
        <a:xfrm>
          <a:off x="0" y="0"/>
          <a:ext cx="0" cy="0"/>
          <a:chOff x="0" y="0"/>
          <a:chExt cx="0" cy="0"/>
        </a:xfrm>
      </p:grpSpPr>
      <p:sp>
        <p:nvSpPr>
          <p:cNvPr id="2" name="Rectangle 1">
            <a:extLst>
              <a:ext uri="{FF2B5EF4-FFF2-40B4-BE49-F238E27FC236}">
                <a16:creationId xmlns:a16="http://schemas.microsoft.com/office/drawing/2014/main" id="{84A8EF13-3368-5948-ADD5-B55E8324EFF0}"/>
              </a:ext>
            </a:extLst>
          </p:cNvPr>
          <p:cNvSpPr/>
          <p:nvPr/>
        </p:nvSpPr>
        <p:spPr>
          <a:xfrm>
            <a:off x="3078321" y="1462088"/>
            <a:ext cx="5528470" cy="4278094"/>
          </a:xfrm>
          <a:prstGeom prst="rect">
            <a:avLst/>
          </a:prstGeom>
        </p:spPr>
        <p:txBody>
          <a:bodyPr wrap="square">
            <a:spAutoFit/>
          </a:bodyPr>
          <a:lstStyle/>
          <a:p>
            <a:r>
              <a:rPr lang="en-US" sz="1600" dirty="0" err="1">
                <a:solidFill>
                  <a:srgbClr val="00A3AF"/>
                </a:solidFill>
                <a:latin typeface="Courier" pitchFamily="2" charset="0"/>
              </a:rPr>
              <a:t>apiVersion</a:t>
            </a:r>
            <a:r>
              <a:rPr lang="en-US" sz="1600" dirty="0">
                <a:solidFill>
                  <a:srgbClr val="C020BF"/>
                </a:solidFill>
                <a:latin typeface="Courier" pitchFamily="2" charset="0"/>
              </a:rPr>
              <a:t>:</a:t>
            </a:r>
            <a:r>
              <a:rPr lang="en-US" sz="1600" dirty="0">
                <a:solidFill>
                  <a:srgbClr val="4D2F2D"/>
                </a:solidFill>
                <a:latin typeface="Courier" pitchFamily="2" charset="0"/>
              </a:rPr>
              <a:t> v1</a:t>
            </a:r>
            <a:endParaRPr lang="en-US" sz="1600" dirty="0">
              <a:solidFill>
                <a:srgbClr val="00A3AF"/>
              </a:solidFill>
              <a:latin typeface="Courier" pitchFamily="2" charset="0"/>
            </a:endParaRPr>
          </a:p>
          <a:p>
            <a:r>
              <a:rPr lang="en-US" sz="1600" dirty="0">
                <a:solidFill>
                  <a:srgbClr val="00A3AF"/>
                </a:solidFill>
                <a:latin typeface="Courier" pitchFamily="2" charset="0"/>
              </a:rPr>
              <a:t>kind</a:t>
            </a:r>
            <a:r>
              <a:rPr lang="en-US" sz="1600" dirty="0">
                <a:solidFill>
                  <a:srgbClr val="C020BF"/>
                </a:solidFill>
                <a:latin typeface="Courier" pitchFamily="2" charset="0"/>
              </a:rPr>
              <a:t>:</a:t>
            </a:r>
            <a:r>
              <a:rPr lang="en-US" sz="1600" dirty="0">
                <a:solidFill>
                  <a:srgbClr val="4D2F2D"/>
                </a:solidFill>
                <a:latin typeface="Courier" pitchFamily="2" charset="0"/>
              </a:rPr>
              <a:t> </a:t>
            </a:r>
            <a:r>
              <a:rPr lang="en-US" sz="1600" dirty="0" err="1">
                <a:solidFill>
                  <a:srgbClr val="4D2F2D"/>
                </a:solidFill>
                <a:latin typeface="Courier" pitchFamily="2" charset="0"/>
              </a:rPr>
              <a:t>PersistentVolume</a:t>
            </a:r>
            <a:endParaRPr lang="en-US" sz="1600" dirty="0">
              <a:solidFill>
                <a:srgbClr val="4D2F2D"/>
              </a:solidFill>
              <a:latin typeface="Courier" pitchFamily="2" charset="0"/>
            </a:endParaRPr>
          </a:p>
          <a:p>
            <a:r>
              <a:rPr lang="en-US" sz="1600" dirty="0">
                <a:solidFill>
                  <a:srgbClr val="00A3AF"/>
                </a:solidFill>
                <a:latin typeface="Courier" pitchFamily="2" charset="0"/>
              </a:rPr>
              <a:t>metadata</a:t>
            </a:r>
            <a:r>
              <a:rPr lang="en-US" sz="1600" dirty="0">
                <a:solidFill>
                  <a:srgbClr val="C020BF"/>
                </a:solidFill>
                <a:latin typeface="Courier" pitchFamily="2" charset="0"/>
              </a:rPr>
              <a:t>:</a:t>
            </a:r>
            <a:endParaRPr lang="en-US" sz="1600" dirty="0">
              <a:solidFill>
                <a:srgbClr val="00A3AF"/>
              </a:solidFill>
              <a:latin typeface="Courier" pitchFamily="2" charset="0"/>
            </a:endParaRPr>
          </a:p>
          <a:p>
            <a:r>
              <a:rPr lang="en-US" sz="1600" dirty="0">
                <a:solidFill>
                  <a:srgbClr val="4D2F2D"/>
                </a:solidFill>
                <a:latin typeface="Courier" pitchFamily="2" charset="0"/>
              </a:rPr>
              <a:t>  </a:t>
            </a:r>
            <a:r>
              <a:rPr lang="en-US" sz="1600" dirty="0">
                <a:solidFill>
                  <a:srgbClr val="00A3AF"/>
                </a:solidFill>
                <a:latin typeface="Courier" pitchFamily="2" charset="0"/>
              </a:rPr>
              <a:t>name</a:t>
            </a:r>
            <a:r>
              <a:rPr lang="en-US" sz="1600" dirty="0">
                <a:solidFill>
                  <a:srgbClr val="C020BF"/>
                </a:solidFill>
                <a:latin typeface="Courier" pitchFamily="2" charset="0"/>
              </a:rPr>
              <a:t>:</a:t>
            </a:r>
            <a:r>
              <a:rPr lang="en-US" sz="1600" dirty="0">
                <a:solidFill>
                  <a:srgbClr val="4D2F2D"/>
                </a:solidFill>
                <a:latin typeface="Courier" pitchFamily="2" charset="0"/>
              </a:rPr>
              <a:t> pv0003</a:t>
            </a:r>
          </a:p>
          <a:p>
            <a:r>
              <a:rPr lang="en-US" sz="1600" dirty="0">
                <a:solidFill>
                  <a:srgbClr val="00A3AF"/>
                </a:solidFill>
                <a:latin typeface="Courier" pitchFamily="2" charset="0"/>
              </a:rPr>
              <a:t>spec</a:t>
            </a:r>
            <a:r>
              <a:rPr lang="en-US" sz="1600" dirty="0">
                <a:solidFill>
                  <a:srgbClr val="C020BF"/>
                </a:solidFill>
                <a:latin typeface="Courier" pitchFamily="2" charset="0"/>
              </a:rPr>
              <a:t>:</a:t>
            </a:r>
            <a:endParaRPr lang="en-US" sz="1600" dirty="0">
              <a:solidFill>
                <a:srgbClr val="00A3AF"/>
              </a:solidFill>
              <a:latin typeface="Courier" pitchFamily="2" charset="0"/>
            </a:endParaRPr>
          </a:p>
          <a:p>
            <a:r>
              <a:rPr lang="en-US" sz="1600" dirty="0">
                <a:solidFill>
                  <a:srgbClr val="4D2F2D"/>
                </a:solidFill>
                <a:latin typeface="Courier" pitchFamily="2" charset="0"/>
              </a:rPr>
              <a:t>  </a:t>
            </a:r>
            <a:r>
              <a:rPr lang="en-US" sz="1600" dirty="0">
                <a:solidFill>
                  <a:srgbClr val="00A3AF"/>
                </a:solidFill>
                <a:latin typeface="Courier" pitchFamily="2" charset="0"/>
              </a:rPr>
              <a:t>capacity</a:t>
            </a:r>
            <a:r>
              <a:rPr lang="en-US" sz="1600" dirty="0">
                <a:solidFill>
                  <a:srgbClr val="C020BF"/>
                </a:solidFill>
                <a:latin typeface="Courier" pitchFamily="2" charset="0"/>
              </a:rPr>
              <a:t>:</a:t>
            </a:r>
            <a:endParaRPr lang="en-US" sz="1600" dirty="0">
              <a:solidFill>
                <a:srgbClr val="00A3AF"/>
              </a:solidFill>
              <a:latin typeface="Courier" pitchFamily="2" charset="0"/>
            </a:endParaRPr>
          </a:p>
          <a:p>
            <a:r>
              <a:rPr lang="en-US" sz="1600" dirty="0">
                <a:solidFill>
                  <a:srgbClr val="4D2F2D"/>
                </a:solidFill>
                <a:latin typeface="Courier" pitchFamily="2" charset="0"/>
              </a:rPr>
              <a:t>    </a:t>
            </a:r>
            <a:r>
              <a:rPr lang="en-US" sz="1600" dirty="0">
                <a:solidFill>
                  <a:srgbClr val="00A3AF"/>
                </a:solidFill>
                <a:latin typeface="Courier" pitchFamily="2" charset="0"/>
              </a:rPr>
              <a:t>storage</a:t>
            </a:r>
            <a:r>
              <a:rPr lang="en-US" sz="1600" dirty="0">
                <a:solidFill>
                  <a:srgbClr val="C020BF"/>
                </a:solidFill>
                <a:latin typeface="Courier" pitchFamily="2" charset="0"/>
              </a:rPr>
              <a:t>:</a:t>
            </a:r>
            <a:r>
              <a:rPr lang="en-US" sz="1600" dirty="0">
                <a:solidFill>
                  <a:srgbClr val="4D2F2D"/>
                </a:solidFill>
                <a:latin typeface="Courier" pitchFamily="2" charset="0"/>
              </a:rPr>
              <a:t> 5Gi</a:t>
            </a:r>
          </a:p>
          <a:p>
            <a:r>
              <a:rPr lang="en-US" sz="1600" dirty="0">
                <a:solidFill>
                  <a:srgbClr val="4D2F2D"/>
                </a:solidFill>
                <a:latin typeface="Courier" pitchFamily="2" charset="0"/>
              </a:rPr>
              <a:t>  </a:t>
            </a:r>
            <a:r>
              <a:rPr lang="en-US" sz="1600" dirty="0" err="1">
                <a:solidFill>
                  <a:srgbClr val="00A3AF"/>
                </a:solidFill>
                <a:latin typeface="Courier" pitchFamily="2" charset="0"/>
              </a:rPr>
              <a:t>volumeMode</a:t>
            </a:r>
            <a:r>
              <a:rPr lang="en-US" sz="1600" dirty="0">
                <a:solidFill>
                  <a:srgbClr val="C020BF"/>
                </a:solidFill>
                <a:latin typeface="Courier" pitchFamily="2" charset="0"/>
              </a:rPr>
              <a:t>:</a:t>
            </a:r>
            <a:r>
              <a:rPr lang="en-US" sz="1600" dirty="0">
                <a:solidFill>
                  <a:srgbClr val="4D2F2D"/>
                </a:solidFill>
                <a:latin typeface="Courier" pitchFamily="2" charset="0"/>
              </a:rPr>
              <a:t> Filesystem</a:t>
            </a:r>
          </a:p>
          <a:p>
            <a:r>
              <a:rPr lang="en-US" sz="1600" dirty="0">
                <a:solidFill>
                  <a:srgbClr val="4D2F2D"/>
                </a:solidFill>
                <a:latin typeface="Courier" pitchFamily="2" charset="0"/>
              </a:rPr>
              <a:t>  </a:t>
            </a:r>
            <a:r>
              <a:rPr lang="en-US" sz="1600" dirty="0" err="1">
                <a:solidFill>
                  <a:srgbClr val="00A3AF"/>
                </a:solidFill>
                <a:latin typeface="Courier" pitchFamily="2" charset="0"/>
              </a:rPr>
              <a:t>accessModes</a:t>
            </a:r>
            <a:r>
              <a:rPr lang="en-US" sz="1600" dirty="0">
                <a:solidFill>
                  <a:srgbClr val="C020BF"/>
                </a:solidFill>
                <a:latin typeface="Courier" pitchFamily="2" charset="0"/>
              </a:rPr>
              <a:t>:</a:t>
            </a:r>
            <a:endParaRPr lang="en-US" sz="1600" dirty="0">
              <a:solidFill>
                <a:srgbClr val="00A3AF"/>
              </a:solidFill>
              <a:latin typeface="Courier" pitchFamily="2" charset="0"/>
            </a:endParaRPr>
          </a:p>
          <a:p>
            <a:r>
              <a:rPr lang="en-US" sz="1600" dirty="0">
                <a:solidFill>
                  <a:srgbClr val="4D2F2D"/>
                </a:solidFill>
                <a:latin typeface="Courier" pitchFamily="2" charset="0"/>
              </a:rPr>
              <a:t>    </a:t>
            </a:r>
            <a:r>
              <a:rPr lang="en-US" sz="1600" dirty="0">
                <a:solidFill>
                  <a:srgbClr val="B7650A"/>
                </a:solidFill>
                <a:latin typeface="Courier" pitchFamily="2" charset="0"/>
              </a:rPr>
              <a:t>- </a:t>
            </a:r>
            <a:r>
              <a:rPr lang="en-US" sz="1600" dirty="0" err="1">
                <a:solidFill>
                  <a:srgbClr val="4D2F2D"/>
                </a:solidFill>
                <a:latin typeface="Courier" pitchFamily="2" charset="0"/>
              </a:rPr>
              <a:t>ReadWriteOnce</a:t>
            </a:r>
            <a:endParaRPr lang="en-US" sz="1600" dirty="0">
              <a:solidFill>
                <a:srgbClr val="4D2F2D"/>
              </a:solidFill>
              <a:latin typeface="Courier" pitchFamily="2" charset="0"/>
            </a:endParaRPr>
          </a:p>
          <a:p>
            <a:r>
              <a:rPr lang="en-US" sz="1600" dirty="0">
                <a:solidFill>
                  <a:srgbClr val="4D2F2D"/>
                </a:solidFill>
                <a:latin typeface="Courier" pitchFamily="2" charset="0"/>
              </a:rPr>
              <a:t>  </a:t>
            </a:r>
            <a:r>
              <a:rPr lang="en-US" sz="1600" dirty="0" err="1">
                <a:solidFill>
                  <a:srgbClr val="00A3AF"/>
                </a:solidFill>
                <a:latin typeface="Courier" pitchFamily="2" charset="0"/>
              </a:rPr>
              <a:t>persistentVolumeReclaimPolicy</a:t>
            </a:r>
            <a:r>
              <a:rPr lang="en-US" sz="1600" dirty="0">
                <a:solidFill>
                  <a:srgbClr val="C020BF"/>
                </a:solidFill>
                <a:latin typeface="Courier" pitchFamily="2" charset="0"/>
              </a:rPr>
              <a:t>:</a:t>
            </a:r>
            <a:r>
              <a:rPr lang="en-US" sz="1600" dirty="0">
                <a:solidFill>
                  <a:srgbClr val="4D2F2D"/>
                </a:solidFill>
                <a:latin typeface="Courier" pitchFamily="2" charset="0"/>
              </a:rPr>
              <a:t> Recycle</a:t>
            </a:r>
            <a:endParaRPr lang="en-US" sz="1600" dirty="0">
              <a:solidFill>
                <a:srgbClr val="00A3AF"/>
              </a:solidFill>
              <a:latin typeface="Courier" pitchFamily="2" charset="0"/>
            </a:endParaRPr>
          </a:p>
          <a:p>
            <a:r>
              <a:rPr lang="en-US" sz="1600" dirty="0">
                <a:solidFill>
                  <a:srgbClr val="4D2F2D"/>
                </a:solidFill>
                <a:latin typeface="Courier" pitchFamily="2" charset="0"/>
              </a:rPr>
              <a:t>  </a:t>
            </a:r>
            <a:r>
              <a:rPr lang="en-US" sz="1600" dirty="0" err="1">
                <a:solidFill>
                  <a:srgbClr val="00A3AF"/>
                </a:solidFill>
                <a:latin typeface="Courier" pitchFamily="2" charset="0"/>
              </a:rPr>
              <a:t>mountOptions</a:t>
            </a:r>
            <a:r>
              <a:rPr lang="en-US" sz="1600" dirty="0">
                <a:solidFill>
                  <a:srgbClr val="C020BF"/>
                </a:solidFill>
                <a:latin typeface="Courier" pitchFamily="2" charset="0"/>
              </a:rPr>
              <a:t>:</a:t>
            </a:r>
            <a:endParaRPr lang="en-US" sz="1600" dirty="0">
              <a:solidFill>
                <a:srgbClr val="00A3AF"/>
              </a:solidFill>
              <a:latin typeface="Courier" pitchFamily="2" charset="0"/>
            </a:endParaRPr>
          </a:p>
          <a:p>
            <a:r>
              <a:rPr lang="en-US" sz="1600" dirty="0">
                <a:solidFill>
                  <a:srgbClr val="4D2F2D"/>
                </a:solidFill>
                <a:latin typeface="Courier" pitchFamily="2" charset="0"/>
              </a:rPr>
              <a:t>    </a:t>
            </a:r>
            <a:r>
              <a:rPr lang="en-US" sz="1600" dirty="0">
                <a:solidFill>
                  <a:srgbClr val="B7650A"/>
                </a:solidFill>
                <a:latin typeface="Courier" pitchFamily="2" charset="0"/>
              </a:rPr>
              <a:t>- </a:t>
            </a:r>
            <a:r>
              <a:rPr lang="en-US" sz="1600" dirty="0">
                <a:solidFill>
                  <a:srgbClr val="4D2F2D"/>
                </a:solidFill>
                <a:latin typeface="Courier" pitchFamily="2" charset="0"/>
              </a:rPr>
              <a:t>hard</a:t>
            </a:r>
          </a:p>
          <a:p>
            <a:r>
              <a:rPr lang="en-US" sz="1600" dirty="0">
                <a:solidFill>
                  <a:srgbClr val="4D2F2D"/>
                </a:solidFill>
                <a:latin typeface="Courier" pitchFamily="2" charset="0"/>
              </a:rPr>
              <a:t>    </a:t>
            </a:r>
            <a:r>
              <a:rPr lang="en-US" sz="1600" dirty="0">
                <a:solidFill>
                  <a:srgbClr val="B7650A"/>
                </a:solidFill>
                <a:latin typeface="Courier" pitchFamily="2" charset="0"/>
              </a:rPr>
              <a:t>- </a:t>
            </a:r>
            <a:r>
              <a:rPr lang="en-US" sz="1600" dirty="0" err="1">
                <a:solidFill>
                  <a:srgbClr val="4D2F2D"/>
                </a:solidFill>
                <a:latin typeface="Courier" pitchFamily="2" charset="0"/>
              </a:rPr>
              <a:t>nfsvers</a:t>
            </a:r>
            <a:r>
              <a:rPr lang="en-US" sz="1600" dirty="0">
                <a:solidFill>
                  <a:srgbClr val="4D2F2D"/>
                </a:solidFill>
                <a:latin typeface="Courier" pitchFamily="2" charset="0"/>
              </a:rPr>
              <a:t>=4.1</a:t>
            </a:r>
          </a:p>
          <a:p>
            <a:r>
              <a:rPr lang="en-US" sz="1600" dirty="0">
                <a:solidFill>
                  <a:srgbClr val="4D2F2D"/>
                </a:solidFill>
                <a:latin typeface="Courier" pitchFamily="2" charset="0"/>
              </a:rPr>
              <a:t>  </a:t>
            </a:r>
            <a:r>
              <a:rPr lang="en-US" sz="1600" dirty="0" err="1">
                <a:solidFill>
                  <a:srgbClr val="00A3AF"/>
                </a:solidFill>
                <a:latin typeface="Courier" pitchFamily="2" charset="0"/>
              </a:rPr>
              <a:t>nfs</a:t>
            </a:r>
            <a:r>
              <a:rPr lang="en-US" sz="1600" dirty="0">
                <a:solidFill>
                  <a:srgbClr val="C020BF"/>
                </a:solidFill>
                <a:latin typeface="Courier" pitchFamily="2" charset="0"/>
              </a:rPr>
              <a:t>:</a:t>
            </a:r>
            <a:endParaRPr lang="en-US" sz="1600" dirty="0">
              <a:solidFill>
                <a:srgbClr val="00A3AF"/>
              </a:solidFill>
              <a:latin typeface="Courier" pitchFamily="2" charset="0"/>
            </a:endParaRPr>
          </a:p>
          <a:p>
            <a:r>
              <a:rPr lang="en-US" sz="1600" dirty="0">
                <a:solidFill>
                  <a:srgbClr val="4D2F2D"/>
                </a:solidFill>
                <a:latin typeface="Courier" pitchFamily="2" charset="0"/>
              </a:rPr>
              <a:t>    </a:t>
            </a:r>
            <a:r>
              <a:rPr lang="en-US" sz="1600" dirty="0">
                <a:solidFill>
                  <a:srgbClr val="00A3AF"/>
                </a:solidFill>
                <a:latin typeface="Courier" pitchFamily="2" charset="0"/>
              </a:rPr>
              <a:t>path</a:t>
            </a:r>
            <a:r>
              <a:rPr lang="en-US" sz="1600" dirty="0">
                <a:solidFill>
                  <a:srgbClr val="C020BF"/>
                </a:solidFill>
                <a:latin typeface="Courier" pitchFamily="2" charset="0"/>
              </a:rPr>
              <a:t>:</a:t>
            </a:r>
            <a:r>
              <a:rPr lang="en-US" sz="1600" dirty="0">
                <a:solidFill>
                  <a:srgbClr val="4D2F2D"/>
                </a:solidFill>
                <a:latin typeface="Courier" pitchFamily="2" charset="0"/>
              </a:rPr>
              <a:t> /</a:t>
            </a:r>
            <a:r>
              <a:rPr lang="en-US" sz="1600" dirty="0" err="1">
                <a:solidFill>
                  <a:srgbClr val="4D2F2D"/>
                </a:solidFill>
                <a:latin typeface="Courier" pitchFamily="2" charset="0"/>
              </a:rPr>
              <a:t>tmp</a:t>
            </a:r>
            <a:endParaRPr lang="en-US" sz="1600" dirty="0">
              <a:solidFill>
                <a:srgbClr val="4D2F2D"/>
              </a:solidFill>
              <a:latin typeface="Courier" pitchFamily="2" charset="0"/>
            </a:endParaRPr>
          </a:p>
          <a:p>
            <a:r>
              <a:rPr lang="en-US" sz="1600" dirty="0">
                <a:solidFill>
                  <a:srgbClr val="4D2F2D"/>
                </a:solidFill>
                <a:latin typeface="Courier" pitchFamily="2" charset="0"/>
              </a:rPr>
              <a:t>    </a:t>
            </a:r>
            <a:r>
              <a:rPr lang="en-US" sz="1600" dirty="0">
                <a:solidFill>
                  <a:srgbClr val="00A3AF"/>
                </a:solidFill>
                <a:latin typeface="Courier" pitchFamily="2" charset="0"/>
              </a:rPr>
              <a:t>server</a:t>
            </a:r>
            <a:r>
              <a:rPr lang="en-US" sz="1600" dirty="0">
                <a:solidFill>
                  <a:srgbClr val="C020BF"/>
                </a:solidFill>
                <a:latin typeface="Courier" pitchFamily="2" charset="0"/>
              </a:rPr>
              <a:t>:</a:t>
            </a:r>
            <a:r>
              <a:rPr lang="en-US" sz="1600" dirty="0">
                <a:solidFill>
                  <a:srgbClr val="4D2F2D"/>
                </a:solidFill>
                <a:latin typeface="Courier" pitchFamily="2" charset="0"/>
              </a:rPr>
              <a:t> 172.17.0.2</a:t>
            </a:r>
          </a:p>
        </p:txBody>
      </p:sp>
      <p:cxnSp>
        <p:nvCxnSpPr>
          <p:cNvPr id="4" name="Straight Connector 3">
            <a:extLst>
              <a:ext uri="{FF2B5EF4-FFF2-40B4-BE49-F238E27FC236}">
                <a16:creationId xmlns:a16="http://schemas.microsoft.com/office/drawing/2014/main" id="{D2EB4841-4E96-487D-ABC4-B5548C00F462}"/>
              </a:ext>
            </a:extLst>
          </p:cNvPr>
          <p:cNvCxnSpPr>
            <a:cxnSpLocks/>
          </p:cNvCxnSpPr>
          <p:nvPr/>
        </p:nvCxnSpPr>
        <p:spPr>
          <a:xfrm>
            <a:off x="1" y="6172200"/>
            <a:ext cx="12192001"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4FA1DC61-98B9-4D2E-95B3-4BE126C9E1EA}"/>
              </a:ext>
            </a:extLst>
          </p:cNvPr>
          <p:cNvSpPr txBox="1"/>
          <p:nvPr/>
        </p:nvSpPr>
        <p:spPr>
          <a:xfrm>
            <a:off x="122853" y="6317931"/>
            <a:ext cx="4010899" cy="420564"/>
          </a:xfrm>
          <a:prstGeom prst="rect">
            <a:avLst/>
          </a:prstGeom>
          <a:noFill/>
        </p:spPr>
        <p:txBody>
          <a:bodyPr wrap="square" rtlCol="0">
            <a:spAutoFit/>
          </a:bodyPr>
          <a:lstStyle/>
          <a:p>
            <a:pPr algn="ctr"/>
            <a:r>
              <a:rPr lang="en-US" sz="2133" dirty="0">
                <a:solidFill>
                  <a:schemeClr val="bg2">
                    <a:lumMod val="25000"/>
                  </a:schemeClr>
                </a:solidFill>
              </a:rPr>
              <a:t>Agile Brains Consulting</a:t>
            </a:r>
          </a:p>
        </p:txBody>
      </p:sp>
      <p:sp>
        <p:nvSpPr>
          <p:cNvPr id="6" name="TextBox 5">
            <a:extLst>
              <a:ext uri="{FF2B5EF4-FFF2-40B4-BE49-F238E27FC236}">
                <a16:creationId xmlns:a16="http://schemas.microsoft.com/office/drawing/2014/main" id="{DB8D0BBB-5988-46AA-9EAD-707B6004C7B9}"/>
              </a:ext>
            </a:extLst>
          </p:cNvPr>
          <p:cNvSpPr txBox="1"/>
          <p:nvPr/>
        </p:nvSpPr>
        <p:spPr>
          <a:xfrm>
            <a:off x="3514722" y="6490034"/>
            <a:ext cx="5857876" cy="254044"/>
          </a:xfrm>
          <a:prstGeom prst="rect">
            <a:avLst/>
          </a:prstGeom>
          <a:noFill/>
        </p:spPr>
        <p:txBody>
          <a:bodyPr wrap="square" rtlCol="0">
            <a:spAutoFit/>
          </a:bodyPr>
          <a:lstStyle/>
          <a:p>
            <a:pPr algn="ctr"/>
            <a:r>
              <a:rPr lang="en-US" sz="1051" dirty="0">
                <a:solidFill>
                  <a:schemeClr val="bg2">
                    <a:lumMod val="50000"/>
                  </a:schemeClr>
                </a:solidFill>
              </a:rPr>
              <a:t>©Agile Brains Consulting Inc. All rights reserved. Not to be reproduced without prior written consent.</a:t>
            </a:r>
          </a:p>
        </p:txBody>
      </p:sp>
      <p:pic>
        <p:nvPicPr>
          <p:cNvPr id="7" name="Picture 6" descr="A close up of a sign&#10;&#10;Description generated with high confidence">
            <a:extLst>
              <a:ext uri="{FF2B5EF4-FFF2-40B4-BE49-F238E27FC236}">
                <a16:creationId xmlns:a16="http://schemas.microsoft.com/office/drawing/2014/main" id="{62ED1D3C-94ED-4E66-AC1F-BA34BDBDD45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7650" y="6273801"/>
            <a:ext cx="542924" cy="542924"/>
          </a:xfrm>
          <a:prstGeom prst="rect">
            <a:avLst/>
          </a:prstGeom>
        </p:spPr>
      </p:pic>
      <p:pic>
        <p:nvPicPr>
          <p:cNvPr id="8" name="Picture 7">
            <a:extLst>
              <a:ext uri="{FF2B5EF4-FFF2-40B4-BE49-F238E27FC236}">
                <a16:creationId xmlns:a16="http://schemas.microsoft.com/office/drawing/2014/main" id="{7B32E106-9E99-4EB7-9524-D39048EF644E}"/>
              </a:ext>
            </a:extLst>
          </p:cNvPr>
          <p:cNvPicPr>
            <a:picLocks noChangeAspect="1"/>
          </p:cNvPicPr>
          <p:nvPr/>
        </p:nvPicPr>
        <p:blipFill rotWithShape="1">
          <a:blip r:embed="rId4">
            <a:extLst>
              <a:ext uri="{28A0092B-C50C-407E-A947-70E740481C1C}">
                <a14:useLocalDpi xmlns:a14="http://schemas.microsoft.com/office/drawing/2010/main" val="0"/>
              </a:ext>
            </a:extLst>
          </a:blip>
          <a:srcRect t="26736" b="30906"/>
          <a:stretch/>
        </p:blipFill>
        <p:spPr>
          <a:xfrm>
            <a:off x="9965555" y="6252635"/>
            <a:ext cx="1301160" cy="551155"/>
          </a:xfrm>
          <a:prstGeom prst="rect">
            <a:avLst/>
          </a:prstGeom>
        </p:spPr>
      </p:pic>
      <p:sp>
        <p:nvSpPr>
          <p:cNvPr id="9" name="Slide Number Placeholder 102">
            <a:extLst>
              <a:ext uri="{FF2B5EF4-FFF2-40B4-BE49-F238E27FC236}">
                <a16:creationId xmlns:a16="http://schemas.microsoft.com/office/drawing/2014/main" id="{A00F2676-DEAE-461D-80E3-9CE7EC56B906}"/>
              </a:ext>
            </a:extLst>
          </p:cNvPr>
          <p:cNvSpPr txBox="1">
            <a:spLocks/>
          </p:cNvSpPr>
          <p:nvPr/>
        </p:nvSpPr>
        <p:spPr>
          <a:xfrm>
            <a:off x="9159626" y="6356351"/>
            <a:ext cx="2844800" cy="365125"/>
          </a:xfrm>
          <a:prstGeom prst="rect">
            <a:avLst/>
          </a:prstGeom>
        </p:spPr>
        <p:txBody>
          <a:bodyPr vert="horz" lIns="121920" tIns="60960" rIns="121920" bIns="6096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04198DC-2EF7-4B34-A789-AD3A4CDEBD28}" type="slidenum">
              <a:rPr lang="en-US" sz="1600"/>
              <a:pPr/>
              <a:t>35</a:t>
            </a:fld>
            <a:endParaRPr lang="en-US" sz="1600" dirty="0"/>
          </a:p>
        </p:txBody>
      </p:sp>
      <p:sp>
        <p:nvSpPr>
          <p:cNvPr id="10" name="Title 1">
            <a:extLst>
              <a:ext uri="{FF2B5EF4-FFF2-40B4-BE49-F238E27FC236}">
                <a16:creationId xmlns:a16="http://schemas.microsoft.com/office/drawing/2014/main" id="{AE94592D-2A44-9F46-89F8-9ADD0A8228F2}"/>
              </a:ext>
            </a:extLst>
          </p:cNvPr>
          <p:cNvSpPr txBox="1">
            <a:spLocks/>
          </p:cNvSpPr>
          <p:nvPr/>
        </p:nvSpPr>
        <p:spPr>
          <a:xfrm>
            <a:off x="751115" y="136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002060"/>
                </a:solidFill>
              </a:rPr>
              <a:t>Example: Persistent Volumes </a:t>
            </a:r>
          </a:p>
        </p:txBody>
      </p:sp>
    </p:spTree>
    <p:extLst>
      <p:ext uri="{BB962C8B-B14F-4D97-AF65-F5344CB8AC3E}">
        <p14:creationId xmlns:p14="http://schemas.microsoft.com/office/powerpoint/2010/main" val="10106221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137"/>
        <p:cNvGrpSpPr/>
        <p:nvPr/>
      </p:nvGrpSpPr>
      <p:grpSpPr>
        <a:xfrm>
          <a:off x="0" y="0"/>
          <a:ext cx="0" cy="0"/>
          <a:chOff x="0" y="0"/>
          <a:chExt cx="0" cy="0"/>
        </a:xfrm>
      </p:grpSpPr>
      <p:sp>
        <p:nvSpPr>
          <p:cNvPr id="2139" name="Google Shape;2139;p289"/>
          <p:cNvSpPr txBox="1"/>
          <p:nvPr/>
        </p:nvSpPr>
        <p:spPr>
          <a:xfrm>
            <a:off x="1981200" y="1714079"/>
            <a:ext cx="7954500" cy="1413509"/>
          </a:xfrm>
          <a:prstGeom prst="rect">
            <a:avLst/>
          </a:prstGeom>
          <a:noFill/>
          <a:ln>
            <a:noFill/>
          </a:ln>
        </p:spPr>
        <p:txBody>
          <a:bodyPr spcFirstLastPara="1" wrap="square" lIns="91425" tIns="91425" rIns="91425" bIns="91425" anchor="t" anchorCtr="0">
            <a:noAutofit/>
          </a:bodyPr>
          <a:lstStyle/>
          <a:p>
            <a:pPr marL="342900" indent="-139700">
              <a:buClr>
                <a:schemeClr val="dk1"/>
              </a:buClr>
              <a:buSzPts val="2200"/>
              <a:buFont typeface="Calibri"/>
              <a:buChar char="•"/>
            </a:pPr>
            <a:r>
              <a:rPr lang="en-US" sz="2200" dirty="0">
                <a:solidFill>
                  <a:schemeClr val="dk1"/>
                </a:solidFill>
                <a:latin typeface="Calibri"/>
                <a:ea typeface="Calibri"/>
                <a:cs typeface="Calibri"/>
                <a:sym typeface="Calibri"/>
              </a:rPr>
              <a:t> PVC: Request for a storage by a user, it is similar to pod and it can request specific size and access modes (e.g., can be mounted once read/write or many times read-only).</a:t>
            </a:r>
            <a:endParaRPr sz="2200" dirty="0">
              <a:latin typeface="Calibri"/>
              <a:ea typeface="Calibri"/>
              <a:cs typeface="Calibri"/>
              <a:sym typeface="Calibri"/>
            </a:endParaRPr>
          </a:p>
        </p:txBody>
      </p:sp>
      <p:pic>
        <p:nvPicPr>
          <p:cNvPr id="2140" name="Google Shape;2140;p289"/>
          <p:cNvPicPr preferRelativeResize="0"/>
          <p:nvPr/>
        </p:nvPicPr>
        <p:blipFill rotWithShape="1">
          <a:blip r:embed="rId3">
            <a:alphaModFix/>
          </a:blip>
          <a:srcRect/>
          <a:stretch/>
        </p:blipFill>
        <p:spPr>
          <a:xfrm>
            <a:off x="2338951" y="3886200"/>
            <a:ext cx="7238999" cy="1494330"/>
          </a:xfrm>
          <a:prstGeom prst="rect">
            <a:avLst/>
          </a:prstGeom>
          <a:noFill/>
          <a:ln>
            <a:noFill/>
          </a:ln>
        </p:spPr>
      </p:pic>
      <p:cxnSp>
        <p:nvCxnSpPr>
          <p:cNvPr id="5" name="Straight Connector 4">
            <a:extLst>
              <a:ext uri="{FF2B5EF4-FFF2-40B4-BE49-F238E27FC236}">
                <a16:creationId xmlns:a16="http://schemas.microsoft.com/office/drawing/2014/main" id="{D2EB4841-4E96-487D-ABC4-B5548C00F462}"/>
              </a:ext>
            </a:extLst>
          </p:cNvPr>
          <p:cNvCxnSpPr>
            <a:cxnSpLocks/>
          </p:cNvCxnSpPr>
          <p:nvPr/>
        </p:nvCxnSpPr>
        <p:spPr>
          <a:xfrm>
            <a:off x="1" y="6172200"/>
            <a:ext cx="12192001"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FA1DC61-98B9-4D2E-95B3-4BE126C9E1EA}"/>
              </a:ext>
            </a:extLst>
          </p:cNvPr>
          <p:cNvSpPr txBox="1"/>
          <p:nvPr/>
        </p:nvSpPr>
        <p:spPr>
          <a:xfrm>
            <a:off x="122853" y="6317931"/>
            <a:ext cx="4010899" cy="420564"/>
          </a:xfrm>
          <a:prstGeom prst="rect">
            <a:avLst/>
          </a:prstGeom>
          <a:noFill/>
        </p:spPr>
        <p:txBody>
          <a:bodyPr wrap="square" rtlCol="0">
            <a:spAutoFit/>
          </a:bodyPr>
          <a:lstStyle/>
          <a:p>
            <a:pPr algn="ctr"/>
            <a:r>
              <a:rPr lang="en-US" sz="2133" dirty="0">
                <a:solidFill>
                  <a:schemeClr val="bg2">
                    <a:lumMod val="25000"/>
                  </a:schemeClr>
                </a:solidFill>
              </a:rPr>
              <a:t>Agile Brains Consulting</a:t>
            </a:r>
          </a:p>
        </p:txBody>
      </p:sp>
      <p:sp>
        <p:nvSpPr>
          <p:cNvPr id="7" name="TextBox 6">
            <a:extLst>
              <a:ext uri="{FF2B5EF4-FFF2-40B4-BE49-F238E27FC236}">
                <a16:creationId xmlns:a16="http://schemas.microsoft.com/office/drawing/2014/main" id="{DB8D0BBB-5988-46AA-9EAD-707B6004C7B9}"/>
              </a:ext>
            </a:extLst>
          </p:cNvPr>
          <p:cNvSpPr txBox="1"/>
          <p:nvPr/>
        </p:nvSpPr>
        <p:spPr>
          <a:xfrm>
            <a:off x="3514722" y="6490034"/>
            <a:ext cx="5857876" cy="254044"/>
          </a:xfrm>
          <a:prstGeom prst="rect">
            <a:avLst/>
          </a:prstGeom>
          <a:noFill/>
        </p:spPr>
        <p:txBody>
          <a:bodyPr wrap="square" rtlCol="0">
            <a:spAutoFit/>
          </a:bodyPr>
          <a:lstStyle/>
          <a:p>
            <a:pPr algn="ctr"/>
            <a:r>
              <a:rPr lang="en-US" sz="1051" dirty="0">
                <a:solidFill>
                  <a:schemeClr val="bg2">
                    <a:lumMod val="50000"/>
                  </a:schemeClr>
                </a:solidFill>
              </a:rPr>
              <a:t>©Agile Brains Consulting Inc. All rights reserved. Not to be reproduced without prior written consent.</a:t>
            </a:r>
          </a:p>
        </p:txBody>
      </p:sp>
      <p:pic>
        <p:nvPicPr>
          <p:cNvPr id="8" name="Picture 7" descr="A close up of a sign&#10;&#10;Description generated with high confidence">
            <a:extLst>
              <a:ext uri="{FF2B5EF4-FFF2-40B4-BE49-F238E27FC236}">
                <a16:creationId xmlns:a16="http://schemas.microsoft.com/office/drawing/2014/main" id="{62ED1D3C-94ED-4E66-AC1F-BA34BDBDD45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47650" y="6273801"/>
            <a:ext cx="542924" cy="542924"/>
          </a:xfrm>
          <a:prstGeom prst="rect">
            <a:avLst/>
          </a:prstGeom>
        </p:spPr>
      </p:pic>
      <p:pic>
        <p:nvPicPr>
          <p:cNvPr id="9" name="Picture 8">
            <a:extLst>
              <a:ext uri="{FF2B5EF4-FFF2-40B4-BE49-F238E27FC236}">
                <a16:creationId xmlns:a16="http://schemas.microsoft.com/office/drawing/2014/main" id="{7B32E106-9E99-4EB7-9524-D39048EF644E}"/>
              </a:ext>
            </a:extLst>
          </p:cNvPr>
          <p:cNvPicPr>
            <a:picLocks noChangeAspect="1"/>
          </p:cNvPicPr>
          <p:nvPr/>
        </p:nvPicPr>
        <p:blipFill rotWithShape="1">
          <a:blip r:embed="rId5">
            <a:extLst>
              <a:ext uri="{28A0092B-C50C-407E-A947-70E740481C1C}">
                <a14:useLocalDpi xmlns:a14="http://schemas.microsoft.com/office/drawing/2010/main" val="0"/>
              </a:ext>
            </a:extLst>
          </a:blip>
          <a:srcRect t="26736" b="30906"/>
          <a:stretch/>
        </p:blipFill>
        <p:spPr>
          <a:xfrm>
            <a:off x="9965555" y="6252635"/>
            <a:ext cx="1301160" cy="551155"/>
          </a:xfrm>
          <a:prstGeom prst="rect">
            <a:avLst/>
          </a:prstGeom>
        </p:spPr>
      </p:pic>
      <p:sp>
        <p:nvSpPr>
          <p:cNvPr id="10" name="Slide Number Placeholder 102">
            <a:extLst>
              <a:ext uri="{FF2B5EF4-FFF2-40B4-BE49-F238E27FC236}">
                <a16:creationId xmlns:a16="http://schemas.microsoft.com/office/drawing/2014/main" id="{A00F2676-DEAE-461D-80E3-9CE7EC56B906}"/>
              </a:ext>
            </a:extLst>
          </p:cNvPr>
          <p:cNvSpPr txBox="1">
            <a:spLocks/>
          </p:cNvSpPr>
          <p:nvPr/>
        </p:nvSpPr>
        <p:spPr>
          <a:xfrm>
            <a:off x="9159626" y="6356351"/>
            <a:ext cx="2844800" cy="365125"/>
          </a:xfrm>
          <a:prstGeom prst="rect">
            <a:avLst/>
          </a:prstGeom>
        </p:spPr>
        <p:txBody>
          <a:bodyPr vert="horz" lIns="121920" tIns="60960" rIns="121920" bIns="6096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04198DC-2EF7-4B34-A789-AD3A4CDEBD28}" type="slidenum">
              <a:rPr lang="en-US" sz="1600"/>
              <a:pPr/>
              <a:t>36</a:t>
            </a:fld>
            <a:endParaRPr lang="en-US" sz="1600" dirty="0"/>
          </a:p>
        </p:txBody>
      </p:sp>
      <p:sp>
        <p:nvSpPr>
          <p:cNvPr id="11" name="Title 1">
            <a:extLst>
              <a:ext uri="{FF2B5EF4-FFF2-40B4-BE49-F238E27FC236}">
                <a16:creationId xmlns:a16="http://schemas.microsoft.com/office/drawing/2014/main" id="{08524572-4329-5546-96B9-3772759A3A89}"/>
              </a:ext>
            </a:extLst>
          </p:cNvPr>
          <p:cNvSpPr txBox="1">
            <a:spLocks/>
          </p:cNvSpPr>
          <p:nvPr/>
        </p:nvSpPr>
        <p:spPr>
          <a:xfrm>
            <a:off x="751115" y="229599"/>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002060"/>
                </a:solidFill>
              </a:rPr>
              <a:t>Kubernetes: Persistent Volume Claims</a:t>
            </a:r>
          </a:p>
        </p:txBody>
      </p:sp>
    </p:spTree>
    <p:extLst>
      <p:ext uri="{BB962C8B-B14F-4D97-AF65-F5344CB8AC3E}">
        <p14:creationId xmlns:p14="http://schemas.microsoft.com/office/powerpoint/2010/main" val="8161168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131"/>
        <p:cNvGrpSpPr/>
        <p:nvPr/>
      </p:nvGrpSpPr>
      <p:grpSpPr>
        <a:xfrm>
          <a:off x="0" y="0"/>
          <a:ext cx="0" cy="0"/>
          <a:chOff x="0" y="0"/>
          <a:chExt cx="0" cy="0"/>
        </a:xfrm>
      </p:grpSpPr>
      <p:sp>
        <p:nvSpPr>
          <p:cNvPr id="2" name="Rectangle 1">
            <a:extLst>
              <a:ext uri="{FF2B5EF4-FFF2-40B4-BE49-F238E27FC236}">
                <a16:creationId xmlns:a16="http://schemas.microsoft.com/office/drawing/2014/main" id="{BD4DDEA5-586B-0043-90A1-1D8E23526F39}"/>
              </a:ext>
            </a:extLst>
          </p:cNvPr>
          <p:cNvSpPr/>
          <p:nvPr/>
        </p:nvSpPr>
        <p:spPr>
          <a:xfrm>
            <a:off x="1944546" y="1988818"/>
            <a:ext cx="7836062" cy="2862322"/>
          </a:xfrm>
          <a:prstGeom prst="rect">
            <a:avLst/>
          </a:prstGeom>
        </p:spPr>
        <p:txBody>
          <a:bodyPr wrap="square">
            <a:spAutoFit/>
          </a:bodyPr>
          <a:lstStyle/>
          <a:p>
            <a:r>
              <a:rPr lang="en-US" dirty="0">
                <a:solidFill>
                  <a:srgbClr val="00A3AF"/>
                </a:solidFill>
                <a:latin typeface="Courier" pitchFamily="2" charset="0"/>
              </a:rPr>
              <a:t>kind</a:t>
            </a:r>
            <a:r>
              <a:rPr lang="en-US" dirty="0">
                <a:solidFill>
                  <a:srgbClr val="C020BF"/>
                </a:solidFill>
                <a:latin typeface="Courier" pitchFamily="2" charset="0"/>
              </a:rPr>
              <a:t>:</a:t>
            </a:r>
            <a:r>
              <a:rPr lang="en-US" dirty="0">
                <a:solidFill>
                  <a:srgbClr val="4D2F2D"/>
                </a:solidFill>
                <a:latin typeface="Courier" pitchFamily="2" charset="0"/>
              </a:rPr>
              <a:t> </a:t>
            </a:r>
            <a:r>
              <a:rPr lang="en-US" dirty="0" err="1">
                <a:solidFill>
                  <a:srgbClr val="4D2F2D"/>
                </a:solidFill>
                <a:latin typeface="Courier" pitchFamily="2" charset="0"/>
              </a:rPr>
              <a:t>PersistentVolumeClaim</a:t>
            </a:r>
            <a:endParaRPr lang="en-US" dirty="0">
              <a:solidFill>
                <a:srgbClr val="4D2F2D"/>
              </a:solidFill>
              <a:latin typeface="Courier" pitchFamily="2" charset="0"/>
            </a:endParaRPr>
          </a:p>
          <a:p>
            <a:r>
              <a:rPr lang="en-US" dirty="0" err="1">
                <a:solidFill>
                  <a:srgbClr val="00A3AF"/>
                </a:solidFill>
                <a:latin typeface="Courier" pitchFamily="2" charset="0"/>
              </a:rPr>
              <a:t>apiVersion</a:t>
            </a:r>
            <a:r>
              <a:rPr lang="en-US" dirty="0">
                <a:solidFill>
                  <a:srgbClr val="C020BF"/>
                </a:solidFill>
                <a:latin typeface="Courier" pitchFamily="2" charset="0"/>
              </a:rPr>
              <a:t>:</a:t>
            </a:r>
            <a:r>
              <a:rPr lang="en-US" dirty="0">
                <a:solidFill>
                  <a:srgbClr val="4D2F2D"/>
                </a:solidFill>
                <a:latin typeface="Courier" pitchFamily="2" charset="0"/>
              </a:rPr>
              <a:t> v1</a:t>
            </a:r>
            <a:endParaRPr lang="en-US" dirty="0">
              <a:solidFill>
                <a:srgbClr val="00A3AF"/>
              </a:solidFill>
              <a:latin typeface="Courier" pitchFamily="2" charset="0"/>
            </a:endParaRPr>
          </a:p>
          <a:p>
            <a:r>
              <a:rPr lang="en-US" dirty="0">
                <a:solidFill>
                  <a:srgbClr val="00A3AF"/>
                </a:solidFill>
                <a:latin typeface="Courier" pitchFamily="2" charset="0"/>
              </a:rPr>
              <a:t>metadata</a:t>
            </a:r>
            <a:r>
              <a:rPr lang="en-US" dirty="0">
                <a:solidFill>
                  <a:srgbClr val="C020BF"/>
                </a:solidFill>
                <a:latin typeface="Courier" pitchFamily="2" charset="0"/>
              </a:rPr>
              <a:t>:</a:t>
            </a:r>
            <a:endParaRPr lang="en-US" dirty="0">
              <a:solidFill>
                <a:srgbClr val="00A3AF"/>
              </a:solidFill>
              <a:latin typeface="Courier" pitchFamily="2" charset="0"/>
            </a:endParaRPr>
          </a:p>
          <a:p>
            <a:r>
              <a:rPr lang="en-US" dirty="0">
                <a:solidFill>
                  <a:srgbClr val="4D2F2D"/>
                </a:solidFill>
                <a:latin typeface="Courier" pitchFamily="2" charset="0"/>
              </a:rPr>
              <a:t>  </a:t>
            </a:r>
            <a:r>
              <a:rPr lang="en-US" dirty="0">
                <a:solidFill>
                  <a:srgbClr val="00A3AF"/>
                </a:solidFill>
                <a:latin typeface="Courier" pitchFamily="2" charset="0"/>
              </a:rPr>
              <a:t>name</a:t>
            </a:r>
            <a:r>
              <a:rPr lang="en-US" dirty="0">
                <a:solidFill>
                  <a:srgbClr val="C020BF"/>
                </a:solidFill>
                <a:latin typeface="Courier" pitchFamily="2" charset="0"/>
              </a:rPr>
              <a:t>:</a:t>
            </a:r>
            <a:r>
              <a:rPr lang="en-US" dirty="0">
                <a:solidFill>
                  <a:srgbClr val="4D2F2D"/>
                </a:solidFill>
                <a:latin typeface="Courier" pitchFamily="2" charset="0"/>
              </a:rPr>
              <a:t> user-service-war-</a:t>
            </a:r>
            <a:r>
              <a:rPr lang="en-US" dirty="0" err="1">
                <a:solidFill>
                  <a:srgbClr val="4D2F2D"/>
                </a:solidFill>
                <a:latin typeface="Courier" pitchFamily="2" charset="0"/>
              </a:rPr>
              <a:t>pv</a:t>
            </a:r>
            <a:r>
              <a:rPr lang="en-US" dirty="0">
                <a:solidFill>
                  <a:srgbClr val="4D2F2D"/>
                </a:solidFill>
                <a:latin typeface="Courier" pitchFamily="2" charset="0"/>
              </a:rPr>
              <a:t>-claim</a:t>
            </a:r>
          </a:p>
          <a:p>
            <a:r>
              <a:rPr lang="en-US" dirty="0">
                <a:solidFill>
                  <a:srgbClr val="00A3AF"/>
                </a:solidFill>
                <a:latin typeface="Courier" pitchFamily="2" charset="0"/>
              </a:rPr>
              <a:t>spec</a:t>
            </a:r>
            <a:r>
              <a:rPr lang="en-US" dirty="0">
                <a:solidFill>
                  <a:srgbClr val="C020BF"/>
                </a:solidFill>
                <a:latin typeface="Courier" pitchFamily="2" charset="0"/>
              </a:rPr>
              <a:t>:</a:t>
            </a:r>
            <a:endParaRPr lang="en-US" dirty="0">
              <a:solidFill>
                <a:srgbClr val="00A3AF"/>
              </a:solidFill>
              <a:latin typeface="Courier" pitchFamily="2" charset="0"/>
            </a:endParaRPr>
          </a:p>
          <a:p>
            <a:r>
              <a:rPr lang="en-US" dirty="0">
                <a:solidFill>
                  <a:srgbClr val="4D2F2D"/>
                </a:solidFill>
                <a:latin typeface="Courier" pitchFamily="2" charset="0"/>
              </a:rPr>
              <a:t>  </a:t>
            </a:r>
            <a:r>
              <a:rPr lang="en-US" dirty="0" err="1">
                <a:solidFill>
                  <a:srgbClr val="00A3AF"/>
                </a:solidFill>
                <a:latin typeface="Courier" pitchFamily="2" charset="0"/>
              </a:rPr>
              <a:t>accessModes</a:t>
            </a:r>
            <a:r>
              <a:rPr lang="en-US" dirty="0">
                <a:solidFill>
                  <a:srgbClr val="C020BF"/>
                </a:solidFill>
                <a:latin typeface="Courier" pitchFamily="2" charset="0"/>
              </a:rPr>
              <a:t>:</a:t>
            </a:r>
            <a:endParaRPr lang="en-US" dirty="0">
              <a:solidFill>
                <a:srgbClr val="00A3AF"/>
              </a:solidFill>
              <a:latin typeface="Courier" pitchFamily="2" charset="0"/>
            </a:endParaRPr>
          </a:p>
          <a:p>
            <a:r>
              <a:rPr lang="en-US" dirty="0">
                <a:solidFill>
                  <a:srgbClr val="4D2F2D"/>
                </a:solidFill>
                <a:latin typeface="Courier" pitchFamily="2" charset="0"/>
              </a:rPr>
              <a:t>    </a:t>
            </a:r>
            <a:r>
              <a:rPr lang="en-US" dirty="0">
                <a:solidFill>
                  <a:srgbClr val="B7650A"/>
                </a:solidFill>
                <a:latin typeface="Courier" pitchFamily="2" charset="0"/>
              </a:rPr>
              <a:t>- </a:t>
            </a:r>
            <a:r>
              <a:rPr lang="en-US" dirty="0" err="1">
                <a:solidFill>
                  <a:srgbClr val="4D2F2D"/>
                </a:solidFill>
                <a:latin typeface="Courier" pitchFamily="2" charset="0"/>
              </a:rPr>
              <a:t>ReadWriteOnce</a:t>
            </a:r>
            <a:endParaRPr lang="en-US" dirty="0">
              <a:solidFill>
                <a:srgbClr val="4D2F2D"/>
              </a:solidFill>
              <a:latin typeface="Courier" pitchFamily="2" charset="0"/>
            </a:endParaRPr>
          </a:p>
          <a:p>
            <a:r>
              <a:rPr lang="en-US" dirty="0">
                <a:solidFill>
                  <a:srgbClr val="4D2F2D"/>
                </a:solidFill>
                <a:latin typeface="Courier" pitchFamily="2" charset="0"/>
              </a:rPr>
              <a:t>  </a:t>
            </a:r>
            <a:r>
              <a:rPr lang="en-US" dirty="0">
                <a:solidFill>
                  <a:srgbClr val="00A3AF"/>
                </a:solidFill>
                <a:latin typeface="Courier" pitchFamily="2" charset="0"/>
              </a:rPr>
              <a:t>resources</a:t>
            </a:r>
            <a:r>
              <a:rPr lang="en-US" dirty="0">
                <a:solidFill>
                  <a:srgbClr val="C020BF"/>
                </a:solidFill>
                <a:latin typeface="Courier" pitchFamily="2" charset="0"/>
              </a:rPr>
              <a:t>:</a:t>
            </a:r>
            <a:endParaRPr lang="en-US" dirty="0">
              <a:solidFill>
                <a:srgbClr val="00A3AF"/>
              </a:solidFill>
              <a:latin typeface="Courier" pitchFamily="2" charset="0"/>
            </a:endParaRPr>
          </a:p>
          <a:p>
            <a:r>
              <a:rPr lang="en-US" dirty="0">
                <a:solidFill>
                  <a:srgbClr val="4D2F2D"/>
                </a:solidFill>
                <a:latin typeface="Courier" pitchFamily="2" charset="0"/>
              </a:rPr>
              <a:t>    </a:t>
            </a:r>
            <a:r>
              <a:rPr lang="en-US" dirty="0">
                <a:solidFill>
                  <a:srgbClr val="00A3AF"/>
                </a:solidFill>
                <a:latin typeface="Courier" pitchFamily="2" charset="0"/>
              </a:rPr>
              <a:t>requests</a:t>
            </a:r>
            <a:r>
              <a:rPr lang="en-US" dirty="0">
                <a:solidFill>
                  <a:srgbClr val="C020BF"/>
                </a:solidFill>
                <a:latin typeface="Courier" pitchFamily="2" charset="0"/>
              </a:rPr>
              <a:t>:</a:t>
            </a:r>
            <a:endParaRPr lang="en-US" dirty="0">
              <a:solidFill>
                <a:srgbClr val="00A3AF"/>
              </a:solidFill>
              <a:latin typeface="Courier" pitchFamily="2" charset="0"/>
            </a:endParaRPr>
          </a:p>
          <a:p>
            <a:r>
              <a:rPr lang="en-US" dirty="0">
                <a:solidFill>
                  <a:srgbClr val="4D2F2D"/>
                </a:solidFill>
                <a:latin typeface="Courier" pitchFamily="2" charset="0"/>
              </a:rPr>
              <a:t>      </a:t>
            </a:r>
            <a:r>
              <a:rPr lang="en-US" dirty="0">
                <a:solidFill>
                  <a:srgbClr val="00A3AF"/>
                </a:solidFill>
                <a:latin typeface="Courier" pitchFamily="2" charset="0"/>
              </a:rPr>
              <a:t>storage</a:t>
            </a:r>
            <a:r>
              <a:rPr lang="en-US" dirty="0">
                <a:solidFill>
                  <a:srgbClr val="C020BF"/>
                </a:solidFill>
                <a:latin typeface="Courier" pitchFamily="2" charset="0"/>
              </a:rPr>
              <a:t>:</a:t>
            </a:r>
            <a:r>
              <a:rPr lang="en-US" dirty="0">
                <a:solidFill>
                  <a:srgbClr val="4D2F2D"/>
                </a:solidFill>
                <a:latin typeface="Courier" pitchFamily="2" charset="0"/>
              </a:rPr>
              <a:t> 1Gi</a:t>
            </a:r>
          </a:p>
        </p:txBody>
      </p:sp>
      <p:cxnSp>
        <p:nvCxnSpPr>
          <p:cNvPr id="4" name="Straight Connector 3">
            <a:extLst>
              <a:ext uri="{FF2B5EF4-FFF2-40B4-BE49-F238E27FC236}">
                <a16:creationId xmlns:a16="http://schemas.microsoft.com/office/drawing/2014/main" id="{D2EB4841-4E96-487D-ABC4-B5548C00F462}"/>
              </a:ext>
            </a:extLst>
          </p:cNvPr>
          <p:cNvCxnSpPr>
            <a:cxnSpLocks/>
          </p:cNvCxnSpPr>
          <p:nvPr/>
        </p:nvCxnSpPr>
        <p:spPr>
          <a:xfrm>
            <a:off x="1" y="6172200"/>
            <a:ext cx="12192001"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4FA1DC61-98B9-4D2E-95B3-4BE126C9E1EA}"/>
              </a:ext>
            </a:extLst>
          </p:cNvPr>
          <p:cNvSpPr txBox="1"/>
          <p:nvPr/>
        </p:nvSpPr>
        <p:spPr>
          <a:xfrm>
            <a:off x="122853" y="6317931"/>
            <a:ext cx="4010899" cy="420564"/>
          </a:xfrm>
          <a:prstGeom prst="rect">
            <a:avLst/>
          </a:prstGeom>
          <a:noFill/>
        </p:spPr>
        <p:txBody>
          <a:bodyPr wrap="square" rtlCol="0">
            <a:spAutoFit/>
          </a:bodyPr>
          <a:lstStyle/>
          <a:p>
            <a:pPr algn="ctr"/>
            <a:r>
              <a:rPr lang="en-US" sz="2133" dirty="0">
                <a:solidFill>
                  <a:schemeClr val="bg2">
                    <a:lumMod val="25000"/>
                  </a:schemeClr>
                </a:solidFill>
              </a:rPr>
              <a:t>Agile Brains Consulting</a:t>
            </a:r>
          </a:p>
        </p:txBody>
      </p:sp>
      <p:sp>
        <p:nvSpPr>
          <p:cNvPr id="6" name="TextBox 5">
            <a:extLst>
              <a:ext uri="{FF2B5EF4-FFF2-40B4-BE49-F238E27FC236}">
                <a16:creationId xmlns:a16="http://schemas.microsoft.com/office/drawing/2014/main" id="{DB8D0BBB-5988-46AA-9EAD-707B6004C7B9}"/>
              </a:ext>
            </a:extLst>
          </p:cNvPr>
          <p:cNvSpPr txBox="1"/>
          <p:nvPr/>
        </p:nvSpPr>
        <p:spPr>
          <a:xfrm>
            <a:off x="3514722" y="6490034"/>
            <a:ext cx="5857876" cy="254044"/>
          </a:xfrm>
          <a:prstGeom prst="rect">
            <a:avLst/>
          </a:prstGeom>
          <a:noFill/>
        </p:spPr>
        <p:txBody>
          <a:bodyPr wrap="square" rtlCol="0">
            <a:spAutoFit/>
          </a:bodyPr>
          <a:lstStyle/>
          <a:p>
            <a:pPr algn="ctr"/>
            <a:r>
              <a:rPr lang="en-US" sz="1051" dirty="0">
                <a:solidFill>
                  <a:schemeClr val="bg2">
                    <a:lumMod val="50000"/>
                  </a:schemeClr>
                </a:solidFill>
              </a:rPr>
              <a:t>©Agile Brains Consulting Inc. All rights reserved. Not to be reproduced without prior written consent.</a:t>
            </a:r>
          </a:p>
        </p:txBody>
      </p:sp>
      <p:pic>
        <p:nvPicPr>
          <p:cNvPr id="7" name="Picture 6" descr="A close up of a sign&#10;&#10;Description generated with high confidence">
            <a:extLst>
              <a:ext uri="{FF2B5EF4-FFF2-40B4-BE49-F238E27FC236}">
                <a16:creationId xmlns:a16="http://schemas.microsoft.com/office/drawing/2014/main" id="{62ED1D3C-94ED-4E66-AC1F-BA34BDBDD45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7650" y="6273801"/>
            <a:ext cx="542924" cy="542924"/>
          </a:xfrm>
          <a:prstGeom prst="rect">
            <a:avLst/>
          </a:prstGeom>
        </p:spPr>
      </p:pic>
      <p:pic>
        <p:nvPicPr>
          <p:cNvPr id="8" name="Picture 7">
            <a:extLst>
              <a:ext uri="{FF2B5EF4-FFF2-40B4-BE49-F238E27FC236}">
                <a16:creationId xmlns:a16="http://schemas.microsoft.com/office/drawing/2014/main" id="{7B32E106-9E99-4EB7-9524-D39048EF644E}"/>
              </a:ext>
            </a:extLst>
          </p:cNvPr>
          <p:cNvPicPr>
            <a:picLocks noChangeAspect="1"/>
          </p:cNvPicPr>
          <p:nvPr/>
        </p:nvPicPr>
        <p:blipFill rotWithShape="1">
          <a:blip r:embed="rId4">
            <a:extLst>
              <a:ext uri="{28A0092B-C50C-407E-A947-70E740481C1C}">
                <a14:useLocalDpi xmlns:a14="http://schemas.microsoft.com/office/drawing/2010/main" val="0"/>
              </a:ext>
            </a:extLst>
          </a:blip>
          <a:srcRect t="26736" b="30906"/>
          <a:stretch/>
        </p:blipFill>
        <p:spPr>
          <a:xfrm>
            <a:off x="9965555" y="6252635"/>
            <a:ext cx="1301160" cy="551155"/>
          </a:xfrm>
          <a:prstGeom prst="rect">
            <a:avLst/>
          </a:prstGeom>
        </p:spPr>
      </p:pic>
      <p:sp>
        <p:nvSpPr>
          <p:cNvPr id="9" name="Slide Number Placeholder 102">
            <a:extLst>
              <a:ext uri="{FF2B5EF4-FFF2-40B4-BE49-F238E27FC236}">
                <a16:creationId xmlns:a16="http://schemas.microsoft.com/office/drawing/2014/main" id="{A00F2676-DEAE-461D-80E3-9CE7EC56B906}"/>
              </a:ext>
            </a:extLst>
          </p:cNvPr>
          <p:cNvSpPr txBox="1">
            <a:spLocks/>
          </p:cNvSpPr>
          <p:nvPr/>
        </p:nvSpPr>
        <p:spPr>
          <a:xfrm>
            <a:off x="9159626" y="6356351"/>
            <a:ext cx="2844800" cy="365125"/>
          </a:xfrm>
          <a:prstGeom prst="rect">
            <a:avLst/>
          </a:prstGeom>
        </p:spPr>
        <p:txBody>
          <a:bodyPr vert="horz" lIns="121920" tIns="60960" rIns="121920" bIns="6096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04198DC-2EF7-4B34-A789-AD3A4CDEBD28}" type="slidenum">
              <a:rPr lang="en-US" sz="1600"/>
              <a:pPr/>
              <a:t>37</a:t>
            </a:fld>
            <a:endParaRPr lang="en-US" sz="1600" dirty="0"/>
          </a:p>
        </p:txBody>
      </p:sp>
      <p:sp>
        <p:nvSpPr>
          <p:cNvPr id="10" name="Title 1">
            <a:extLst>
              <a:ext uri="{FF2B5EF4-FFF2-40B4-BE49-F238E27FC236}">
                <a16:creationId xmlns:a16="http://schemas.microsoft.com/office/drawing/2014/main" id="{88612BDB-A496-9740-8434-443BC62F6450}"/>
              </a:ext>
            </a:extLst>
          </p:cNvPr>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002060"/>
                </a:solidFill>
              </a:rPr>
              <a:t>Example: Persistent Volume Claim </a:t>
            </a:r>
          </a:p>
        </p:txBody>
      </p:sp>
    </p:spTree>
    <p:extLst>
      <p:ext uri="{BB962C8B-B14F-4D97-AF65-F5344CB8AC3E}">
        <p14:creationId xmlns:p14="http://schemas.microsoft.com/office/powerpoint/2010/main" val="140130677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131"/>
        <p:cNvGrpSpPr/>
        <p:nvPr/>
      </p:nvGrpSpPr>
      <p:grpSpPr>
        <a:xfrm>
          <a:off x="0" y="0"/>
          <a:ext cx="0" cy="0"/>
          <a:chOff x="0" y="0"/>
          <a:chExt cx="0" cy="0"/>
        </a:xfrm>
      </p:grpSpPr>
      <p:sp>
        <p:nvSpPr>
          <p:cNvPr id="2" name="Rectangle 1">
            <a:extLst>
              <a:ext uri="{FF2B5EF4-FFF2-40B4-BE49-F238E27FC236}">
                <a16:creationId xmlns:a16="http://schemas.microsoft.com/office/drawing/2014/main" id="{C5D4C804-B47E-A84F-8173-62655E3AC73D}"/>
              </a:ext>
            </a:extLst>
          </p:cNvPr>
          <p:cNvSpPr/>
          <p:nvPr/>
        </p:nvSpPr>
        <p:spPr>
          <a:xfrm>
            <a:off x="1033522" y="1330052"/>
            <a:ext cx="10001189" cy="4524315"/>
          </a:xfrm>
          <a:prstGeom prst="rect">
            <a:avLst/>
          </a:prstGeom>
        </p:spPr>
        <p:txBody>
          <a:bodyPr wrap="square">
            <a:spAutoFit/>
          </a:bodyPr>
          <a:lstStyle/>
          <a:p>
            <a:r>
              <a:rPr lang="en-US" sz="1600" dirty="0" err="1">
                <a:solidFill>
                  <a:srgbClr val="00A3AF"/>
                </a:solidFill>
                <a:latin typeface="Courier" pitchFamily="2" charset="0"/>
              </a:rPr>
              <a:t>apiVersion</a:t>
            </a:r>
            <a:r>
              <a:rPr lang="en-US" sz="1600" dirty="0">
                <a:solidFill>
                  <a:srgbClr val="C020BF"/>
                </a:solidFill>
                <a:latin typeface="Courier" pitchFamily="2" charset="0"/>
              </a:rPr>
              <a:t>:</a:t>
            </a:r>
            <a:r>
              <a:rPr lang="en-US" sz="1600" dirty="0">
                <a:solidFill>
                  <a:srgbClr val="4D2F2D"/>
                </a:solidFill>
                <a:latin typeface="Courier" pitchFamily="2" charset="0"/>
              </a:rPr>
              <a:t> extensions/v1beta1</a:t>
            </a:r>
          </a:p>
          <a:p>
            <a:r>
              <a:rPr lang="en-US" sz="1600" dirty="0">
                <a:solidFill>
                  <a:srgbClr val="00A3AF"/>
                </a:solidFill>
                <a:latin typeface="Courier" pitchFamily="2" charset="0"/>
              </a:rPr>
              <a:t>kind</a:t>
            </a:r>
            <a:r>
              <a:rPr lang="en-US" sz="1600" dirty="0">
                <a:solidFill>
                  <a:srgbClr val="C020BF"/>
                </a:solidFill>
                <a:latin typeface="Courier" pitchFamily="2" charset="0"/>
              </a:rPr>
              <a:t>:</a:t>
            </a:r>
            <a:r>
              <a:rPr lang="en-US" sz="1600" dirty="0">
                <a:solidFill>
                  <a:srgbClr val="4D2F2D"/>
                </a:solidFill>
                <a:latin typeface="Courier" pitchFamily="2" charset="0"/>
              </a:rPr>
              <a:t> Deployment</a:t>
            </a:r>
          </a:p>
          <a:p>
            <a:r>
              <a:rPr lang="en-US" sz="1600" dirty="0">
                <a:solidFill>
                  <a:srgbClr val="00A3AF"/>
                </a:solidFill>
                <a:latin typeface="Courier" pitchFamily="2" charset="0"/>
              </a:rPr>
              <a:t>metadata</a:t>
            </a:r>
            <a:r>
              <a:rPr lang="en-US" sz="1600" dirty="0">
                <a:solidFill>
                  <a:srgbClr val="C020BF"/>
                </a:solidFill>
                <a:latin typeface="Courier" pitchFamily="2" charset="0"/>
              </a:rPr>
              <a:t>:</a:t>
            </a:r>
            <a:endParaRPr lang="en-US" sz="1600" dirty="0">
              <a:solidFill>
                <a:srgbClr val="00A3AF"/>
              </a:solidFill>
              <a:latin typeface="Courier" pitchFamily="2" charset="0"/>
            </a:endParaRPr>
          </a:p>
          <a:p>
            <a:r>
              <a:rPr lang="en-US" sz="1600" dirty="0">
                <a:solidFill>
                  <a:srgbClr val="4D2F2D"/>
                </a:solidFill>
                <a:latin typeface="Courier" pitchFamily="2" charset="0"/>
              </a:rPr>
              <a:t>  </a:t>
            </a:r>
            <a:r>
              <a:rPr lang="en-US" sz="1600" dirty="0">
                <a:solidFill>
                  <a:srgbClr val="00A3AF"/>
                </a:solidFill>
                <a:latin typeface="Courier" pitchFamily="2" charset="0"/>
              </a:rPr>
              <a:t>name</a:t>
            </a:r>
            <a:r>
              <a:rPr lang="en-US" sz="1600" dirty="0">
                <a:solidFill>
                  <a:srgbClr val="C020BF"/>
                </a:solidFill>
                <a:latin typeface="Courier" pitchFamily="2" charset="0"/>
              </a:rPr>
              <a:t>:</a:t>
            </a:r>
            <a:r>
              <a:rPr lang="en-US" sz="1600" dirty="0">
                <a:solidFill>
                  <a:srgbClr val="4D2F2D"/>
                </a:solidFill>
                <a:latin typeface="Courier" pitchFamily="2" charset="0"/>
              </a:rPr>
              <a:t> </a:t>
            </a:r>
            <a:r>
              <a:rPr lang="en-US" sz="1600" dirty="0" err="1">
                <a:solidFill>
                  <a:srgbClr val="4D2F2D"/>
                </a:solidFill>
                <a:latin typeface="Courier" pitchFamily="2" charset="0"/>
              </a:rPr>
              <a:t>userservice</a:t>
            </a:r>
            <a:endParaRPr lang="en-US" sz="1600" dirty="0">
              <a:solidFill>
                <a:srgbClr val="4D2F2D"/>
              </a:solidFill>
              <a:latin typeface="Courier" pitchFamily="2" charset="0"/>
            </a:endParaRPr>
          </a:p>
          <a:p>
            <a:r>
              <a:rPr lang="en-US" sz="1600" dirty="0">
                <a:solidFill>
                  <a:srgbClr val="00A3AF"/>
                </a:solidFill>
                <a:latin typeface="Courier" pitchFamily="2" charset="0"/>
              </a:rPr>
              <a:t>spec</a:t>
            </a:r>
            <a:r>
              <a:rPr lang="en-US" sz="1600" dirty="0">
                <a:solidFill>
                  <a:srgbClr val="C020BF"/>
                </a:solidFill>
                <a:latin typeface="Courier" pitchFamily="2" charset="0"/>
              </a:rPr>
              <a:t>:</a:t>
            </a:r>
            <a:endParaRPr lang="en-US" sz="1600" dirty="0">
              <a:solidFill>
                <a:srgbClr val="00A3AF"/>
              </a:solidFill>
              <a:latin typeface="Courier" pitchFamily="2" charset="0"/>
            </a:endParaRPr>
          </a:p>
          <a:p>
            <a:r>
              <a:rPr lang="en-US" sz="1600" dirty="0">
                <a:solidFill>
                  <a:srgbClr val="4D2F2D"/>
                </a:solidFill>
                <a:latin typeface="Courier" pitchFamily="2" charset="0"/>
              </a:rPr>
              <a:t>  </a:t>
            </a:r>
            <a:r>
              <a:rPr lang="en-US" sz="1600" dirty="0">
                <a:solidFill>
                  <a:srgbClr val="00A3AF"/>
                </a:solidFill>
                <a:latin typeface="Courier" pitchFamily="2" charset="0"/>
              </a:rPr>
              <a:t>replicas</a:t>
            </a:r>
            <a:r>
              <a:rPr lang="en-US" sz="1600" dirty="0">
                <a:solidFill>
                  <a:srgbClr val="C020BF"/>
                </a:solidFill>
                <a:latin typeface="Courier" pitchFamily="2" charset="0"/>
              </a:rPr>
              <a:t>:</a:t>
            </a:r>
            <a:r>
              <a:rPr lang="en-US" sz="1600" dirty="0">
                <a:solidFill>
                  <a:srgbClr val="4D2F2D"/>
                </a:solidFill>
                <a:latin typeface="Courier" pitchFamily="2" charset="0"/>
              </a:rPr>
              <a:t> </a:t>
            </a:r>
            <a:r>
              <a:rPr lang="en-US" sz="1600" dirty="0">
                <a:solidFill>
                  <a:srgbClr val="B12513"/>
                </a:solidFill>
                <a:latin typeface="Courier" pitchFamily="2" charset="0"/>
              </a:rPr>
              <a:t>1</a:t>
            </a:r>
            <a:endParaRPr lang="en-US" sz="1600" dirty="0">
              <a:solidFill>
                <a:srgbClr val="00A3AF"/>
              </a:solidFill>
              <a:latin typeface="Courier" pitchFamily="2" charset="0"/>
            </a:endParaRPr>
          </a:p>
          <a:p>
            <a:r>
              <a:rPr lang="en-US" sz="1600" dirty="0">
                <a:solidFill>
                  <a:srgbClr val="4D2F2D"/>
                </a:solidFill>
                <a:latin typeface="Courier" pitchFamily="2" charset="0"/>
              </a:rPr>
              <a:t>  </a:t>
            </a:r>
            <a:r>
              <a:rPr lang="en-US" sz="1600" dirty="0">
                <a:solidFill>
                  <a:srgbClr val="00A3AF"/>
                </a:solidFill>
                <a:latin typeface="Courier" pitchFamily="2" charset="0"/>
              </a:rPr>
              <a:t>template</a:t>
            </a:r>
            <a:r>
              <a:rPr lang="en-US" sz="1600" dirty="0">
                <a:solidFill>
                  <a:srgbClr val="C020BF"/>
                </a:solidFill>
                <a:latin typeface="Courier" pitchFamily="2" charset="0"/>
              </a:rPr>
              <a:t>:</a:t>
            </a:r>
            <a:endParaRPr lang="en-US" sz="1600" dirty="0">
              <a:solidFill>
                <a:srgbClr val="00A3AF"/>
              </a:solidFill>
              <a:latin typeface="Courier" pitchFamily="2" charset="0"/>
            </a:endParaRPr>
          </a:p>
          <a:p>
            <a:r>
              <a:rPr lang="en-US" sz="1600" dirty="0">
                <a:solidFill>
                  <a:srgbClr val="4D2F2D"/>
                </a:solidFill>
                <a:latin typeface="Courier" pitchFamily="2" charset="0"/>
              </a:rPr>
              <a:t>    </a:t>
            </a:r>
            <a:r>
              <a:rPr lang="en-US" sz="1600" dirty="0">
                <a:solidFill>
                  <a:srgbClr val="00A3AF"/>
                </a:solidFill>
                <a:latin typeface="Courier" pitchFamily="2" charset="0"/>
              </a:rPr>
              <a:t>……</a:t>
            </a:r>
            <a:endParaRPr lang="en-US" sz="1600" dirty="0">
              <a:solidFill>
                <a:srgbClr val="4D2F2D"/>
              </a:solidFill>
              <a:latin typeface="Courier" pitchFamily="2" charset="0"/>
            </a:endParaRPr>
          </a:p>
          <a:p>
            <a:r>
              <a:rPr lang="en-US" sz="1600" dirty="0">
                <a:solidFill>
                  <a:srgbClr val="4D2F2D"/>
                </a:solidFill>
                <a:latin typeface="Courier" pitchFamily="2" charset="0"/>
              </a:rPr>
              <a:t>    </a:t>
            </a:r>
            <a:r>
              <a:rPr lang="en-US" sz="1600" dirty="0">
                <a:solidFill>
                  <a:srgbClr val="00A3AF"/>
                </a:solidFill>
                <a:latin typeface="Courier" pitchFamily="2" charset="0"/>
              </a:rPr>
              <a:t>spec</a:t>
            </a:r>
            <a:r>
              <a:rPr lang="en-US" sz="1600" dirty="0">
                <a:solidFill>
                  <a:srgbClr val="C020BF"/>
                </a:solidFill>
                <a:latin typeface="Courier" pitchFamily="2" charset="0"/>
              </a:rPr>
              <a:t>:</a:t>
            </a:r>
            <a:endParaRPr lang="en-US" sz="1600" dirty="0">
              <a:solidFill>
                <a:srgbClr val="4D2F2D"/>
              </a:solidFill>
              <a:latin typeface="Courier" pitchFamily="2" charset="0"/>
            </a:endParaRPr>
          </a:p>
          <a:p>
            <a:r>
              <a:rPr lang="en-US" sz="1600" dirty="0">
                <a:solidFill>
                  <a:srgbClr val="4D2F2D"/>
                </a:solidFill>
                <a:latin typeface="Courier" pitchFamily="2" charset="0"/>
              </a:rPr>
              <a:t>      </a:t>
            </a:r>
            <a:r>
              <a:rPr lang="en-US" sz="1600" dirty="0">
                <a:solidFill>
                  <a:srgbClr val="00A3AF"/>
                </a:solidFill>
                <a:latin typeface="Courier" pitchFamily="2" charset="0"/>
              </a:rPr>
              <a:t>containers</a:t>
            </a:r>
            <a:r>
              <a:rPr lang="en-US" sz="1600" dirty="0">
                <a:solidFill>
                  <a:srgbClr val="C020BF"/>
                </a:solidFill>
                <a:latin typeface="Courier" pitchFamily="2" charset="0"/>
              </a:rPr>
              <a:t>:</a:t>
            </a:r>
            <a:endParaRPr lang="en-US" sz="1600" dirty="0">
              <a:solidFill>
                <a:srgbClr val="00A3AF"/>
              </a:solidFill>
              <a:latin typeface="Courier" pitchFamily="2" charset="0"/>
            </a:endParaRPr>
          </a:p>
          <a:p>
            <a:r>
              <a:rPr lang="en-US" sz="1600" dirty="0">
                <a:solidFill>
                  <a:srgbClr val="4D2F2D"/>
                </a:solidFill>
                <a:latin typeface="Courier" pitchFamily="2" charset="0"/>
              </a:rPr>
              <a:t>      </a:t>
            </a:r>
            <a:r>
              <a:rPr lang="en-US" sz="1600" dirty="0">
                <a:solidFill>
                  <a:srgbClr val="B7650A"/>
                </a:solidFill>
                <a:latin typeface="Courier" pitchFamily="2" charset="0"/>
              </a:rPr>
              <a:t>……</a:t>
            </a:r>
            <a:endParaRPr lang="en-US" sz="1600" dirty="0">
              <a:solidFill>
                <a:srgbClr val="00A3AF"/>
              </a:solidFill>
              <a:latin typeface="Courier" pitchFamily="2" charset="0"/>
            </a:endParaRPr>
          </a:p>
          <a:p>
            <a:r>
              <a:rPr lang="en-US" sz="1600" dirty="0">
                <a:solidFill>
                  <a:srgbClr val="4D2F2D"/>
                </a:solidFill>
                <a:latin typeface="Courier" pitchFamily="2" charset="0"/>
              </a:rPr>
              <a:t>        </a:t>
            </a:r>
            <a:r>
              <a:rPr lang="en-US" sz="1600" dirty="0" err="1">
                <a:solidFill>
                  <a:srgbClr val="00A3AF"/>
                </a:solidFill>
                <a:latin typeface="Courier" pitchFamily="2" charset="0"/>
              </a:rPr>
              <a:t>volumeMounts</a:t>
            </a:r>
            <a:r>
              <a:rPr lang="en-US" sz="1600" dirty="0">
                <a:solidFill>
                  <a:srgbClr val="C020BF"/>
                </a:solidFill>
                <a:latin typeface="Courier" pitchFamily="2" charset="0"/>
              </a:rPr>
              <a:t>:</a:t>
            </a:r>
            <a:endParaRPr lang="en-US" sz="1600" dirty="0">
              <a:solidFill>
                <a:srgbClr val="00A3AF"/>
              </a:solidFill>
              <a:latin typeface="Courier" pitchFamily="2" charset="0"/>
            </a:endParaRPr>
          </a:p>
          <a:p>
            <a:r>
              <a:rPr lang="en-US" sz="1600" dirty="0">
                <a:solidFill>
                  <a:srgbClr val="4D2F2D"/>
                </a:solidFill>
                <a:latin typeface="Courier" pitchFamily="2" charset="0"/>
              </a:rPr>
              <a:t>        </a:t>
            </a:r>
            <a:r>
              <a:rPr lang="en-US" sz="1600" dirty="0">
                <a:solidFill>
                  <a:srgbClr val="B7650A"/>
                </a:solidFill>
                <a:latin typeface="Courier" pitchFamily="2" charset="0"/>
              </a:rPr>
              <a:t>- </a:t>
            </a:r>
            <a:r>
              <a:rPr lang="en-US" sz="1600" dirty="0" err="1">
                <a:solidFill>
                  <a:srgbClr val="00A3AF"/>
                </a:solidFill>
                <a:latin typeface="Courier" pitchFamily="2" charset="0"/>
              </a:rPr>
              <a:t>mountPath</a:t>
            </a:r>
            <a:r>
              <a:rPr lang="en-US" sz="1600" dirty="0">
                <a:solidFill>
                  <a:srgbClr val="C020BF"/>
                </a:solidFill>
                <a:latin typeface="Courier" pitchFamily="2" charset="0"/>
              </a:rPr>
              <a:t>:</a:t>
            </a:r>
            <a:r>
              <a:rPr lang="en-US" sz="1600" dirty="0">
                <a:solidFill>
                  <a:srgbClr val="4D2F2D"/>
                </a:solidFill>
                <a:latin typeface="Courier" pitchFamily="2" charset="0"/>
              </a:rPr>
              <a:t> /</a:t>
            </a:r>
            <a:r>
              <a:rPr lang="en-US" sz="1600" dirty="0" err="1">
                <a:solidFill>
                  <a:srgbClr val="4D2F2D"/>
                </a:solidFill>
                <a:latin typeface="Courier" pitchFamily="2" charset="0"/>
              </a:rPr>
              <a:t>usr</a:t>
            </a:r>
            <a:r>
              <a:rPr lang="en-US" sz="1600" dirty="0">
                <a:solidFill>
                  <a:srgbClr val="4D2F2D"/>
                </a:solidFill>
                <a:latin typeface="Courier" pitchFamily="2" charset="0"/>
              </a:rPr>
              <a:t>/local/tomcat/</a:t>
            </a:r>
            <a:r>
              <a:rPr lang="en-US" sz="1600" dirty="0" err="1">
                <a:solidFill>
                  <a:srgbClr val="4D2F2D"/>
                </a:solidFill>
                <a:latin typeface="Courier" pitchFamily="2" charset="0"/>
              </a:rPr>
              <a:t>webapps</a:t>
            </a:r>
            <a:r>
              <a:rPr lang="en-US" sz="1600" dirty="0">
                <a:solidFill>
                  <a:srgbClr val="4D2F2D"/>
                </a:solidFill>
                <a:latin typeface="Courier" pitchFamily="2" charset="0"/>
              </a:rPr>
              <a:t>/user-service-1.0.war</a:t>
            </a:r>
          </a:p>
          <a:p>
            <a:r>
              <a:rPr lang="en-US" sz="1600" dirty="0">
                <a:solidFill>
                  <a:srgbClr val="4D2F2D"/>
                </a:solidFill>
                <a:latin typeface="Courier" pitchFamily="2" charset="0"/>
              </a:rPr>
              <a:t>          </a:t>
            </a:r>
            <a:r>
              <a:rPr lang="en-US" sz="1600" dirty="0">
                <a:solidFill>
                  <a:srgbClr val="00A3AF"/>
                </a:solidFill>
                <a:latin typeface="Courier" pitchFamily="2" charset="0"/>
              </a:rPr>
              <a:t>name</a:t>
            </a:r>
            <a:r>
              <a:rPr lang="en-US" sz="1600" dirty="0">
                <a:solidFill>
                  <a:srgbClr val="C020BF"/>
                </a:solidFill>
                <a:latin typeface="Courier" pitchFamily="2" charset="0"/>
              </a:rPr>
              <a:t>:</a:t>
            </a:r>
            <a:r>
              <a:rPr lang="en-US" sz="1600" dirty="0">
                <a:solidFill>
                  <a:srgbClr val="4D2F2D"/>
                </a:solidFill>
                <a:latin typeface="Courier" pitchFamily="2" charset="0"/>
              </a:rPr>
              <a:t> user-service-war</a:t>
            </a:r>
          </a:p>
          <a:p>
            <a:r>
              <a:rPr lang="en-US" sz="1600" dirty="0">
                <a:solidFill>
                  <a:srgbClr val="4D2F2D"/>
                </a:solidFill>
                <a:latin typeface="Courier" pitchFamily="2" charset="0"/>
              </a:rPr>
              <a:t>      </a:t>
            </a:r>
            <a:r>
              <a:rPr lang="en-US" sz="1600" dirty="0">
                <a:solidFill>
                  <a:srgbClr val="00A3AF"/>
                </a:solidFill>
                <a:latin typeface="Courier" pitchFamily="2" charset="0"/>
              </a:rPr>
              <a:t>volumes</a:t>
            </a:r>
            <a:r>
              <a:rPr lang="en-US" sz="1600" dirty="0">
                <a:solidFill>
                  <a:srgbClr val="C020BF"/>
                </a:solidFill>
                <a:latin typeface="Courier" pitchFamily="2" charset="0"/>
              </a:rPr>
              <a:t>:</a:t>
            </a:r>
            <a:endParaRPr lang="en-US" sz="1600" dirty="0">
              <a:solidFill>
                <a:srgbClr val="00A3AF"/>
              </a:solidFill>
              <a:latin typeface="Courier" pitchFamily="2" charset="0"/>
            </a:endParaRPr>
          </a:p>
          <a:p>
            <a:r>
              <a:rPr lang="en-US" sz="1600" dirty="0">
                <a:solidFill>
                  <a:srgbClr val="4D2F2D"/>
                </a:solidFill>
                <a:latin typeface="Courier" pitchFamily="2" charset="0"/>
              </a:rPr>
              <a:t>      </a:t>
            </a:r>
            <a:r>
              <a:rPr lang="en-US" sz="1600" dirty="0">
                <a:solidFill>
                  <a:srgbClr val="B7650A"/>
                </a:solidFill>
                <a:latin typeface="Courier" pitchFamily="2" charset="0"/>
              </a:rPr>
              <a:t>- </a:t>
            </a:r>
            <a:r>
              <a:rPr lang="en-US" sz="1600" dirty="0">
                <a:solidFill>
                  <a:srgbClr val="00A3AF"/>
                </a:solidFill>
                <a:latin typeface="Courier" pitchFamily="2" charset="0"/>
              </a:rPr>
              <a:t>name</a:t>
            </a:r>
            <a:r>
              <a:rPr lang="en-US" sz="1600" dirty="0">
                <a:solidFill>
                  <a:srgbClr val="C020BF"/>
                </a:solidFill>
                <a:latin typeface="Courier" pitchFamily="2" charset="0"/>
              </a:rPr>
              <a:t>:</a:t>
            </a:r>
            <a:r>
              <a:rPr lang="en-US" sz="1600" dirty="0">
                <a:solidFill>
                  <a:srgbClr val="4D2F2D"/>
                </a:solidFill>
                <a:latin typeface="Courier" pitchFamily="2" charset="0"/>
              </a:rPr>
              <a:t> user-service-war</a:t>
            </a:r>
          </a:p>
          <a:p>
            <a:r>
              <a:rPr lang="en-US" sz="1600" dirty="0">
                <a:solidFill>
                  <a:srgbClr val="4D2F2D"/>
                </a:solidFill>
                <a:latin typeface="Courier" pitchFamily="2" charset="0"/>
              </a:rPr>
              <a:t>        </a:t>
            </a:r>
            <a:r>
              <a:rPr lang="en-US" sz="1600" dirty="0" err="1">
                <a:solidFill>
                  <a:srgbClr val="00A3AF"/>
                </a:solidFill>
                <a:latin typeface="Courier" pitchFamily="2" charset="0"/>
              </a:rPr>
              <a:t>persistentVolumeClaim</a:t>
            </a:r>
            <a:r>
              <a:rPr lang="en-US" sz="1600" dirty="0">
                <a:solidFill>
                  <a:srgbClr val="C020BF"/>
                </a:solidFill>
                <a:latin typeface="Courier" pitchFamily="2" charset="0"/>
              </a:rPr>
              <a:t>:</a:t>
            </a:r>
            <a:endParaRPr lang="en-US" sz="1600" dirty="0">
              <a:solidFill>
                <a:srgbClr val="00A3AF"/>
              </a:solidFill>
              <a:latin typeface="Courier" pitchFamily="2" charset="0"/>
            </a:endParaRPr>
          </a:p>
          <a:p>
            <a:r>
              <a:rPr lang="en-US" sz="1600" dirty="0">
                <a:solidFill>
                  <a:srgbClr val="4D2F2D"/>
                </a:solidFill>
                <a:latin typeface="Courier" pitchFamily="2" charset="0"/>
              </a:rPr>
              <a:t>          </a:t>
            </a:r>
            <a:r>
              <a:rPr lang="en-US" sz="1600" dirty="0" err="1">
                <a:solidFill>
                  <a:srgbClr val="00A3AF"/>
                </a:solidFill>
                <a:latin typeface="Courier" pitchFamily="2" charset="0"/>
              </a:rPr>
              <a:t>claimName</a:t>
            </a:r>
            <a:r>
              <a:rPr lang="en-US" sz="1600" dirty="0">
                <a:solidFill>
                  <a:srgbClr val="C020BF"/>
                </a:solidFill>
                <a:latin typeface="Courier" pitchFamily="2" charset="0"/>
              </a:rPr>
              <a:t>:</a:t>
            </a:r>
            <a:r>
              <a:rPr lang="en-US" sz="1600" dirty="0">
                <a:solidFill>
                  <a:srgbClr val="4D2F2D"/>
                </a:solidFill>
                <a:latin typeface="Courier" pitchFamily="2" charset="0"/>
              </a:rPr>
              <a:t> user-service-war-</a:t>
            </a:r>
            <a:r>
              <a:rPr lang="en-US" sz="1600" dirty="0" err="1">
                <a:solidFill>
                  <a:srgbClr val="4D2F2D"/>
                </a:solidFill>
                <a:latin typeface="Courier" pitchFamily="2" charset="0"/>
              </a:rPr>
              <a:t>pv</a:t>
            </a:r>
            <a:r>
              <a:rPr lang="en-US" sz="1600" dirty="0">
                <a:solidFill>
                  <a:srgbClr val="4D2F2D"/>
                </a:solidFill>
                <a:latin typeface="Courier" pitchFamily="2" charset="0"/>
              </a:rPr>
              <a:t>-claim</a:t>
            </a:r>
          </a:p>
        </p:txBody>
      </p:sp>
      <p:cxnSp>
        <p:nvCxnSpPr>
          <p:cNvPr id="4" name="Straight Connector 3">
            <a:extLst>
              <a:ext uri="{FF2B5EF4-FFF2-40B4-BE49-F238E27FC236}">
                <a16:creationId xmlns:a16="http://schemas.microsoft.com/office/drawing/2014/main" id="{D2EB4841-4E96-487D-ABC4-B5548C00F462}"/>
              </a:ext>
            </a:extLst>
          </p:cNvPr>
          <p:cNvCxnSpPr>
            <a:cxnSpLocks/>
          </p:cNvCxnSpPr>
          <p:nvPr/>
        </p:nvCxnSpPr>
        <p:spPr>
          <a:xfrm>
            <a:off x="1" y="6172200"/>
            <a:ext cx="12192001"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4FA1DC61-98B9-4D2E-95B3-4BE126C9E1EA}"/>
              </a:ext>
            </a:extLst>
          </p:cNvPr>
          <p:cNvSpPr txBox="1"/>
          <p:nvPr/>
        </p:nvSpPr>
        <p:spPr>
          <a:xfrm>
            <a:off x="122853" y="6317931"/>
            <a:ext cx="4010899" cy="420564"/>
          </a:xfrm>
          <a:prstGeom prst="rect">
            <a:avLst/>
          </a:prstGeom>
          <a:noFill/>
        </p:spPr>
        <p:txBody>
          <a:bodyPr wrap="square" rtlCol="0">
            <a:spAutoFit/>
          </a:bodyPr>
          <a:lstStyle/>
          <a:p>
            <a:pPr algn="ctr"/>
            <a:r>
              <a:rPr lang="en-US" sz="2133" dirty="0">
                <a:solidFill>
                  <a:schemeClr val="bg2">
                    <a:lumMod val="25000"/>
                  </a:schemeClr>
                </a:solidFill>
              </a:rPr>
              <a:t>Agile Brains Consulting</a:t>
            </a:r>
          </a:p>
        </p:txBody>
      </p:sp>
      <p:sp>
        <p:nvSpPr>
          <p:cNvPr id="6" name="TextBox 5">
            <a:extLst>
              <a:ext uri="{FF2B5EF4-FFF2-40B4-BE49-F238E27FC236}">
                <a16:creationId xmlns:a16="http://schemas.microsoft.com/office/drawing/2014/main" id="{DB8D0BBB-5988-46AA-9EAD-707B6004C7B9}"/>
              </a:ext>
            </a:extLst>
          </p:cNvPr>
          <p:cNvSpPr txBox="1"/>
          <p:nvPr/>
        </p:nvSpPr>
        <p:spPr>
          <a:xfrm>
            <a:off x="3514722" y="6490034"/>
            <a:ext cx="5857876" cy="254044"/>
          </a:xfrm>
          <a:prstGeom prst="rect">
            <a:avLst/>
          </a:prstGeom>
          <a:noFill/>
        </p:spPr>
        <p:txBody>
          <a:bodyPr wrap="square" rtlCol="0">
            <a:spAutoFit/>
          </a:bodyPr>
          <a:lstStyle/>
          <a:p>
            <a:pPr algn="ctr"/>
            <a:r>
              <a:rPr lang="en-US" sz="1051" dirty="0">
                <a:solidFill>
                  <a:schemeClr val="bg2">
                    <a:lumMod val="50000"/>
                  </a:schemeClr>
                </a:solidFill>
              </a:rPr>
              <a:t>©Agile Brains Consulting Inc. All rights reserved. Not to be reproduced without prior written consent.</a:t>
            </a:r>
          </a:p>
        </p:txBody>
      </p:sp>
      <p:pic>
        <p:nvPicPr>
          <p:cNvPr id="7" name="Picture 6" descr="A close up of a sign&#10;&#10;Description generated with high confidence">
            <a:extLst>
              <a:ext uri="{FF2B5EF4-FFF2-40B4-BE49-F238E27FC236}">
                <a16:creationId xmlns:a16="http://schemas.microsoft.com/office/drawing/2014/main" id="{62ED1D3C-94ED-4E66-AC1F-BA34BDBDD45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7650" y="6273801"/>
            <a:ext cx="542924" cy="542924"/>
          </a:xfrm>
          <a:prstGeom prst="rect">
            <a:avLst/>
          </a:prstGeom>
        </p:spPr>
      </p:pic>
      <p:pic>
        <p:nvPicPr>
          <p:cNvPr id="8" name="Picture 7">
            <a:extLst>
              <a:ext uri="{FF2B5EF4-FFF2-40B4-BE49-F238E27FC236}">
                <a16:creationId xmlns:a16="http://schemas.microsoft.com/office/drawing/2014/main" id="{7B32E106-9E99-4EB7-9524-D39048EF644E}"/>
              </a:ext>
            </a:extLst>
          </p:cNvPr>
          <p:cNvPicPr>
            <a:picLocks noChangeAspect="1"/>
          </p:cNvPicPr>
          <p:nvPr/>
        </p:nvPicPr>
        <p:blipFill rotWithShape="1">
          <a:blip r:embed="rId4">
            <a:extLst>
              <a:ext uri="{28A0092B-C50C-407E-A947-70E740481C1C}">
                <a14:useLocalDpi xmlns:a14="http://schemas.microsoft.com/office/drawing/2010/main" val="0"/>
              </a:ext>
            </a:extLst>
          </a:blip>
          <a:srcRect t="26736" b="30906"/>
          <a:stretch/>
        </p:blipFill>
        <p:spPr>
          <a:xfrm>
            <a:off x="9965555" y="6252635"/>
            <a:ext cx="1301160" cy="551155"/>
          </a:xfrm>
          <a:prstGeom prst="rect">
            <a:avLst/>
          </a:prstGeom>
        </p:spPr>
      </p:pic>
      <p:sp>
        <p:nvSpPr>
          <p:cNvPr id="9" name="Slide Number Placeholder 102">
            <a:extLst>
              <a:ext uri="{FF2B5EF4-FFF2-40B4-BE49-F238E27FC236}">
                <a16:creationId xmlns:a16="http://schemas.microsoft.com/office/drawing/2014/main" id="{A00F2676-DEAE-461D-80E3-9CE7EC56B906}"/>
              </a:ext>
            </a:extLst>
          </p:cNvPr>
          <p:cNvSpPr txBox="1">
            <a:spLocks/>
          </p:cNvSpPr>
          <p:nvPr/>
        </p:nvSpPr>
        <p:spPr>
          <a:xfrm>
            <a:off x="9159626" y="6356351"/>
            <a:ext cx="2844800" cy="365125"/>
          </a:xfrm>
          <a:prstGeom prst="rect">
            <a:avLst/>
          </a:prstGeom>
        </p:spPr>
        <p:txBody>
          <a:bodyPr vert="horz" lIns="121920" tIns="60960" rIns="121920" bIns="6096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04198DC-2EF7-4B34-A789-AD3A4CDEBD28}" type="slidenum">
              <a:rPr lang="en-US" sz="1600"/>
              <a:pPr/>
              <a:t>38</a:t>
            </a:fld>
            <a:endParaRPr lang="en-US" sz="1600" dirty="0"/>
          </a:p>
        </p:txBody>
      </p:sp>
      <p:sp>
        <p:nvSpPr>
          <p:cNvPr id="10" name="Title 1">
            <a:extLst>
              <a:ext uri="{FF2B5EF4-FFF2-40B4-BE49-F238E27FC236}">
                <a16:creationId xmlns:a16="http://schemas.microsoft.com/office/drawing/2014/main" id="{7E93399A-93E4-CD41-9265-578C9A7D7717}"/>
              </a:ext>
            </a:extLst>
          </p:cNvPr>
          <p:cNvSpPr txBox="1">
            <a:spLocks/>
          </p:cNvSpPr>
          <p:nvPr/>
        </p:nvSpPr>
        <p:spPr>
          <a:xfrm>
            <a:off x="519112" y="15021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002060"/>
                </a:solidFill>
              </a:rPr>
              <a:t>Example: Deployment using PVC </a:t>
            </a:r>
          </a:p>
        </p:txBody>
      </p:sp>
    </p:spTree>
    <p:extLst>
      <p:ext uri="{BB962C8B-B14F-4D97-AF65-F5344CB8AC3E}">
        <p14:creationId xmlns:p14="http://schemas.microsoft.com/office/powerpoint/2010/main" val="155256562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144"/>
        <p:cNvGrpSpPr/>
        <p:nvPr/>
      </p:nvGrpSpPr>
      <p:grpSpPr>
        <a:xfrm>
          <a:off x="0" y="0"/>
          <a:ext cx="0" cy="0"/>
          <a:chOff x="0" y="0"/>
          <a:chExt cx="0" cy="0"/>
        </a:xfrm>
      </p:grpSpPr>
      <p:sp>
        <p:nvSpPr>
          <p:cNvPr id="2146" name="Google Shape;2146;p290"/>
          <p:cNvSpPr txBox="1">
            <a:spLocks noGrp="1"/>
          </p:cNvSpPr>
          <p:nvPr>
            <p:ph type="body" idx="1"/>
          </p:nvPr>
        </p:nvSpPr>
        <p:spPr>
          <a:xfrm>
            <a:off x="790574" y="1887218"/>
            <a:ext cx="10715626" cy="3932434"/>
          </a:xfrm>
          <a:prstGeom prst="rect">
            <a:avLst/>
          </a:prstGeom>
          <a:noFill/>
          <a:ln>
            <a:noFill/>
          </a:ln>
        </p:spPr>
        <p:txBody>
          <a:bodyPr spcFirstLastPara="1" vert="horz" wrap="square" lIns="91425" tIns="45700" rIns="91425" bIns="45700" rtlCol="0" anchor="t" anchorCtr="0">
            <a:noAutofit/>
          </a:bodyPr>
          <a:lstStyle/>
          <a:p>
            <a:pPr marL="431800" indent="-342900">
              <a:spcBef>
                <a:spcPts val="0"/>
              </a:spcBef>
              <a:buClr>
                <a:srgbClr val="000000"/>
              </a:buClr>
              <a:buSzPts val="2200"/>
            </a:pPr>
            <a:r>
              <a:rPr lang="en-US" sz="1800" dirty="0"/>
              <a:t>create </a:t>
            </a:r>
            <a:r>
              <a:rPr lang="en-US" sz="1800" dirty="0" err="1"/>
              <a:t>pods,PV</a:t>
            </a:r>
            <a:r>
              <a:rPr lang="en-US" sz="1800" dirty="0"/>
              <a:t> and PVC</a:t>
            </a:r>
            <a:endParaRPr sz="1800" dirty="0"/>
          </a:p>
          <a:p>
            <a:pPr marL="431800" indent="-342900">
              <a:spcBef>
                <a:spcPts val="0"/>
              </a:spcBef>
              <a:buClr>
                <a:srgbClr val="000000"/>
              </a:buClr>
              <a:buSzPts val="2200"/>
            </a:pPr>
            <a:r>
              <a:rPr lang="en-US" sz="1800" dirty="0"/>
              <a:t>Experiment with creating end to end application, mount volume, read from shared pod</a:t>
            </a:r>
            <a:endParaRPr sz="1800" dirty="0"/>
          </a:p>
          <a:p>
            <a:pPr marL="431800" indent="-342900">
              <a:spcBef>
                <a:spcPts val="0"/>
              </a:spcBef>
              <a:buClr>
                <a:srgbClr val="000000"/>
              </a:buClr>
              <a:buSzPts val="2200"/>
            </a:pPr>
            <a:r>
              <a:rPr lang="en-US" sz="1800" dirty="0"/>
              <a:t>Fix a bug</a:t>
            </a:r>
            <a:endParaRPr sz="1800" dirty="0"/>
          </a:p>
          <a:p>
            <a:pPr marL="0" indent="0">
              <a:spcBef>
                <a:spcPts val="0"/>
              </a:spcBef>
              <a:buNone/>
            </a:pPr>
            <a:endParaRPr lang="en-US" sz="1200" dirty="0"/>
          </a:p>
          <a:p>
            <a:pPr marL="0" indent="0">
              <a:spcBef>
                <a:spcPts val="0"/>
              </a:spcBef>
              <a:buNone/>
            </a:pPr>
            <a:endParaRPr sz="1200" dirty="0"/>
          </a:p>
          <a:p>
            <a:pPr marL="0" indent="0">
              <a:spcBef>
                <a:spcPts val="0"/>
              </a:spcBef>
              <a:buNone/>
            </a:pPr>
            <a:r>
              <a:rPr lang="en-US" sz="2200" dirty="0"/>
              <a:t>cd to ex6</a:t>
            </a:r>
          </a:p>
          <a:p>
            <a:pPr marL="0" indent="0">
              <a:spcBef>
                <a:spcPts val="0"/>
              </a:spcBef>
              <a:buNone/>
            </a:pPr>
            <a:r>
              <a:rPr lang="en-US" sz="2000" dirty="0"/>
              <a:t>6.1 Exercise of Volume</a:t>
            </a:r>
            <a:endParaRPr sz="2000" dirty="0"/>
          </a:p>
          <a:p>
            <a:pPr marL="0" indent="0">
              <a:spcBef>
                <a:spcPts val="0"/>
              </a:spcBef>
              <a:buNone/>
            </a:pPr>
            <a:r>
              <a:rPr lang="en-US" sz="2000" u="sng" dirty="0">
                <a:solidFill>
                  <a:schemeClr val="hlink"/>
                </a:solidFill>
                <a:hlinkClick r:id="rId3"/>
              </a:rPr>
              <a:t>https://github.com/shekhar2010us/kubernetes_teach_git/blob/master/ex6/create_volumes.md</a:t>
            </a:r>
            <a:endParaRPr lang="en-US" sz="2000" u="sng" dirty="0">
              <a:solidFill>
                <a:schemeClr val="hlink"/>
              </a:solidFill>
            </a:endParaRPr>
          </a:p>
          <a:p>
            <a:pPr marL="0" indent="0">
              <a:spcBef>
                <a:spcPts val="0"/>
              </a:spcBef>
              <a:buNone/>
            </a:pPr>
            <a:endParaRPr lang="en-US" sz="2000" dirty="0"/>
          </a:p>
          <a:p>
            <a:pPr marL="0" indent="0">
              <a:spcBef>
                <a:spcPts val="0"/>
              </a:spcBef>
              <a:buNone/>
            </a:pPr>
            <a:endParaRPr sz="2000" dirty="0"/>
          </a:p>
          <a:p>
            <a:pPr marL="0" indent="0">
              <a:spcBef>
                <a:spcPts val="0"/>
              </a:spcBef>
              <a:buNone/>
            </a:pPr>
            <a:r>
              <a:rPr lang="en-US" sz="2000" dirty="0"/>
              <a:t>6.2 Exercise on PV, PVC</a:t>
            </a:r>
          </a:p>
          <a:p>
            <a:pPr marL="0" indent="0">
              <a:spcBef>
                <a:spcPts val="0"/>
              </a:spcBef>
              <a:buNone/>
            </a:pPr>
            <a:r>
              <a:rPr lang="en-US" sz="2000" dirty="0">
                <a:hlinkClick r:id="rId4"/>
              </a:rPr>
              <a:t>https://github.com/shekhar2010us/kubernetes_teach_git/blob/master/ex6/create_pv.md</a:t>
            </a:r>
            <a:endParaRPr lang="en-US" sz="2000" dirty="0"/>
          </a:p>
          <a:p>
            <a:pPr marL="0" indent="0">
              <a:spcBef>
                <a:spcPts val="0"/>
              </a:spcBef>
              <a:buNone/>
            </a:pPr>
            <a:endParaRPr sz="2200" dirty="0"/>
          </a:p>
        </p:txBody>
      </p:sp>
      <p:cxnSp>
        <p:nvCxnSpPr>
          <p:cNvPr id="4" name="Straight Connector 3">
            <a:extLst>
              <a:ext uri="{FF2B5EF4-FFF2-40B4-BE49-F238E27FC236}">
                <a16:creationId xmlns:a16="http://schemas.microsoft.com/office/drawing/2014/main" id="{D2EB4841-4E96-487D-ABC4-B5548C00F462}"/>
              </a:ext>
            </a:extLst>
          </p:cNvPr>
          <p:cNvCxnSpPr>
            <a:cxnSpLocks/>
          </p:cNvCxnSpPr>
          <p:nvPr/>
        </p:nvCxnSpPr>
        <p:spPr>
          <a:xfrm>
            <a:off x="1" y="6172200"/>
            <a:ext cx="12192001"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4FA1DC61-98B9-4D2E-95B3-4BE126C9E1EA}"/>
              </a:ext>
            </a:extLst>
          </p:cNvPr>
          <p:cNvSpPr txBox="1"/>
          <p:nvPr/>
        </p:nvSpPr>
        <p:spPr>
          <a:xfrm>
            <a:off x="122853" y="6317931"/>
            <a:ext cx="4010899" cy="420564"/>
          </a:xfrm>
          <a:prstGeom prst="rect">
            <a:avLst/>
          </a:prstGeom>
          <a:noFill/>
        </p:spPr>
        <p:txBody>
          <a:bodyPr wrap="square" rtlCol="0">
            <a:spAutoFit/>
          </a:bodyPr>
          <a:lstStyle/>
          <a:p>
            <a:pPr algn="ctr"/>
            <a:r>
              <a:rPr lang="en-US" sz="2133" dirty="0">
                <a:solidFill>
                  <a:schemeClr val="bg2">
                    <a:lumMod val="25000"/>
                  </a:schemeClr>
                </a:solidFill>
              </a:rPr>
              <a:t>Agile Brains Consulting</a:t>
            </a:r>
          </a:p>
        </p:txBody>
      </p:sp>
      <p:sp>
        <p:nvSpPr>
          <p:cNvPr id="6" name="TextBox 5">
            <a:extLst>
              <a:ext uri="{FF2B5EF4-FFF2-40B4-BE49-F238E27FC236}">
                <a16:creationId xmlns:a16="http://schemas.microsoft.com/office/drawing/2014/main" id="{DB8D0BBB-5988-46AA-9EAD-707B6004C7B9}"/>
              </a:ext>
            </a:extLst>
          </p:cNvPr>
          <p:cNvSpPr txBox="1"/>
          <p:nvPr/>
        </p:nvSpPr>
        <p:spPr>
          <a:xfrm>
            <a:off x="3514722" y="6490034"/>
            <a:ext cx="5857876" cy="254044"/>
          </a:xfrm>
          <a:prstGeom prst="rect">
            <a:avLst/>
          </a:prstGeom>
          <a:noFill/>
        </p:spPr>
        <p:txBody>
          <a:bodyPr wrap="square" rtlCol="0">
            <a:spAutoFit/>
          </a:bodyPr>
          <a:lstStyle/>
          <a:p>
            <a:pPr algn="ctr"/>
            <a:r>
              <a:rPr lang="en-US" sz="1051" dirty="0">
                <a:solidFill>
                  <a:schemeClr val="bg2">
                    <a:lumMod val="50000"/>
                  </a:schemeClr>
                </a:solidFill>
              </a:rPr>
              <a:t>©Agile Brains Consulting Inc. All rights reserved. Not to be reproduced without prior written consent.</a:t>
            </a:r>
          </a:p>
        </p:txBody>
      </p:sp>
      <p:pic>
        <p:nvPicPr>
          <p:cNvPr id="7" name="Picture 6" descr="A close up of a sign&#10;&#10;Description generated with high confidence">
            <a:extLst>
              <a:ext uri="{FF2B5EF4-FFF2-40B4-BE49-F238E27FC236}">
                <a16:creationId xmlns:a16="http://schemas.microsoft.com/office/drawing/2014/main" id="{62ED1D3C-94ED-4E66-AC1F-BA34BDBDD45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47650" y="6273801"/>
            <a:ext cx="542924" cy="542924"/>
          </a:xfrm>
          <a:prstGeom prst="rect">
            <a:avLst/>
          </a:prstGeom>
        </p:spPr>
      </p:pic>
      <p:pic>
        <p:nvPicPr>
          <p:cNvPr id="8" name="Picture 7">
            <a:extLst>
              <a:ext uri="{FF2B5EF4-FFF2-40B4-BE49-F238E27FC236}">
                <a16:creationId xmlns:a16="http://schemas.microsoft.com/office/drawing/2014/main" id="{7B32E106-9E99-4EB7-9524-D39048EF644E}"/>
              </a:ext>
            </a:extLst>
          </p:cNvPr>
          <p:cNvPicPr>
            <a:picLocks noChangeAspect="1"/>
          </p:cNvPicPr>
          <p:nvPr/>
        </p:nvPicPr>
        <p:blipFill rotWithShape="1">
          <a:blip r:embed="rId6">
            <a:extLst>
              <a:ext uri="{28A0092B-C50C-407E-A947-70E740481C1C}">
                <a14:useLocalDpi xmlns:a14="http://schemas.microsoft.com/office/drawing/2010/main" val="0"/>
              </a:ext>
            </a:extLst>
          </a:blip>
          <a:srcRect t="26736" b="30906"/>
          <a:stretch/>
        </p:blipFill>
        <p:spPr>
          <a:xfrm>
            <a:off x="9965555" y="6252635"/>
            <a:ext cx="1301160" cy="551155"/>
          </a:xfrm>
          <a:prstGeom prst="rect">
            <a:avLst/>
          </a:prstGeom>
        </p:spPr>
      </p:pic>
      <p:sp>
        <p:nvSpPr>
          <p:cNvPr id="9" name="Slide Number Placeholder 102">
            <a:extLst>
              <a:ext uri="{FF2B5EF4-FFF2-40B4-BE49-F238E27FC236}">
                <a16:creationId xmlns:a16="http://schemas.microsoft.com/office/drawing/2014/main" id="{A00F2676-DEAE-461D-80E3-9CE7EC56B906}"/>
              </a:ext>
            </a:extLst>
          </p:cNvPr>
          <p:cNvSpPr txBox="1">
            <a:spLocks/>
          </p:cNvSpPr>
          <p:nvPr/>
        </p:nvSpPr>
        <p:spPr>
          <a:xfrm>
            <a:off x="9159626" y="6356351"/>
            <a:ext cx="2844800" cy="365125"/>
          </a:xfrm>
          <a:prstGeom prst="rect">
            <a:avLst/>
          </a:prstGeom>
        </p:spPr>
        <p:txBody>
          <a:bodyPr vert="horz" lIns="121920" tIns="60960" rIns="121920" bIns="6096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04198DC-2EF7-4B34-A789-AD3A4CDEBD28}" type="slidenum">
              <a:rPr lang="en-US" sz="1600"/>
              <a:pPr/>
              <a:t>39</a:t>
            </a:fld>
            <a:endParaRPr lang="en-US" sz="1600" dirty="0"/>
          </a:p>
        </p:txBody>
      </p:sp>
      <p:sp>
        <p:nvSpPr>
          <p:cNvPr id="10" name="Title 1">
            <a:extLst>
              <a:ext uri="{FF2B5EF4-FFF2-40B4-BE49-F238E27FC236}">
                <a16:creationId xmlns:a16="http://schemas.microsoft.com/office/drawing/2014/main" id="{EA4008C2-E199-2E4F-B968-DA006DA0A4F2}"/>
              </a:ext>
            </a:extLst>
          </p:cNvPr>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002060"/>
                </a:solidFill>
              </a:rPr>
              <a:t>Lab (Volume, PV, PVC) </a:t>
            </a:r>
          </a:p>
        </p:txBody>
      </p:sp>
    </p:spTree>
    <p:extLst>
      <p:ext uri="{BB962C8B-B14F-4D97-AF65-F5344CB8AC3E}">
        <p14:creationId xmlns:p14="http://schemas.microsoft.com/office/powerpoint/2010/main" val="2515175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85"/>
        <p:cNvGrpSpPr/>
        <p:nvPr/>
      </p:nvGrpSpPr>
      <p:grpSpPr>
        <a:xfrm>
          <a:off x="0" y="0"/>
          <a:ext cx="0" cy="0"/>
          <a:chOff x="0" y="0"/>
          <a:chExt cx="0" cy="0"/>
        </a:xfrm>
      </p:grpSpPr>
      <p:sp>
        <p:nvSpPr>
          <p:cNvPr id="1587" name="Google Shape;1587;p226"/>
          <p:cNvSpPr txBox="1">
            <a:spLocks noGrp="1"/>
          </p:cNvSpPr>
          <p:nvPr>
            <p:ph type="body" idx="1"/>
          </p:nvPr>
        </p:nvSpPr>
        <p:spPr>
          <a:xfrm>
            <a:off x="6643722" y="4107854"/>
            <a:ext cx="4024200" cy="1892700"/>
          </a:xfrm>
          <a:prstGeom prst="rect">
            <a:avLst/>
          </a:prstGeom>
          <a:noFill/>
          <a:ln>
            <a:noFill/>
          </a:ln>
        </p:spPr>
        <p:txBody>
          <a:bodyPr spcFirstLastPara="1" vert="horz" wrap="square" lIns="91425" tIns="91425" rIns="91425" bIns="91425" rtlCol="0" anchor="t" anchorCtr="0">
            <a:noAutofit/>
          </a:bodyPr>
          <a:lstStyle/>
          <a:p>
            <a:pPr marL="342900" indent="-139700">
              <a:lnSpc>
                <a:spcPct val="100000"/>
              </a:lnSpc>
              <a:spcBef>
                <a:spcPts val="0"/>
              </a:spcBef>
              <a:buClr>
                <a:schemeClr val="dk1"/>
              </a:buClr>
              <a:buSzPts val="1800"/>
              <a:buFont typeface="Calibri"/>
              <a:buChar char="•"/>
            </a:pPr>
            <a:r>
              <a:rPr lang="en-US" sz="1800">
                <a:solidFill>
                  <a:schemeClr val="dk1"/>
                </a:solidFill>
                <a:latin typeface="Calibri"/>
                <a:ea typeface="Calibri"/>
                <a:cs typeface="Calibri"/>
                <a:sym typeface="Calibri"/>
              </a:rPr>
              <a:t>Containers in a pod share </a:t>
            </a:r>
            <a:endParaRPr/>
          </a:p>
          <a:p>
            <a:pPr marL="742950" lvl="1" indent="-107950">
              <a:lnSpc>
                <a:spcPct val="100000"/>
              </a:lnSpc>
              <a:spcBef>
                <a:spcPts val="560"/>
              </a:spcBef>
              <a:buClr>
                <a:schemeClr val="dk1"/>
              </a:buClr>
              <a:buSzPts val="1400"/>
              <a:buFont typeface="Calibri"/>
              <a:buChar char="–"/>
            </a:pPr>
            <a:r>
              <a:rPr lang="en-US" sz="1400">
                <a:solidFill>
                  <a:schemeClr val="dk1"/>
                </a:solidFill>
                <a:latin typeface="Calibri"/>
                <a:ea typeface="Calibri"/>
                <a:cs typeface="Calibri"/>
                <a:sym typeface="Calibri"/>
              </a:rPr>
              <a:t>IP address and port space</a:t>
            </a:r>
            <a:endParaRPr/>
          </a:p>
          <a:p>
            <a:pPr marL="742950" lvl="1" indent="-107950">
              <a:lnSpc>
                <a:spcPct val="100000"/>
              </a:lnSpc>
              <a:spcBef>
                <a:spcPts val="560"/>
              </a:spcBef>
              <a:buClr>
                <a:schemeClr val="dk1"/>
              </a:buClr>
              <a:buSzPts val="1400"/>
              <a:buFont typeface="Calibri"/>
              <a:buChar char="–"/>
            </a:pPr>
            <a:r>
              <a:rPr lang="en-US" sz="1400">
                <a:solidFill>
                  <a:schemeClr val="dk1"/>
                </a:solidFill>
                <a:latin typeface="Calibri"/>
                <a:ea typeface="Calibri"/>
                <a:cs typeface="Calibri"/>
                <a:sym typeface="Calibri"/>
              </a:rPr>
              <a:t>Filesystem</a:t>
            </a:r>
            <a:endParaRPr/>
          </a:p>
          <a:p>
            <a:pPr marL="742950" lvl="1" indent="-107950">
              <a:lnSpc>
                <a:spcPct val="100000"/>
              </a:lnSpc>
              <a:spcBef>
                <a:spcPts val="560"/>
              </a:spcBef>
              <a:buClr>
                <a:schemeClr val="dk1"/>
              </a:buClr>
              <a:buSzPts val="1400"/>
              <a:buFont typeface="Calibri"/>
              <a:buChar char="–"/>
            </a:pPr>
            <a:r>
              <a:rPr lang="en-US" sz="1400">
                <a:solidFill>
                  <a:schemeClr val="dk1"/>
                </a:solidFill>
                <a:latin typeface="Calibri"/>
                <a:ea typeface="Calibri"/>
                <a:cs typeface="Calibri"/>
                <a:sym typeface="Calibri"/>
              </a:rPr>
              <a:t>Storage (Volumnes)</a:t>
            </a:r>
            <a:endParaRPr/>
          </a:p>
          <a:p>
            <a:pPr marL="742950" lvl="1" indent="-107950">
              <a:lnSpc>
                <a:spcPct val="100000"/>
              </a:lnSpc>
              <a:spcBef>
                <a:spcPts val="560"/>
              </a:spcBef>
              <a:buClr>
                <a:schemeClr val="dk1"/>
              </a:buClr>
              <a:buSzPts val="1400"/>
              <a:buFont typeface="Calibri"/>
              <a:buChar char="–"/>
            </a:pPr>
            <a:r>
              <a:rPr lang="en-US" sz="1400">
                <a:solidFill>
                  <a:schemeClr val="dk1"/>
                </a:solidFill>
                <a:latin typeface="Calibri"/>
                <a:ea typeface="Calibri"/>
                <a:cs typeface="Calibri"/>
                <a:sym typeface="Calibri"/>
              </a:rPr>
              <a:t>Labels</a:t>
            </a:r>
            <a:endParaRPr/>
          </a:p>
          <a:p>
            <a:pPr marL="742950" lvl="1" indent="-107950">
              <a:lnSpc>
                <a:spcPct val="100000"/>
              </a:lnSpc>
              <a:spcBef>
                <a:spcPts val="560"/>
              </a:spcBef>
              <a:buClr>
                <a:schemeClr val="dk1"/>
              </a:buClr>
              <a:buSzPts val="1400"/>
              <a:buFont typeface="Calibri"/>
              <a:buChar char="–"/>
            </a:pPr>
            <a:r>
              <a:rPr lang="en-US" sz="1400">
                <a:solidFill>
                  <a:schemeClr val="dk1"/>
                </a:solidFill>
                <a:latin typeface="Calibri"/>
                <a:ea typeface="Calibri"/>
                <a:cs typeface="Calibri"/>
                <a:sym typeface="Calibri"/>
              </a:rPr>
              <a:t>Secrets</a:t>
            </a:r>
            <a:endParaRPr/>
          </a:p>
          <a:p>
            <a:pPr marL="742950" lvl="1" indent="-19050">
              <a:lnSpc>
                <a:spcPct val="100000"/>
              </a:lnSpc>
              <a:spcBef>
                <a:spcPts val="560"/>
              </a:spcBef>
              <a:buClr>
                <a:schemeClr val="dk1"/>
              </a:buClr>
              <a:buSzPts val="1400"/>
              <a:buNone/>
            </a:pPr>
            <a:endParaRPr sz="1400">
              <a:solidFill>
                <a:schemeClr val="dk1"/>
              </a:solidFill>
              <a:latin typeface="Calibri"/>
              <a:ea typeface="Calibri"/>
              <a:cs typeface="Calibri"/>
              <a:sym typeface="Calibri"/>
            </a:endParaRPr>
          </a:p>
        </p:txBody>
      </p:sp>
      <p:pic>
        <p:nvPicPr>
          <p:cNvPr id="1588" name="Google Shape;1588;p226"/>
          <p:cNvPicPr preferRelativeResize="0"/>
          <p:nvPr/>
        </p:nvPicPr>
        <p:blipFill rotWithShape="1">
          <a:blip r:embed="rId3">
            <a:alphaModFix/>
          </a:blip>
          <a:srcRect/>
          <a:stretch/>
        </p:blipFill>
        <p:spPr>
          <a:xfrm>
            <a:off x="2132858" y="4073898"/>
            <a:ext cx="4539109" cy="1752600"/>
          </a:xfrm>
          <a:prstGeom prst="rect">
            <a:avLst/>
          </a:prstGeom>
          <a:noFill/>
          <a:ln>
            <a:noFill/>
          </a:ln>
        </p:spPr>
      </p:pic>
      <p:sp>
        <p:nvSpPr>
          <p:cNvPr id="1590" name="Google Shape;1590;p226"/>
          <p:cNvSpPr txBox="1"/>
          <p:nvPr/>
        </p:nvSpPr>
        <p:spPr>
          <a:xfrm>
            <a:off x="790574" y="1556684"/>
            <a:ext cx="10715626" cy="2361600"/>
          </a:xfrm>
          <a:prstGeom prst="rect">
            <a:avLst/>
          </a:prstGeom>
          <a:noFill/>
          <a:ln>
            <a:noFill/>
          </a:ln>
        </p:spPr>
        <p:txBody>
          <a:bodyPr spcFirstLastPara="1" wrap="square" lIns="91425" tIns="91425" rIns="91425" bIns="91425" anchor="t" anchorCtr="0">
            <a:noAutofit/>
          </a:bodyPr>
          <a:lstStyle/>
          <a:p>
            <a:pPr marL="342900" indent="-139700">
              <a:buClr>
                <a:schemeClr val="dk1"/>
              </a:buClr>
              <a:buSzPts val="1800"/>
              <a:buFont typeface="Calibri"/>
              <a:buChar char="•"/>
            </a:pPr>
            <a:r>
              <a:rPr lang="en-US" dirty="0">
                <a:solidFill>
                  <a:schemeClr val="dk1"/>
                </a:solidFill>
                <a:latin typeface="Calibri"/>
                <a:ea typeface="Calibri"/>
                <a:cs typeface="Calibri"/>
                <a:sym typeface="Calibri"/>
              </a:rPr>
              <a:t>The smallest unit that can be scheduled to be deployed through K8s is called a </a:t>
            </a:r>
            <a:r>
              <a:rPr lang="en-US" i="1" dirty="0">
                <a:solidFill>
                  <a:schemeClr val="dk1"/>
                </a:solidFill>
                <a:latin typeface="Calibri"/>
                <a:ea typeface="Calibri"/>
                <a:cs typeface="Calibri"/>
                <a:sym typeface="Calibri"/>
              </a:rPr>
              <a:t>pod</a:t>
            </a:r>
            <a:r>
              <a:rPr lang="en-US" dirty="0">
                <a:solidFill>
                  <a:schemeClr val="dk1"/>
                </a:solidFill>
                <a:latin typeface="Calibri"/>
                <a:ea typeface="Calibri"/>
                <a:cs typeface="Calibri"/>
                <a:sym typeface="Calibri"/>
              </a:rPr>
              <a:t>.</a:t>
            </a:r>
            <a:endParaRPr dirty="0"/>
          </a:p>
          <a:p>
            <a:pPr marL="342900" indent="-139700">
              <a:spcBef>
                <a:spcPts val="640"/>
              </a:spcBef>
              <a:buClr>
                <a:schemeClr val="dk1"/>
              </a:buClr>
              <a:buSzPts val="1800"/>
              <a:buFont typeface="Calibri"/>
              <a:buChar char="•"/>
            </a:pPr>
            <a:r>
              <a:rPr lang="en-US" dirty="0">
                <a:solidFill>
                  <a:schemeClr val="dk1"/>
                </a:solidFill>
                <a:latin typeface="Calibri"/>
                <a:ea typeface="Calibri"/>
                <a:cs typeface="Calibri"/>
                <a:sym typeface="Calibri"/>
              </a:rPr>
              <a:t>Homogeneous group of containers.</a:t>
            </a:r>
            <a:endParaRPr dirty="0"/>
          </a:p>
          <a:p>
            <a:pPr marL="342900" indent="-139700">
              <a:spcBef>
                <a:spcPts val="640"/>
              </a:spcBef>
              <a:buClr>
                <a:schemeClr val="dk1"/>
              </a:buClr>
              <a:buSzPts val="1800"/>
              <a:buFont typeface="Calibri"/>
              <a:buChar char="•"/>
            </a:pPr>
            <a:r>
              <a:rPr lang="en-US" dirty="0">
                <a:solidFill>
                  <a:schemeClr val="dk1"/>
                </a:solidFill>
                <a:latin typeface="Calibri"/>
                <a:ea typeface="Calibri"/>
                <a:cs typeface="Calibri"/>
                <a:sym typeface="Calibri"/>
              </a:rPr>
              <a:t>This group of containers would share storage, Linux namespaces, </a:t>
            </a:r>
            <a:r>
              <a:rPr lang="en-US" dirty="0" err="1">
                <a:solidFill>
                  <a:schemeClr val="dk1"/>
                </a:solidFill>
                <a:latin typeface="Calibri"/>
                <a:ea typeface="Calibri"/>
                <a:cs typeface="Calibri"/>
                <a:sym typeface="Calibri"/>
              </a:rPr>
              <a:t>cgroups</a:t>
            </a:r>
            <a:r>
              <a:rPr lang="en-US" dirty="0">
                <a:solidFill>
                  <a:schemeClr val="dk1"/>
                </a:solidFill>
                <a:latin typeface="Calibri"/>
                <a:ea typeface="Calibri"/>
                <a:cs typeface="Calibri"/>
                <a:sym typeface="Calibri"/>
              </a:rPr>
              <a:t>, IP addresses. These are co-located, hence share resources and are always scheduled together.</a:t>
            </a:r>
            <a:endParaRPr dirty="0"/>
          </a:p>
          <a:p>
            <a:pPr marL="342900" indent="-139700">
              <a:spcBef>
                <a:spcPts val="640"/>
              </a:spcBef>
              <a:buClr>
                <a:schemeClr val="dk1"/>
              </a:buClr>
              <a:buSzPts val="1800"/>
              <a:buFont typeface="Calibri"/>
              <a:buChar char="•"/>
            </a:pPr>
            <a:r>
              <a:rPr lang="en-US" dirty="0">
                <a:solidFill>
                  <a:schemeClr val="dk1"/>
                </a:solidFill>
                <a:latin typeface="Calibri"/>
                <a:ea typeface="Calibri"/>
                <a:cs typeface="Calibri"/>
                <a:sym typeface="Calibri"/>
              </a:rPr>
              <a:t>Pods are not intended to live long. They are created, destroyed and re-created on demand, based on the state of the server and the service itself.</a:t>
            </a:r>
            <a:endParaRPr dirty="0">
              <a:solidFill>
                <a:schemeClr val="dk1"/>
              </a:solidFill>
              <a:latin typeface="Calibri"/>
              <a:ea typeface="Calibri"/>
              <a:cs typeface="Calibri"/>
              <a:sym typeface="Calibri"/>
            </a:endParaRPr>
          </a:p>
        </p:txBody>
      </p:sp>
      <p:cxnSp>
        <p:nvCxnSpPr>
          <p:cNvPr id="7" name="Straight Connector 6">
            <a:extLst>
              <a:ext uri="{FF2B5EF4-FFF2-40B4-BE49-F238E27FC236}">
                <a16:creationId xmlns:a16="http://schemas.microsoft.com/office/drawing/2014/main" id="{D2EB4841-4E96-487D-ABC4-B5548C00F462}"/>
              </a:ext>
            </a:extLst>
          </p:cNvPr>
          <p:cNvCxnSpPr>
            <a:cxnSpLocks/>
          </p:cNvCxnSpPr>
          <p:nvPr/>
        </p:nvCxnSpPr>
        <p:spPr>
          <a:xfrm>
            <a:off x="1" y="6172200"/>
            <a:ext cx="12192001"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4FA1DC61-98B9-4D2E-95B3-4BE126C9E1EA}"/>
              </a:ext>
            </a:extLst>
          </p:cNvPr>
          <p:cNvSpPr txBox="1"/>
          <p:nvPr/>
        </p:nvSpPr>
        <p:spPr>
          <a:xfrm>
            <a:off x="122853" y="6317931"/>
            <a:ext cx="4010899" cy="420564"/>
          </a:xfrm>
          <a:prstGeom prst="rect">
            <a:avLst/>
          </a:prstGeom>
          <a:noFill/>
        </p:spPr>
        <p:txBody>
          <a:bodyPr wrap="square" rtlCol="0">
            <a:spAutoFit/>
          </a:bodyPr>
          <a:lstStyle/>
          <a:p>
            <a:pPr algn="ctr"/>
            <a:r>
              <a:rPr lang="en-US" sz="2133" dirty="0">
                <a:solidFill>
                  <a:schemeClr val="bg2">
                    <a:lumMod val="25000"/>
                  </a:schemeClr>
                </a:solidFill>
              </a:rPr>
              <a:t>Agile Brains Consulting</a:t>
            </a:r>
          </a:p>
        </p:txBody>
      </p:sp>
      <p:sp>
        <p:nvSpPr>
          <p:cNvPr id="9" name="TextBox 8">
            <a:extLst>
              <a:ext uri="{FF2B5EF4-FFF2-40B4-BE49-F238E27FC236}">
                <a16:creationId xmlns:a16="http://schemas.microsoft.com/office/drawing/2014/main" id="{DB8D0BBB-5988-46AA-9EAD-707B6004C7B9}"/>
              </a:ext>
            </a:extLst>
          </p:cNvPr>
          <p:cNvSpPr txBox="1"/>
          <p:nvPr/>
        </p:nvSpPr>
        <p:spPr>
          <a:xfrm>
            <a:off x="3514722" y="6490034"/>
            <a:ext cx="5857876" cy="254044"/>
          </a:xfrm>
          <a:prstGeom prst="rect">
            <a:avLst/>
          </a:prstGeom>
          <a:noFill/>
        </p:spPr>
        <p:txBody>
          <a:bodyPr wrap="square" rtlCol="0">
            <a:spAutoFit/>
          </a:bodyPr>
          <a:lstStyle/>
          <a:p>
            <a:pPr algn="ctr"/>
            <a:r>
              <a:rPr lang="en-US" sz="1051" dirty="0">
                <a:solidFill>
                  <a:schemeClr val="bg2">
                    <a:lumMod val="50000"/>
                  </a:schemeClr>
                </a:solidFill>
              </a:rPr>
              <a:t>©Agile Brains Consulting Inc. All rights reserved. Not to be reproduced without prior written consent.</a:t>
            </a:r>
          </a:p>
        </p:txBody>
      </p:sp>
      <p:pic>
        <p:nvPicPr>
          <p:cNvPr id="10" name="Picture 9" descr="A close up of a sign&#10;&#10;Description generated with high confidence">
            <a:extLst>
              <a:ext uri="{FF2B5EF4-FFF2-40B4-BE49-F238E27FC236}">
                <a16:creationId xmlns:a16="http://schemas.microsoft.com/office/drawing/2014/main" id="{62ED1D3C-94ED-4E66-AC1F-BA34BDBDD45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47650" y="6273801"/>
            <a:ext cx="542924" cy="542924"/>
          </a:xfrm>
          <a:prstGeom prst="rect">
            <a:avLst/>
          </a:prstGeom>
        </p:spPr>
      </p:pic>
      <p:pic>
        <p:nvPicPr>
          <p:cNvPr id="11" name="Picture 10">
            <a:extLst>
              <a:ext uri="{FF2B5EF4-FFF2-40B4-BE49-F238E27FC236}">
                <a16:creationId xmlns:a16="http://schemas.microsoft.com/office/drawing/2014/main" id="{7B32E106-9E99-4EB7-9524-D39048EF644E}"/>
              </a:ext>
            </a:extLst>
          </p:cNvPr>
          <p:cNvPicPr>
            <a:picLocks noChangeAspect="1"/>
          </p:cNvPicPr>
          <p:nvPr/>
        </p:nvPicPr>
        <p:blipFill rotWithShape="1">
          <a:blip r:embed="rId5">
            <a:extLst>
              <a:ext uri="{28A0092B-C50C-407E-A947-70E740481C1C}">
                <a14:useLocalDpi xmlns:a14="http://schemas.microsoft.com/office/drawing/2010/main" val="0"/>
              </a:ext>
            </a:extLst>
          </a:blip>
          <a:srcRect t="26736" b="30906"/>
          <a:stretch/>
        </p:blipFill>
        <p:spPr>
          <a:xfrm>
            <a:off x="9965555" y="6252635"/>
            <a:ext cx="1301160" cy="551155"/>
          </a:xfrm>
          <a:prstGeom prst="rect">
            <a:avLst/>
          </a:prstGeom>
        </p:spPr>
      </p:pic>
      <p:sp>
        <p:nvSpPr>
          <p:cNvPr id="12" name="Slide Number Placeholder 102">
            <a:extLst>
              <a:ext uri="{FF2B5EF4-FFF2-40B4-BE49-F238E27FC236}">
                <a16:creationId xmlns:a16="http://schemas.microsoft.com/office/drawing/2014/main" id="{A00F2676-DEAE-461D-80E3-9CE7EC56B906}"/>
              </a:ext>
            </a:extLst>
          </p:cNvPr>
          <p:cNvSpPr txBox="1">
            <a:spLocks/>
          </p:cNvSpPr>
          <p:nvPr/>
        </p:nvSpPr>
        <p:spPr>
          <a:xfrm>
            <a:off x="9159626" y="6356351"/>
            <a:ext cx="2844800" cy="365125"/>
          </a:xfrm>
          <a:prstGeom prst="rect">
            <a:avLst/>
          </a:prstGeom>
        </p:spPr>
        <p:txBody>
          <a:bodyPr vert="horz" lIns="121920" tIns="60960" rIns="121920" bIns="6096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04198DC-2EF7-4B34-A789-AD3A4CDEBD28}" type="slidenum">
              <a:rPr lang="en-US" sz="1600"/>
              <a:pPr/>
              <a:t>4</a:t>
            </a:fld>
            <a:endParaRPr lang="en-US" sz="1600" dirty="0"/>
          </a:p>
        </p:txBody>
      </p:sp>
      <p:sp>
        <p:nvSpPr>
          <p:cNvPr id="13" name="Title 1">
            <a:extLst>
              <a:ext uri="{FF2B5EF4-FFF2-40B4-BE49-F238E27FC236}">
                <a16:creationId xmlns:a16="http://schemas.microsoft.com/office/drawing/2014/main" id="{2C1DB71A-4CEB-BF45-B3DD-6DEAE0CE60EE}"/>
              </a:ext>
            </a:extLst>
          </p:cNvPr>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002060"/>
                </a:solidFill>
              </a:rPr>
              <a:t>Kubernetes: Pods</a:t>
            </a:r>
          </a:p>
        </p:txBody>
      </p:sp>
    </p:spTree>
    <p:extLst>
      <p:ext uri="{BB962C8B-B14F-4D97-AF65-F5344CB8AC3E}">
        <p14:creationId xmlns:p14="http://schemas.microsoft.com/office/powerpoint/2010/main" val="312764546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D2EB4841-4E96-487D-ABC4-B5548C00F462}"/>
              </a:ext>
            </a:extLst>
          </p:cNvPr>
          <p:cNvCxnSpPr>
            <a:cxnSpLocks/>
          </p:cNvCxnSpPr>
          <p:nvPr/>
        </p:nvCxnSpPr>
        <p:spPr>
          <a:xfrm>
            <a:off x="1" y="6172200"/>
            <a:ext cx="12192001"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4FA1DC61-98B9-4D2E-95B3-4BE126C9E1EA}"/>
              </a:ext>
            </a:extLst>
          </p:cNvPr>
          <p:cNvSpPr txBox="1"/>
          <p:nvPr/>
        </p:nvSpPr>
        <p:spPr>
          <a:xfrm>
            <a:off x="122853" y="6317931"/>
            <a:ext cx="4010899" cy="420564"/>
          </a:xfrm>
          <a:prstGeom prst="rect">
            <a:avLst/>
          </a:prstGeom>
          <a:noFill/>
        </p:spPr>
        <p:txBody>
          <a:bodyPr wrap="square" rtlCol="0">
            <a:spAutoFit/>
          </a:bodyPr>
          <a:lstStyle/>
          <a:p>
            <a:pPr algn="ctr"/>
            <a:r>
              <a:rPr lang="en-US" sz="2133" dirty="0">
                <a:solidFill>
                  <a:schemeClr val="bg2">
                    <a:lumMod val="25000"/>
                  </a:schemeClr>
                </a:solidFill>
              </a:rPr>
              <a:t>Agile Brains Consulting</a:t>
            </a:r>
          </a:p>
        </p:txBody>
      </p:sp>
      <p:sp>
        <p:nvSpPr>
          <p:cNvPr id="5" name="TextBox 4">
            <a:extLst>
              <a:ext uri="{FF2B5EF4-FFF2-40B4-BE49-F238E27FC236}">
                <a16:creationId xmlns:a16="http://schemas.microsoft.com/office/drawing/2014/main" id="{DB8D0BBB-5988-46AA-9EAD-707B6004C7B9}"/>
              </a:ext>
            </a:extLst>
          </p:cNvPr>
          <p:cNvSpPr txBox="1"/>
          <p:nvPr/>
        </p:nvSpPr>
        <p:spPr>
          <a:xfrm>
            <a:off x="3514722" y="6490034"/>
            <a:ext cx="5857876" cy="254044"/>
          </a:xfrm>
          <a:prstGeom prst="rect">
            <a:avLst/>
          </a:prstGeom>
          <a:noFill/>
        </p:spPr>
        <p:txBody>
          <a:bodyPr wrap="square" rtlCol="0">
            <a:spAutoFit/>
          </a:bodyPr>
          <a:lstStyle/>
          <a:p>
            <a:pPr algn="ctr"/>
            <a:r>
              <a:rPr lang="en-US" sz="1051" dirty="0">
                <a:solidFill>
                  <a:schemeClr val="bg2">
                    <a:lumMod val="50000"/>
                  </a:schemeClr>
                </a:solidFill>
              </a:rPr>
              <a:t>©Agile Brains Consulting Inc. All rights reserved. Not to be reproduced without prior written consent.</a:t>
            </a:r>
          </a:p>
        </p:txBody>
      </p:sp>
      <p:pic>
        <p:nvPicPr>
          <p:cNvPr id="6" name="Picture 5" descr="A close up of a sign&#10;&#10;Description generated with high confidence">
            <a:extLst>
              <a:ext uri="{FF2B5EF4-FFF2-40B4-BE49-F238E27FC236}">
                <a16:creationId xmlns:a16="http://schemas.microsoft.com/office/drawing/2014/main" id="{62ED1D3C-94ED-4E66-AC1F-BA34BDBDD45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7650" y="6273801"/>
            <a:ext cx="542924" cy="542924"/>
          </a:xfrm>
          <a:prstGeom prst="rect">
            <a:avLst/>
          </a:prstGeom>
        </p:spPr>
      </p:pic>
      <p:pic>
        <p:nvPicPr>
          <p:cNvPr id="7" name="Picture 6">
            <a:extLst>
              <a:ext uri="{FF2B5EF4-FFF2-40B4-BE49-F238E27FC236}">
                <a16:creationId xmlns:a16="http://schemas.microsoft.com/office/drawing/2014/main" id="{7B32E106-9E99-4EB7-9524-D39048EF644E}"/>
              </a:ext>
            </a:extLst>
          </p:cNvPr>
          <p:cNvPicPr>
            <a:picLocks noChangeAspect="1"/>
          </p:cNvPicPr>
          <p:nvPr/>
        </p:nvPicPr>
        <p:blipFill rotWithShape="1">
          <a:blip r:embed="rId3">
            <a:extLst>
              <a:ext uri="{28A0092B-C50C-407E-A947-70E740481C1C}">
                <a14:useLocalDpi xmlns:a14="http://schemas.microsoft.com/office/drawing/2010/main" val="0"/>
              </a:ext>
            </a:extLst>
          </a:blip>
          <a:srcRect t="26736" b="30906"/>
          <a:stretch/>
        </p:blipFill>
        <p:spPr>
          <a:xfrm>
            <a:off x="9965555" y="6252635"/>
            <a:ext cx="1301160" cy="551155"/>
          </a:xfrm>
          <a:prstGeom prst="rect">
            <a:avLst/>
          </a:prstGeom>
        </p:spPr>
      </p:pic>
      <p:sp>
        <p:nvSpPr>
          <p:cNvPr id="8" name="Slide Number Placeholder 102">
            <a:extLst>
              <a:ext uri="{FF2B5EF4-FFF2-40B4-BE49-F238E27FC236}">
                <a16:creationId xmlns:a16="http://schemas.microsoft.com/office/drawing/2014/main" id="{A00F2676-DEAE-461D-80E3-9CE7EC56B906}"/>
              </a:ext>
            </a:extLst>
          </p:cNvPr>
          <p:cNvSpPr txBox="1">
            <a:spLocks/>
          </p:cNvSpPr>
          <p:nvPr/>
        </p:nvSpPr>
        <p:spPr>
          <a:xfrm>
            <a:off x="9159626" y="6356351"/>
            <a:ext cx="2844800" cy="365125"/>
          </a:xfrm>
          <a:prstGeom prst="rect">
            <a:avLst/>
          </a:prstGeom>
        </p:spPr>
        <p:txBody>
          <a:bodyPr vert="horz" lIns="121920" tIns="60960" rIns="121920" bIns="6096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04198DC-2EF7-4B34-A789-AD3A4CDEBD28}" type="slidenum">
              <a:rPr lang="en-US" sz="1600"/>
              <a:pPr/>
              <a:t>40</a:t>
            </a:fld>
            <a:endParaRPr lang="en-US" sz="1600" dirty="0"/>
          </a:p>
        </p:txBody>
      </p:sp>
      <p:sp>
        <p:nvSpPr>
          <p:cNvPr id="10" name="Title 1">
            <a:extLst>
              <a:ext uri="{FF2B5EF4-FFF2-40B4-BE49-F238E27FC236}">
                <a16:creationId xmlns:a16="http://schemas.microsoft.com/office/drawing/2014/main" id="{3BE89834-BD39-E245-B3F9-8249364136DD}"/>
              </a:ext>
            </a:extLst>
          </p:cNvPr>
          <p:cNvSpPr txBox="1">
            <a:spLocks/>
          </p:cNvSpPr>
          <p:nvPr/>
        </p:nvSpPr>
        <p:spPr>
          <a:xfrm>
            <a:off x="751114" y="2402803"/>
            <a:ext cx="11253311"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002060"/>
                </a:solidFill>
              </a:rPr>
              <a:t>Storage Classes</a:t>
            </a:r>
          </a:p>
        </p:txBody>
      </p:sp>
    </p:spTree>
    <p:extLst>
      <p:ext uri="{BB962C8B-B14F-4D97-AF65-F5344CB8AC3E}">
        <p14:creationId xmlns:p14="http://schemas.microsoft.com/office/powerpoint/2010/main" val="409356669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117"/>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D2EB4841-4E96-487D-ABC4-B5548C00F462}"/>
              </a:ext>
            </a:extLst>
          </p:cNvPr>
          <p:cNvCxnSpPr>
            <a:cxnSpLocks/>
          </p:cNvCxnSpPr>
          <p:nvPr/>
        </p:nvCxnSpPr>
        <p:spPr>
          <a:xfrm>
            <a:off x="1" y="6172200"/>
            <a:ext cx="12192001"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FA1DC61-98B9-4D2E-95B3-4BE126C9E1EA}"/>
              </a:ext>
            </a:extLst>
          </p:cNvPr>
          <p:cNvSpPr txBox="1"/>
          <p:nvPr/>
        </p:nvSpPr>
        <p:spPr>
          <a:xfrm>
            <a:off x="122853" y="6317931"/>
            <a:ext cx="4010899" cy="420564"/>
          </a:xfrm>
          <a:prstGeom prst="rect">
            <a:avLst/>
          </a:prstGeom>
          <a:noFill/>
        </p:spPr>
        <p:txBody>
          <a:bodyPr wrap="square" rtlCol="0">
            <a:spAutoFit/>
          </a:bodyPr>
          <a:lstStyle/>
          <a:p>
            <a:pPr algn="ctr"/>
            <a:r>
              <a:rPr lang="en-US" sz="2133" dirty="0">
                <a:solidFill>
                  <a:schemeClr val="bg2">
                    <a:lumMod val="25000"/>
                  </a:schemeClr>
                </a:solidFill>
              </a:rPr>
              <a:t>Agile Brains Consulting</a:t>
            </a:r>
          </a:p>
        </p:txBody>
      </p:sp>
      <p:sp>
        <p:nvSpPr>
          <p:cNvPr id="7" name="TextBox 6">
            <a:extLst>
              <a:ext uri="{FF2B5EF4-FFF2-40B4-BE49-F238E27FC236}">
                <a16:creationId xmlns:a16="http://schemas.microsoft.com/office/drawing/2014/main" id="{DB8D0BBB-5988-46AA-9EAD-707B6004C7B9}"/>
              </a:ext>
            </a:extLst>
          </p:cNvPr>
          <p:cNvSpPr txBox="1"/>
          <p:nvPr/>
        </p:nvSpPr>
        <p:spPr>
          <a:xfrm>
            <a:off x="3514722" y="6490034"/>
            <a:ext cx="5857876" cy="254044"/>
          </a:xfrm>
          <a:prstGeom prst="rect">
            <a:avLst/>
          </a:prstGeom>
          <a:noFill/>
        </p:spPr>
        <p:txBody>
          <a:bodyPr wrap="square" rtlCol="0">
            <a:spAutoFit/>
          </a:bodyPr>
          <a:lstStyle/>
          <a:p>
            <a:pPr algn="ctr"/>
            <a:r>
              <a:rPr lang="en-US" sz="1051" dirty="0">
                <a:solidFill>
                  <a:schemeClr val="bg2">
                    <a:lumMod val="50000"/>
                  </a:schemeClr>
                </a:solidFill>
              </a:rPr>
              <a:t>©Agile Brains Consulting Inc. All rights reserved. Not to be reproduced without prior written consent.</a:t>
            </a:r>
          </a:p>
        </p:txBody>
      </p:sp>
      <p:pic>
        <p:nvPicPr>
          <p:cNvPr id="8" name="Picture 7" descr="A close up of a sign&#10;&#10;Description generated with high confidence">
            <a:extLst>
              <a:ext uri="{FF2B5EF4-FFF2-40B4-BE49-F238E27FC236}">
                <a16:creationId xmlns:a16="http://schemas.microsoft.com/office/drawing/2014/main" id="{62ED1D3C-94ED-4E66-AC1F-BA34BDBDD45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7650" y="6273801"/>
            <a:ext cx="542924" cy="542924"/>
          </a:xfrm>
          <a:prstGeom prst="rect">
            <a:avLst/>
          </a:prstGeom>
        </p:spPr>
      </p:pic>
      <p:pic>
        <p:nvPicPr>
          <p:cNvPr id="9" name="Picture 8">
            <a:extLst>
              <a:ext uri="{FF2B5EF4-FFF2-40B4-BE49-F238E27FC236}">
                <a16:creationId xmlns:a16="http://schemas.microsoft.com/office/drawing/2014/main" id="{7B32E106-9E99-4EB7-9524-D39048EF644E}"/>
              </a:ext>
            </a:extLst>
          </p:cNvPr>
          <p:cNvPicPr>
            <a:picLocks noChangeAspect="1"/>
          </p:cNvPicPr>
          <p:nvPr/>
        </p:nvPicPr>
        <p:blipFill rotWithShape="1">
          <a:blip r:embed="rId4">
            <a:extLst>
              <a:ext uri="{28A0092B-C50C-407E-A947-70E740481C1C}">
                <a14:useLocalDpi xmlns:a14="http://schemas.microsoft.com/office/drawing/2010/main" val="0"/>
              </a:ext>
            </a:extLst>
          </a:blip>
          <a:srcRect t="26736" b="30906"/>
          <a:stretch/>
        </p:blipFill>
        <p:spPr>
          <a:xfrm>
            <a:off x="9965555" y="6252635"/>
            <a:ext cx="1301160" cy="551155"/>
          </a:xfrm>
          <a:prstGeom prst="rect">
            <a:avLst/>
          </a:prstGeom>
        </p:spPr>
      </p:pic>
      <p:sp>
        <p:nvSpPr>
          <p:cNvPr id="10" name="Slide Number Placeholder 102">
            <a:extLst>
              <a:ext uri="{FF2B5EF4-FFF2-40B4-BE49-F238E27FC236}">
                <a16:creationId xmlns:a16="http://schemas.microsoft.com/office/drawing/2014/main" id="{A00F2676-DEAE-461D-80E3-9CE7EC56B906}"/>
              </a:ext>
            </a:extLst>
          </p:cNvPr>
          <p:cNvSpPr txBox="1">
            <a:spLocks/>
          </p:cNvSpPr>
          <p:nvPr/>
        </p:nvSpPr>
        <p:spPr>
          <a:xfrm>
            <a:off x="9159626" y="6356351"/>
            <a:ext cx="2844800" cy="365125"/>
          </a:xfrm>
          <a:prstGeom prst="rect">
            <a:avLst/>
          </a:prstGeom>
        </p:spPr>
        <p:txBody>
          <a:bodyPr vert="horz" lIns="121920" tIns="60960" rIns="121920" bIns="6096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04198DC-2EF7-4B34-A789-AD3A4CDEBD28}" type="slidenum">
              <a:rPr lang="en-US" sz="1600"/>
              <a:pPr/>
              <a:t>41</a:t>
            </a:fld>
            <a:endParaRPr lang="en-US" sz="1600" dirty="0"/>
          </a:p>
        </p:txBody>
      </p:sp>
      <p:sp>
        <p:nvSpPr>
          <p:cNvPr id="11" name="Title 1">
            <a:extLst>
              <a:ext uri="{FF2B5EF4-FFF2-40B4-BE49-F238E27FC236}">
                <a16:creationId xmlns:a16="http://schemas.microsoft.com/office/drawing/2014/main" id="{6E6A3F6A-780B-554F-8366-B62FBD3F730D}"/>
              </a:ext>
            </a:extLst>
          </p:cNvPr>
          <p:cNvSpPr txBox="1">
            <a:spLocks/>
          </p:cNvSpPr>
          <p:nvPr/>
        </p:nvSpPr>
        <p:spPr>
          <a:xfrm>
            <a:off x="519112" y="180974"/>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002060"/>
                </a:solidFill>
              </a:rPr>
              <a:t>Kubernetes: Storage	 Classes</a:t>
            </a:r>
          </a:p>
        </p:txBody>
      </p:sp>
      <p:sp>
        <p:nvSpPr>
          <p:cNvPr id="14" name="Content Placeholder 2">
            <a:extLst>
              <a:ext uri="{FF2B5EF4-FFF2-40B4-BE49-F238E27FC236}">
                <a16:creationId xmlns:a16="http://schemas.microsoft.com/office/drawing/2014/main" id="{48269B74-2029-5646-8CF6-4430E017F833}"/>
              </a:ext>
            </a:extLst>
          </p:cNvPr>
          <p:cNvSpPr txBox="1">
            <a:spLocks/>
          </p:cNvSpPr>
          <p:nvPr/>
        </p:nvSpPr>
        <p:spPr>
          <a:xfrm>
            <a:off x="609600" y="1690687"/>
            <a:ext cx="11048999" cy="416367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IN" sz="2400" dirty="0"/>
              <a:t>StorageClass provides a way for administrators to describe the </a:t>
            </a:r>
            <a:r>
              <a:rPr lang="en-IN" sz="2400" b="1" dirty="0"/>
              <a:t>“classes” of storage</a:t>
            </a:r>
            <a:r>
              <a:rPr lang="en-IN" sz="2400" dirty="0"/>
              <a:t> they offer. Different classes might map to quality-of-service levels, or to backup policies, or to arbitrary policies determined by the cluster administrators. </a:t>
            </a:r>
          </a:p>
          <a:p>
            <a:pPr>
              <a:lnSpc>
                <a:spcPct val="150000"/>
              </a:lnSpc>
            </a:pPr>
            <a:r>
              <a:rPr lang="en-IN" sz="2400" dirty="0"/>
              <a:t>This concept is sometimes called “profiles” in other storage systems.</a:t>
            </a:r>
          </a:p>
          <a:p>
            <a:pPr>
              <a:lnSpc>
                <a:spcPct val="150000"/>
              </a:lnSpc>
            </a:pPr>
            <a:r>
              <a:rPr lang="en-IN" sz="2400" dirty="0"/>
              <a:t>Usually required for </a:t>
            </a:r>
            <a:r>
              <a:rPr lang="en-IN" sz="2400" b="1" dirty="0"/>
              <a:t>dynamic provisioning </a:t>
            </a:r>
            <a:r>
              <a:rPr lang="en-IN" sz="2400" dirty="0"/>
              <a:t>of storage (usually done in cloud storage)</a:t>
            </a:r>
          </a:p>
        </p:txBody>
      </p:sp>
    </p:spTree>
    <p:extLst>
      <p:ext uri="{BB962C8B-B14F-4D97-AF65-F5344CB8AC3E}">
        <p14:creationId xmlns:p14="http://schemas.microsoft.com/office/powerpoint/2010/main" val="397620070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117"/>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D2EB4841-4E96-487D-ABC4-B5548C00F462}"/>
              </a:ext>
            </a:extLst>
          </p:cNvPr>
          <p:cNvCxnSpPr>
            <a:cxnSpLocks/>
          </p:cNvCxnSpPr>
          <p:nvPr/>
        </p:nvCxnSpPr>
        <p:spPr>
          <a:xfrm>
            <a:off x="1" y="6172200"/>
            <a:ext cx="12192001"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FA1DC61-98B9-4D2E-95B3-4BE126C9E1EA}"/>
              </a:ext>
            </a:extLst>
          </p:cNvPr>
          <p:cNvSpPr txBox="1"/>
          <p:nvPr/>
        </p:nvSpPr>
        <p:spPr>
          <a:xfrm>
            <a:off x="122853" y="6317931"/>
            <a:ext cx="4010899" cy="420564"/>
          </a:xfrm>
          <a:prstGeom prst="rect">
            <a:avLst/>
          </a:prstGeom>
          <a:noFill/>
        </p:spPr>
        <p:txBody>
          <a:bodyPr wrap="square" rtlCol="0">
            <a:spAutoFit/>
          </a:bodyPr>
          <a:lstStyle/>
          <a:p>
            <a:pPr algn="ctr"/>
            <a:r>
              <a:rPr lang="en-US" sz="2133" dirty="0">
                <a:solidFill>
                  <a:schemeClr val="bg2">
                    <a:lumMod val="25000"/>
                  </a:schemeClr>
                </a:solidFill>
              </a:rPr>
              <a:t>Agile Brains Consulting</a:t>
            </a:r>
          </a:p>
        </p:txBody>
      </p:sp>
      <p:sp>
        <p:nvSpPr>
          <p:cNvPr id="7" name="TextBox 6">
            <a:extLst>
              <a:ext uri="{FF2B5EF4-FFF2-40B4-BE49-F238E27FC236}">
                <a16:creationId xmlns:a16="http://schemas.microsoft.com/office/drawing/2014/main" id="{DB8D0BBB-5988-46AA-9EAD-707B6004C7B9}"/>
              </a:ext>
            </a:extLst>
          </p:cNvPr>
          <p:cNvSpPr txBox="1"/>
          <p:nvPr/>
        </p:nvSpPr>
        <p:spPr>
          <a:xfrm>
            <a:off x="3514722" y="6490034"/>
            <a:ext cx="5857876" cy="254044"/>
          </a:xfrm>
          <a:prstGeom prst="rect">
            <a:avLst/>
          </a:prstGeom>
          <a:noFill/>
        </p:spPr>
        <p:txBody>
          <a:bodyPr wrap="square" rtlCol="0">
            <a:spAutoFit/>
          </a:bodyPr>
          <a:lstStyle/>
          <a:p>
            <a:pPr algn="ctr"/>
            <a:r>
              <a:rPr lang="en-US" sz="1051" dirty="0">
                <a:solidFill>
                  <a:schemeClr val="bg2">
                    <a:lumMod val="50000"/>
                  </a:schemeClr>
                </a:solidFill>
              </a:rPr>
              <a:t>©Agile Brains Consulting Inc. All rights reserved. Not to be reproduced without prior written consent.</a:t>
            </a:r>
          </a:p>
        </p:txBody>
      </p:sp>
      <p:pic>
        <p:nvPicPr>
          <p:cNvPr id="8" name="Picture 7" descr="A close up of a sign&#10;&#10;Description generated with high confidence">
            <a:extLst>
              <a:ext uri="{FF2B5EF4-FFF2-40B4-BE49-F238E27FC236}">
                <a16:creationId xmlns:a16="http://schemas.microsoft.com/office/drawing/2014/main" id="{62ED1D3C-94ED-4E66-AC1F-BA34BDBDD45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7650" y="6273801"/>
            <a:ext cx="542924" cy="542924"/>
          </a:xfrm>
          <a:prstGeom prst="rect">
            <a:avLst/>
          </a:prstGeom>
        </p:spPr>
      </p:pic>
      <p:pic>
        <p:nvPicPr>
          <p:cNvPr id="9" name="Picture 8">
            <a:extLst>
              <a:ext uri="{FF2B5EF4-FFF2-40B4-BE49-F238E27FC236}">
                <a16:creationId xmlns:a16="http://schemas.microsoft.com/office/drawing/2014/main" id="{7B32E106-9E99-4EB7-9524-D39048EF644E}"/>
              </a:ext>
            </a:extLst>
          </p:cNvPr>
          <p:cNvPicPr>
            <a:picLocks noChangeAspect="1"/>
          </p:cNvPicPr>
          <p:nvPr/>
        </p:nvPicPr>
        <p:blipFill rotWithShape="1">
          <a:blip r:embed="rId4">
            <a:extLst>
              <a:ext uri="{28A0092B-C50C-407E-A947-70E740481C1C}">
                <a14:useLocalDpi xmlns:a14="http://schemas.microsoft.com/office/drawing/2010/main" val="0"/>
              </a:ext>
            </a:extLst>
          </a:blip>
          <a:srcRect t="26736" b="30906"/>
          <a:stretch/>
        </p:blipFill>
        <p:spPr>
          <a:xfrm>
            <a:off x="9965555" y="6252635"/>
            <a:ext cx="1301160" cy="551155"/>
          </a:xfrm>
          <a:prstGeom prst="rect">
            <a:avLst/>
          </a:prstGeom>
        </p:spPr>
      </p:pic>
      <p:sp>
        <p:nvSpPr>
          <p:cNvPr id="10" name="Slide Number Placeholder 102">
            <a:extLst>
              <a:ext uri="{FF2B5EF4-FFF2-40B4-BE49-F238E27FC236}">
                <a16:creationId xmlns:a16="http://schemas.microsoft.com/office/drawing/2014/main" id="{A00F2676-DEAE-461D-80E3-9CE7EC56B906}"/>
              </a:ext>
            </a:extLst>
          </p:cNvPr>
          <p:cNvSpPr txBox="1">
            <a:spLocks/>
          </p:cNvSpPr>
          <p:nvPr/>
        </p:nvSpPr>
        <p:spPr>
          <a:xfrm>
            <a:off x="9159626" y="6356351"/>
            <a:ext cx="2844800" cy="365125"/>
          </a:xfrm>
          <a:prstGeom prst="rect">
            <a:avLst/>
          </a:prstGeom>
        </p:spPr>
        <p:txBody>
          <a:bodyPr vert="horz" lIns="121920" tIns="60960" rIns="121920" bIns="6096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04198DC-2EF7-4B34-A789-AD3A4CDEBD28}" type="slidenum">
              <a:rPr lang="en-US" sz="1600"/>
              <a:pPr/>
              <a:t>42</a:t>
            </a:fld>
            <a:endParaRPr lang="en-US" sz="1600" dirty="0"/>
          </a:p>
        </p:txBody>
      </p:sp>
      <p:sp>
        <p:nvSpPr>
          <p:cNvPr id="11" name="Title 1">
            <a:extLst>
              <a:ext uri="{FF2B5EF4-FFF2-40B4-BE49-F238E27FC236}">
                <a16:creationId xmlns:a16="http://schemas.microsoft.com/office/drawing/2014/main" id="{6E6A3F6A-780B-554F-8366-B62FBD3F730D}"/>
              </a:ext>
            </a:extLst>
          </p:cNvPr>
          <p:cNvSpPr txBox="1">
            <a:spLocks/>
          </p:cNvSpPr>
          <p:nvPr/>
        </p:nvSpPr>
        <p:spPr>
          <a:xfrm>
            <a:off x="519112" y="180974"/>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002060"/>
                </a:solidFill>
              </a:rPr>
              <a:t>Dynamic Storage Provisioning</a:t>
            </a:r>
          </a:p>
        </p:txBody>
      </p:sp>
      <p:pic>
        <p:nvPicPr>
          <p:cNvPr id="3" name="Picture 2">
            <a:extLst>
              <a:ext uri="{FF2B5EF4-FFF2-40B4-BE49-F238E27FC236}">
                <a16:creationId xmlns:a16="http://schemas.microsoft.com/office/drawing/2014/main" id="{AD7B9407-7B9F-A543-9F89-D83DDD1E21B9}"/>
              </a:ext>
            </a:extLst>
          </p:cNvPr>
          <p:cNvPicPr>
            <a:picLocks noChangeAspect="1"/>
          </p:cNvPicPr>
          <p:nvPr/>
        </p:nvPicPr>
        <p:blipFill>
          <a:blip r:embed="rId5"/>
          <a:stretch>
            <a:fillRect/>
          </a:stretch>
        </p:blipFill>
        <p:spPr>
          <a:xfrm>
            <a:off x="247650" y="1234533"/>
            <a:ext cx="5971620" cy="4029997"/>
          </a:xfrm>
          <a:prstGeom prst="rect">
            <a:avLst/>
          </a:prstGeom>
        </p:spPr>
      </p:pic>
      <p:sp>
        <p:nvSpPr>
          <p:cNvPr id="4" name="TextBox 3">
            <a:extLst>
              <a:ext uri="{FF2B5EF4-FFF2-40B4-BE49-F238E27FC236}">
                <a16:creationId xmlns:a16="http://schemas.microsoft.com/office/drawing/2014/main" id="{39A88481-AE05-BD42-9B3A-A13490EC6BFD}"/>
              </a:ext>
            </a:extLst>
          </p:cNvPr>
          <p:cNvSpPr txBox="1"/>
          <p:nvPr/>
        </p:nvSpPr>
        <p:spPr>
          <a:xfrm>
            <a:off x="6443660" y="2535055"/>
            <a:ext cx="5560766" cy="3108543"/>
          </a:xfrm>
          <a:prstGeom prst="rect">
            <a:avLst/>
          </a:prstGeom>
          <a:noFill/>
        </p:spPr>
        <p:txBody>
          <a:bodyPr wrap="square" rtlCol="0">
            <a:spAutoFit/>
          </a:bodyPr>
          <a:lstStyle/>
          <a:p>
            <a:pPr marL="342900" indent="-342900">
              <a:buFont typeface="+mj-lt"/>
              <a:buAutoNum type="arabicPeriod"/>
            </a:pPr>
            <a:r>
              <a:rPr lang="en-US" sz="1400" dirty="0"/>
              <a:t>User creates </a:t>
            </a:r>
            <a:r>
              <a:rPr lang="en-US" sz="1400" b="1" dirty="0"/>
              <a:t>PVC</a:t>
            </a:r>
            <a:r>
              <a:rPr lang="en-US" sz="1400" dirty="0"/>
              <a:t>, specifying storage type, storage class, size, etc. The </a:t>
            </a:r>
            <a:r>
              <a:rPr lang="en-US" sz="1400" b="1" dirty="0"/>
              <a:t>storage class</a:t>
            </a:r>
            <a:r>
              <a:rPr lang="en-US" sz="1400" dirty="0"/>
              <a:t> determines types of storage. Creating PVC triggers the storage plug-in to provision storage</a:t>
            </a:r>
          </a:p>
          <a:p>
            <a:pPr marL="342900" indent="-342900">
              <a:buFont typeface="+mj-lt"/>
              <a:buAutoNum type="arabicPeriod"/>
            </a:pPr>
            <a:endParaRPr lang="en-US" sz="1400" dirty="0"/>
          </a:p>
          <a:p>
            <a:pPr marL="342900" indent="-342900">
              <a:buFont typeface="+mj-lt"/>
              <a:buAutoNum type="arabicPeriod"/>
            </a:pPr>
            <a:r>
              <a:rPr lang="en-US" sz="1400" dirty="0"/>
              <a:t>The storage device is ordered and provisioned into the Cloud account. </a:t>
            </a:r>
          </a:p>
          <a:p>
            <a:pPr marL="342900" indent="-342900">
              <a:buFont typeface="+mj-lt"/>
              <a:buAutoNum type="arabicPeriod"/>
            </a:pPr>
            <a:endParaRPr lang="en-US" sz="1400" dirty="0"/>
          </a:p>
          <a:p>
            <a:pPr marL="342900" indent="-342900">
              <a:buFont typeface="+mj-lt"/>
              <a:buAutoNum type="arabicPeriod"/>
            </a:pPr>
            <a:r>
              <a:rPr lang="en-US" sz="1400" dirty="0"/>
              <a:t>The storage plug-in creates a </a:t>
            </a:r>
            <a:r>
              <a:rPr lang="en-US" sz="1400" b="1" dirty="0"/>
              <a:t>PV</a:t>
            </a:r>
            <a:r>
              <a:rPr lang="en-US" sz="1400" dirty="0"/>
              <a:t> in the cluster, a virtual storage device that points to the actual storage device in your Cloud infrastructure</a:t>
            </a:r>
          </a:p>
          <a:p>
            <a:pPr marL="342900" indent="-342900">
              <a:buFont typeface="+mj-lt"/>
              <a:buAutoNum type="arabicPeriod"/>
            </a:pPr>
            <a:endParaRPr lang="en-US" sz="1400" dirty="0"/>
          </a:p>
          <a:p>
            <a:pPr marL="342900" indent="-342900">
              <a:buFont typeface="+mj-lt"/>
              <a:buAutoNum type="arabicPeriod"/>
            </a:pPr>
            <a:r>
              <a:rPr lang="en-US" sz="1400" dirty="0"/>
              <a:t>The PVC and PV are automatically connected to each other. The status of the PVC and the PV changes to </a:t>
            </a:r>
            <a:r>
              <a:rPr lang="en-US" sz="1400" b="1" dirty="0"/>
              <a:t>Bound</a:t>
            </a:r>
            <a:r>
              <a:rPr lang="en-US" sz="1400" dirty="0"/>
              <a:t>. If PVC is deleted, PV and related storage instance are also deleted. </a:t>
            </a:r>
          </a:p>
        </p:txBody>
      </p:sp>
    </p:spTree>
    <p:extLst>
      <p:ext uri="{BB962C8B-B14F-4D97-AF65-F5344CB8AC3E}">
        <p14:creationId xmlns:p14="http://schemas.microsoft.com/office/powerpoint/2010/main" val="64170125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117"/>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D2EB4841-4E96-487D-ABC4-B5548C00F462}"/>
              </a:ext>
            </a:extLst>
          </p:cNvPr>
          <p:cNvCxnSpPr>
            <a:cxnSpLocks/>
          </p:cNvCxnSpPr>
          <p:nvPr/>
        </p:nvCxnSpPr>
        <p:spPr>
          <a:xfrm>
            <a:off x="1" y="6172200"/>
            <a:ext cx="12192001"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FA1DC61-98B9-4D2E-95B3-4BE126C9E1EA}"/>
              </a:ext>
            </a:extLst>
          </p:cNvPr>
          <p:cNvSpPr txBox="1"/>
          <p:nvPr/>
        </p:nvSpPr>
        <p:spPr>
          <a:xfrm>
            <a:off x="122853" y="6317931"/>
            <a:ext cx="4010899" cy="420564"/>
          </a:xfrm>
          <a:prstGeom prst="rect">
            <a:avLst/>
          </a:prstGeom>
          <a:noFill/>
        </p:spPr>
        <p:txBody>
          <a:bodyPr wrap="square" rtlCol="0">
            <a:spAutoFit/>
          </a:bodyPr>
          <a:lstStyle/>
          <a:p>
            <a:pPr algn="ctr"/>
            <a:r>
              <a:rPr lang="en-US" sz="2133" dirty="0">
                <a:solidFill>
                  <a:schemeClr val="bg2">
                    <a:lumMod val="25000"/>
                  </a:schemeClr>
                </a:solidFill>
              </a:rPr>
              <a:t>Agile Brains Consulting</a:t>
            </a:r>
          </a:p>
        </p:txBody>
      </p:sp>
      <p:sp>
        <p:nvSpPr>
          <p:cNvPr id="7" name="TextBox 6">
            <a:extLst>
              <a:ext uri="{FF2B5EF4-FFF2-40B4-BE49-F238E27FC236}">
                <a16:creationId xmlns:a16="http://schemas.microsoft.com/office/drawing/2014/main" id="{DB8D0BBB-5988-46AA-9EAD-707B6004C7B9}"/>
              </a:ext>
            </a:extLst>
          </p:cNvPr>
          <p:cNvSpPr txBox="1"/>
          <p:nvPr/>
        </p:nvSpPr>
        <p:spPr>
          <a:xfrm>
            <a:off x="3514722" y="6490034"/>
            <a:ext cx="5857876" cy="254044"/>
          </a:xfrm>
          <a:prstGeom prst="rect">
            <a:avLst/>
          </a:prstGeom>
          <a:noFill/>
        </p:spPr>
        <p:txBody>
          <a:bodyPr wrap="square" rtlCol="0">
            <a:spAutoFit/>
          </a:bodyPr>
          <a:lstStyle/>
          <a:p>
            <a:pPr algn="ctr"/>
            <a:r>
              <a:rPr lang="en-US" sz="1051" dirty="0">
                <a:solidFill>
                  <a:schemeClr val="bg2">
                    <a:lumMod val="50000"/>
                  </a:schemeClr>
                </a:solidFill>
              </a:rPr>
              <a:t>©Agile Brains Consulting Inc. All rights reserved. Not to be reproduced without prior written consent.</a:t>
            </a:r>
          </a:p>
        </p:txBody>
      </p:sp>
      <p:pic>
        <p:nvPicPr>
          <p:cNvPr id="8" name="Picture 7" descr="A close up of a sign&#10;&#10;Description generated with high confidence">
            <a:extLst>
              <a:ext uri="{FF2B5EF4-FFF2-40B4-BE49-F238E27FC236}">
                <a16:creationId xmlns:a16="http://schemas.microsoft.com/office/drawing/2014/main" id="{62ED1D3C-94ED-4E66-AC1F-BA34BDBDD45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7650" y="6273801"/>
            <a:ext cx="542924" cy="542924"/>
          </a:xfrm>
          <a:prstGeom prst="rect">
            <a:avLst/>
          </a:prstGeom>
        </p:spPr>
      </p:pic>
      <p:pic>
        <p:nvPicPr>
          <p:cNvPr id="9" name="Picture 8">
            <a:extLst>
              <a:ext uri="{FF2B5EF4-FFF2-40B4-BE49-F238E27FC236}">
                <a16:creationId xmlns:a16="http://schemas.microsoft.com/office/drawing/2014/main" id="{7B32E106-9E99-4EB7-9524-D39048EF644E}"/>
              </a:ext>
            </a:extLst>
          </p:cNvPr>
          <p:cNvPicPr>
            <a:picLocks noChangeAspect="1"/>
          </p:cNvPicPr>
          <p:nvPr/>
        </p:nvPicPr>
        <p:blipFill rotWithShape="1">
          <a:blip r:embed="rId4">
            <a:extLst>
              <a:ext uri="{28A0092B-C50C-407E-A947-70E740481C1C}">
                <a14:useLocalDpi xmlns:a14="http://schemas.microsoft.com/office/drawing/2010/main" val="0"/>
              </a:ext>
            </a:extLst>
          </a:blip>
          <a:srcRect t="26736" b="30906"/>
          <a:stretch/>
        </p:blipFill>
        <p:spPr>
          <a:xfrm>
            <a:off x="9965555" y="6252635"/>
            <a:ext cx="1301160" cy="551155"/>
          </a:xfrm>
          <a:prstGeom prst="rect">
            <a:avLst/>
          </a:prstGeom>
        </p:spPr>
      </p:pic>
      <p:sp>
        <p:nvSpPr>
          <p:cNvPr id="10" name="Slide Number Placeholder 102">
            <a:extLst>
              <a:ext uri="{FF2B5EF4-FFF2-40B4-BE49-F238E27FC236}">
                <a16:creationId xmlns:a16="http://schemas.microsoft.com/office/drawing/2014/main" id="{A00F2676-DEAE-461D-80E3-9CE7EC56B906}"/>
              </a:ext>
            </a:extLst>
          </p:cNvPr>
          <p:cNvSpPr txBox="1">
            <a:spLocks/>
          </p:cNvSpPr>
          <p:nvPr/>
        </p:nvSpPr>
        <p:spPr>
          <a:xfrm>
            <a:off x="9159626" y="6356351"/>
            <a:ext cx="2844800" cy="365125"/>
          </a:xfrm>
          <a:prstGeom prst="rect">
            <a:avLst/>
          </a:prstGeom>
        </p:spPr>
        <p:txBody>
          <a:bodyPr vert="horz" lIns="121920" tIns="60960" rIns="121920" bIns="6096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04198DC-2EF7-4B34-A789-AD3A4CDEBD28}" type="slidenum">
              <a:rPr lang="en-US" sz="1600"/>
              <a:pPr/>
              <a:t>43</a:t>
            </a:fld>
            <a:endParaRPr lang="en-US" sz="1600" dirty="0"/>
          </a:p>
        </p:txBody>
      </p:sp>
      <p:sp>
        <p:nvSpPr>
          <p:cNvPr id="11" name="Title 1">
            <a:extLst>
              <a:ext uri="{FF2B5EF4-FFF2-40B4-BE49-F238E27FC236}">
                <a16:creationId xmlns:a16="http://schemas.microsoft.com/office/drawing/2014/main" id="{6E6A3F6A-780B-554F-8366-B62FBD3F730D}"/>
              </a:ext>
            </a:extLst>
          </p:cNvPr>
          <p:cNvSpPr txBox="1">
            <a:spLocks/>
          </p:cNvSpPr>
          <p:nvPr/>
        </p:nvSpPr>
        <p:spPr>
          <a:xfrm>
            <a:off x="247650"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002060"/>
                </a:solidFill>
              </a:rPr>
              <a:t>Dynamic Storage Provisioner Options</a:t>
            </a:r>
          </a:p>
        </p:txBody>
      </p:sp>
      <p:pic>
        <p:nvPicPr>
          <p:cNvPr id="12" name="Picture 11">
            <a:extLst>
              <a:ext uri="{FF2B5EF4-FFF2-40B4-BE49-F238E27FC236}">
                <a16:creationId xmlns:a16="http://schemas.microsoft.com/office/drawing/2014/main" id="{77D1B01E-871B-E441-84C6-0957291A0E9F}"/>
              </a:ext>
            </a:extLst>
          </p:cNvPr>
          <p:cNvPicPr>
            <a:picLocks noChangeAspect="1"/>
          </p:cNvPicPr>
          <p:nvPr/>
        </p:nvPicPr>
        <p:blipFill>
          <a:blip r:embed="rId5"/>
          <a:stretch>
            <a:fillRect/>
          </a:stretch>
        </p:blipFill>
        <p:spPr>
          <a:xfrm>
            <a:off x="1690254" y="1152929"/>
            <a:ext cx="7873396" cy="4967413"/>
          </a:xfrm>
          <a:prstGeom prst="rect">
            <a:avLst/>
          </a:prstGeom>
        </p:spPr>
      </p:pic>
    </p:spTree>
    <p:extLst>
      <p:ext uri="{BB962C8B-B14F-4D97-AF65-F5344CB8AC3E}">
        <p14:creationId xmlns:p14="http://schemas.microsoft.com/office/powerpoint/2010/main" val="309446344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117"/>
        <p:cNvGrpSpPr/>
        <p:nvPr/>
      </p:nvGrpSpPr>
      <p:grpSpPr>
        <a:xfrm>
          <a:off x="0" y="0"/>
          <a:ext cx="0" cy="0"/>
          <a:chOff x="0" y="0"/>
          <a:chExt cx="0" cy="0"/>
        </a:xfrm>
      </p:grpSpPr>
      <p:sp>
        <p:nvSpPr>
          <p:cNvPr id="2" name="TextBox 1">
            <a:extLst>
              <a:ext uri="{FF2B5EF4-FFF2-40B4-BE49-F238E27FC236}">
                <a16:creationId xmlns:a16="http://schemas.microsoft.com/office/drawing/2014/main" id="{A86581AD-E15F-B940-821E-B5BF8AB9ECF4}"/>
              </a:ext>
            </a:extLst>
          </p:cNvPr>
          <p:cNvSpPr txBox="1"/>
          <p:nvPr/>
        </p:nvSpPr>
        <p:spPr>
          <a:xfrm>
            <a:off x="187290" y="2113166"/>
            <a:ext cx="663643" cy="369332"/>
          </a:xfrm>
          <a:prstGeom prst="rect">
            <a:avLst/>
          </a:prstGeom>
          <a:noFill/>
        </p:spPr>
        <p:txBody>
          <a:bodyPr wrap="none" rtlCol="0">
            <a:spAutoFit/>
          </a:bodyPr>
          <a:lstStyle/>
          <a:p>
            <a:r>
              <a:rPr lang="en-US" dirty="0"/>
              <a:t>Local</a:t>
            </a:r>
          </a:p>
        </p:txBody>
      </p:sp>
      <p:cxnSp>
        <p:nvCxnSpPr>
          <p:cNvPr id="5" name="Straight Connector 4">
            <a:extLst>
              <a:ext uri="{FF2B5EF4-FFF2-40B4-BE49-F238E27FC236}">
                <a16:creationId xmlns:a16="http://schemas.microsoft.com/office/drawing/2014/main" id="{D2EB4841-4E96-487D-ABC4-B5548C00F462}"/>
              </a:ext>
            </a:extLst>
          </p:cNvPr>
          <p:cNvCxnSpPr>
            <a:cxnSpLocks/>
          </p:cNvCxnSpPr>
          <p:nvPr/>
        </p:nvCxnSpPr>
        <p:spPr>
          <a:xfrm>
            <a:off x="1" y="6172200"/>
            <a:ext cx="12192001"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FA1DC61-98B9-4D2E-95B3-4BE126C9E1EA}"/>
              </a:ext>
            </a:extLst>
          </p:cNvPr>
          <p:cNvSpPr txBox="1"/>
          <p:nvPr/>
        </p:nvSpPr>
        <p:spPr>
          <a:xfrm>
            <a:off x="122853" y="6317931"/>
            <a:ext cx="4010899" cy="420564"/>
          </a:xfrm>
          <a:prstGeom prst="rect">
            <a:avLst/>
          </a:prstGeom>
          <a:noFill/>
        </p:spPr>
        <p:txBody>
          <a:bodyPr wrap="square" rtlCol="0">
            <a:spAutoFit/>
          </a:bodyPr>
          <a:lstStyle/>
          <a:p>
            <a:pPr algn="ctr"/>
            <a:r>
              <a:rPr lang="en-US" sz="2133" dirty="0">
                <a:solidFill>
                  <a:schemeClr val="bg2">
                    <a:lumMod val="25000"/>
                  </a:schemeClr>
                </a:solidFill>
              </a:rPr>
              <a:t>Agile Brains Consulting</a:t>
            </a:r>
          </a:p>
        </p:txBody>
      </p:sp>
      <p:sp>
        <p:nvSpPr>
          <p:cNvPr id="7" name="TextBox 6">
            <a:extLst>
              <a:ext uri="{FF2B5EF4-FFF2-40B4-BE49-F238E27FC236}">
                <a16:creationId xmlns:a16="http://schemas.microsoft.com/office/drawing/2014/main" id="{DB8D0BBB-5988-46AA-9EAD-707B6004C7B9}"/>
              </a:ext>
            </a:extLst>
          </p:cNvPr>
          <p:cNvSpPr txBox="1"/>
          <p:nvPr/>
        </p:nvSpPr>
        <p:spPr>
          <a:xfrm>
            <a:off x="3514722" y="6490034"/>
            <a:ext cx="5857876" cy="254044"/>
          </a:xfrm>
          <a:prstGeom prst="rect">
            <a:avLst/>
          </a:prstGeom>
          <a:noFill/>
        </p:spPr>
        <p:txBody>
          <a:bodyPr wrap="square" rtlCol="0">
            <a:spAutoFit/>
          </a:bodyPr>
          <a:lstStyle/>
          <a:p>
            <a:pPr algn="ctr"/>
            <a:r>
              <a:rPr lang="en-US" sz="1051" dirty="0">
                <a:solidFill>
                  <a:schemeClr val="bg2">
                    <a:lumMod val="50000"/>
                  </a:schemeClr>
                </a:solidFill>
              </a:rPr>
              <a:t>©Agile Brains Consulting Inc. All rights reserved. Not to be reproduced without prior written consent.</a:t>
            </a:r>
          </a:p>
        </p:txBody>
      </p:sp>
      <p:pic>
        <p:nvPicPr>
          <p:cNvPr id="8" name="Picture 7" descr="A close up of a sign&#10;&#10;Description generated with high confidence">
            <a:extLst>
              <a:ext uri="{FF2B5EF4-FFF2-40B4-BE49-F238E27FC236}">
                <a16:creationId xmlns:a16="http://schemas.microsoft.com/office/drawing/2014/main" id="{62ED1D3C-94ED-4E66-AC1F-BA34BDBDD45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7650" y="6273801"/>
            <a:ext cx="542924" cy="542924"/>
          </a:xfrm>
          <a:prstGeom prst="rect">
            <a:avLst/>
          </a:prstGeom>
        </p:spPr>
      </p:pic>
      <p:pic>
        <p:nvPicPr>
          <p:cNvPr id="9" name="Picture 8">
            <a:extLst>
              <a:ext uri="{FF2B5EF4-FFF2-40B4-BE49-F238E27FC236}">
                <a16:creationId xmlns:a16="http://schemas.microsoft.com/office/drawing/2014/main" id="{7B32E106-9E99-4EB7-9524-D39048EF644E}"/>
              </a:ext>
            </a:extLst>
          </p:cNvPr>
          <p:cNvPicPr>
            <a:picLocks noChangeAspect="1"/>
          </p:cNvPicPr>
          <p:nvPr/>
        </p:nvPicPr>
        <p:blipFill rotWithShape="1">
          <a:blip r:embed="rId4">
            <a:extLst>
              <a:ext uri="{28A0092B-C50C-407E-A947-70E740481C1C}">
                <a14:useLocalDpi xmlns:a14="http://schemas.microsoft.com/office/drawing/2010/main" val="0"/>
              </a:ext>
            </a:extLst>
          </a:blip>
          <a:srcRect t="26736" b="30906"/>
          <a:stretch/>
        </p:blipFill>
        <p:spPr>
          <a:xfrm>
            <a:off x="9965555" y="6252635"/>
            <a:ext cx="1301160" cy="551155"/>
          </a:xfrm>
          <a:prstGeom prst="rect">
            <a:avLst/>
          </a:prstGeom>
        </p:spPr>
      </p:pic>
      <p:sp>
        <p:nvSpPr>
          <p:cNvPr id="10" name="Slide Number Placeholder 102">
            <a:extLst>
              <a:ext uri="{FF2B5EF4-FFF2-40B4-BE49-F238E27FC236}">
                <a16:creationId xmlns:a16="http://schemas.microsoft.com/office/drawing/2014/main" id="{A00F2676-DEAE-461D-80E3-9CE7EC56B906}"/>
              </a:ext>
            </a:extLst>
          </p:cNvPr>
          <p:cNvSpPr txBox="1">
            <a:spLocks/>
          </p:cNvSpPr>
          <p:nvPr/>
        </p:nvSpPr>
        <p:spPr>
          <a:xfrm>
            <a:off x="9159626" y="6356351"/>
            <a:ext cx="2844800" cy="365125"/>
          </a:xfrm>
          <a:prstGeom prst="rect">
            <a:avLst/>
          </a:prstGeom>
        </p:spPr>
        <p:txBody>
          <a:bodyPr vert="horz" lIns="121920" tIns="60960" rIns="121920" bIns="6096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04198DC-2EF7-4B34-A789-AD3A4CDEBD28}" type="slidenum">
              <a:rPr lang="en-US" sz="1600"/>
              <a:pPr/>
              <a:t>44</a:t>
            </a:fld>
            <a:endParaRPr lang="en-US" sz="1600" dirty="0"/>
          </a:p>
        </p:txBody>
      </p:sp>
      <p:sp>
        <p:nvSpPr>
          <p:cNvPr id="11" name="Title 1">
            <a:extLst>
              <a:ext uri="{FF2B5EF4-FFF2-40B4-BE49-F238E27FC236}">
                <a16:creationId xmlns:a16="http://schemas.microsoft.com/office/drawing/2014/main" id="{6E6A3F6A-780B-554F-8366-B62FBD3F730D}"/>
              </a:ext>
            </a:extLst>
          </p:cNvPr>
          <p:cNvSpPr txBox="1">
            <a:spLocks/>
          </p:cNvSpPr>
          <p:nvPr/>
        </p:nvSpPr>
        <p:spPr>
          <a:xfrm>
            <a:off x="122853" y="8047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002060"/>
                </a:solidFill>
              </a:rPr>
              <a:t>Storage	Class Examples</a:t>
            </a:r>
          </a:p>
        </p:txBody>
      </p:sp>
      <p:sp>
        <p:nvSpPr>
          <p:cNvPr id="12" name="Google Shape;1631;p232">
            <a:extLst>
              <a:ext uri="{FF2B5EF4-FFF2-40B4-BE49-F238E27FC236}">
                <a16:creationId xmlns:a16="http://schemas.microsoft.com/office/drawing/2014/main" id="{1A6027AF-A1CC-C546-8AA8-2738CA52A783}"/>
              </a:ext>
            </a:extLst>
          </p:cNvPr>
          <p:cNvSpPr/>
          <p:nvPr/>
        </p:nvSpPr>
        <p:spPr>
          <a:xfrm>
            <a:off x="796826" y="1662806"/>
            <a:ext cx="4648770" cy="1440182"/>
          </a:xfrm>
          <a:prstGeom prst="rect">
            <a:avLst/>
          </a:prstGeom>
          <a:noFill/>
          <a:ln w="9525" cap="flat" cmpd="sng">
            <a:solidFill>
              <a:srgbClr val="395E89"/>
            </a:solidFill>
            <a:prstDash val="solid"/>
            <a:round/>
            <a:headEnd type="none" w="sm" len="sm"/>
            <a:tailEnd type="none" w="sm" len="sm"/>
          </a:ln>
        </p:spPr>
        <p:txBody>
          <a:bodyPr spcFirstLastPara="1" wrap="square" lIns="91425" tIns="45700" rIns="91425" bIns="45700" anchor="t" anchorCtr="0">
            <a:noAutofit/>
          </a:bodyPr>
          <a:lstStyle/>
          <a:p>
            <a:pPr>
              <a:buClr>
                <a:srgbClr val="4D2F2D"/>
              </a:buClr>
              <a:buSzPts val="1400"/>
            </a:pPr>
            <a:r>
              <a:rPr lang="en-US" sz="1400" dirty="0">
                <a:solidFill>
                  <a:srgbClr val="4D2F2D"/>
                </a:solidFill>
                <a:latin typeface="Courier"/>
                <a:ea typeface="Courier"/>
                <a:cs typeface="Courier"/>
                <a:sym typeface="Courier"/>
              </a:rPr>
              <a:t>kind: </a:t>
            </a:r>
            <a:r>
              <a:rPr lang="en-US" sz="1400" dirty="0" err="1">
                <a:solidFill>
                  <a:srgbClr val="4D2F2D"/>
                </a:solidFill>
                <a:latin typeface="Courier"/>
                <a:ea typeface="Courier"/>
                <a:cs typeface="Courier"/>
                <a:sym typeface="Courier"/>
              </a:rPr>
              <a:t>StorageClass</a:t>
            </a:r>
            <a:endParaRPr lang="en-US" sz="1400" dirty="0">
              <a:solidFill>
                <a:srgbClr val="4D2F2D"/>
              </a:solidFill>
              <a:latin typeface="Courier"/>
              <a:ea typeface="Courier"/>
              <a:cs typeface="Courier"/>
              <a:sym typeface="Courier"/>
            </a:endParaRPr>
          </a:p>
          <a:p>
            <a:pPr>
              <a:buClr>
                <a:srgbClr val="4D2F2D"/>
              </a:buClr>
              <a:buSzPts val="1400"/>
            </a:pPr>
            <a:r>
              <a:rPr lang="en-US" sz="1400" dirty="0" err="1">
                <a:solidFill>
                  <a:srgbClr val="4D2F2D"/>
                </a:solidFill>
                <a:latin typeface="Courier"/>
                <a:sym typeface="Courier"/>
              </a:rPr>
              <a:t>apiVersion</a:t>
            </a:r>
            <a:r>
              <a:rPr lang="en-US" sz="1400" dirty="0">
                <a:solidFill>
                  <a:srgbClr val="4D2F2D"/>
                </a:solidFill>
                <a:latin typeface="Courier"/>
                <a:sym typeface="Courier"/>
              </a:rPr>
              <a:t>: storage.k8s.io/v1</a:t>
            </a:r>
            <a:endParaRPr dirty="0"/>
          </a:p>
          <a:p>
            <a:pPr>
              <a:buClr>
                <a:srgbClr val="4D2F2D"/>
              </a:buClr>
              <a:buSzPts val="1400"/>
            </a:pPr>
            <a:r>
              <a:rPr lang="en-US" sz="1400" dirty="0">
                <a:solidFill>
                  <a:srgbClr val="4D2F2D"/>
                </a:solidFill>
                <a:latin typeface="Courier"/>
                <a:ea typeface="Courier"/>
                <a:cs typeface="Courier"/>
                <a:sym typeface="Courier"/>
              </a:rPr>
              <a:t>metadata:</a:t>
            </a:r>
            <a:endParaRPr dirty="0"/>
          </a:p>
          <a:p>
            <a:pPr>
              <a:buClr>
                <a:srgbClr val="4D2F2D"/>
              </a:buClr>
              <a:buSzPts val="1400"/>
            </a:pPr>
            <a:r>
              <a:rPr lang="en-US" sz="1400" dirty="0">
                <a:solidFill>
                  <a:srgbClr val="4D2F2D"/>
                </a:solidFill>
                <a:latin typeface="Courier"/>
                <a:ea typeface="Courier"/>
                <a:cs typeface="Courier"/>
                <a:sym typeface="Courier"/>
              </a:rPr>
              <a:t>  name: local-storage</a:t>
            </a:r>
          </a:p>
          <a:p>
            <a:pPr>
              <a:buClr>
                <a:srgbClr val="4D2F2D"/>
              </a:buClr>
              <a:buSzPts val="1400"/>
            </a:pPr>
            <a:r>
              <a:rPr lang="en-US" sz="1400" b="1" dirty="0">
                <a:solidFill>
                  <a:schemeClr val="accent1"/>
                </a:solidFill>
                <a:latin typeface="Courier"/>
                <a:sym typeface="Courier"/>
              </a:rPr>
              <a:t>provisioner</a:t>
            </a:r>
            <a:r>
              <a:rPr lang="en-US" sz="1400" dirty="0">
                <a:solidFill>
                  <a:srgbClr val="4D2F2D"/>
                </a:solidFill>
                <a:latin typeface="Courier"/>
                <a:sym typeface="Courier"/>
              </a:rPr>
              <a:t>: </a:t>
            </a:r>
            <a:r>
              <a:rPr lang="en-US" sz="1400" dirty="0" err="1">
                <a:solidFill>
                  <a:srgbClr val="4D2F2D"/>
                </a:solidFill>
                <a:latin typeface="Courier"/>
                <a:sym typeface="Courier"/>
              </a:rPr>
              <a:t>kubernetes.io</a:t>
            </a:r>
            <a:r>
              <a:rPr lang="en-US" sz="1400" dirty="0">
                <a:solidFill>
                  <a:srgbClr val="4D2F2D"/>
                </a:solidFill>
                <a:latin typeface="Courier"/>
                <a:sym typeface="Courier"/>
              </a:rPr>
              <a:t>/no-provisioner</a:t>
            </a:r>
            <a:endParaRPr dirty="0"/>
          </a:p>
          <a:p>
            <a:pPr>
              <a:buClr>
                <a:srgbClr val="4D2F2D"/>
              </a:buClr>
              <a:buSzPts val="1400"/>
            </a:pPr>
            <a:r>
              <a:rPr lang="en-US" sz="1400" b="1" dirty="0" err="1">
                <a:solidFill>
                  <a:srgbClr val="4D2F2D"/>
                </a:solidFill>
                <a:latin typeface="Courier"/>
                <a:ea typeface="Courier"/>
                <a:cs typeface="Courier"/>
                <a:sym typeface="Courier"/>
              </a:rPr>
              <a:t>volumeBindingMode</a:t>
            </a:r>
            <a:r>
              <a:rPr lang="en-US" sz="1400" dirty="0">
                <a:solidFill>
                  <a:srgbClr val="4D2F2D"/>
                </a:solidFill>
                <a:latin typeface="Courier"/>
                <a:ea typeface="Courier"/>
                <a:cs typeface="Courier"/>
                <a:sym typeface="Courier"/>
              </a:rPr>
              <a:t>: </a:t>
            </a:r>
            <a:r>
              <a:rPr lang="en-US" sz="1400" dirty="0" err="1">
                <a:solidFill>
                  <a:srgbClr val="4D2F2D"/>
                </a:solidFill>
                <a:latin typeface="Courier"/>
                <a:ea typeface="Courier"/>
                <a:cs typeface="Courier"/>
                <a:sym typeface="Courier"/>
              </a:rPr>
              <a:t>WaitForFirstConsumer</a:t>
            </a:r>
            <a:endParaRPr lang="en-US" sz="1400" dirty="0"/>
          </a:p>
        </p:txBody>
      </p:sp>
      <p:sp>
        <p:nvSpPr>
          <p:cNvPr id="13" name="TextBox 12">
            <a:extLst>
              <a:ext uri="{FF2B5EF4-FFF2-40B4-BE49-F238E27FC236}">
                <a16:creationId xmlns:a16="http://schemas.microsoft.com/office/drawing/2014/main" id="{091D65C7-F7A6-D541-863F-B21C6483589C}"/>
              </a:ext>
            </a:extLst>
          </p:cNvPr>
          <p:cNvSpPr txBox="1"/>
          <p:nvPr/>
        </p:nvSpPr>
        <p:spPr>
          <a:xfrm>
            <a:off x="439772" y="4347891"/>
            <a:ext cx="1014445" cy="369332"/>
          </a:xfrm>
          <a:prstGeom prst="rect">
            <a:avLst/>
          </a:prstGeom>
          <a:noFill/>
        </p:spPr>
        <p:txBody>
          <a:bodyPr wrap="none" rtlCol="0">
            <a:spAutoFit/>
          </a:bodyPr>
          <a:lstStyle/>
          <a:p>
            <a:r>
              <a:rPr lang="en-US" dirty="0"/>
              <a:t>AWS EBS</a:t>
            </a:r>
          </a:p>
        </p:txBody>
      </p:sp>
      <p:sp>
        <p:nvSpPr>
          <p:cNvPr id="14" name="Google Shape;1631;p232">
            <a:extLst>
              <a:ext uri="{FF2B5EF4-FFF2-40B4-BE49-F238E27FC236}">
                <a16:creationId xmlns:a16="http://schemas.microsoft.com/office/drawing/2014/main" id="{5EFFF741-1530-C747-8759-4DC2A44DE4CF}"/>
              </a:ext>
            </a:extLst>
          </p:cNvPr>
          <p:cNvSpPr/>
          <p:nvPr/>
        </p:nvSpPr>
        <p:spPr>
          <a:xfrm>
            <a:off x="1454217" y="3573920"/>
            <a:ext cx="3882650" cy="2286607"/>
          </a:xfrm>
          <a:prstGeom prst="rect">
            <a:avLst/>
          </a:prstGeom>
          <a:noFill/>
          <a:ln w="9525" cap="flat" cmpd="sng">
            <a:solidFill>
              <a:srgbClr val="395E89"/>
            </a:solidFill>
            <a:prstDash val="solid"/>
            <a:round/>
            <a:headEnd type="none" w="sm" len="sm"/>
            <a:tailEnd type="none" w="sm" len="sm"/>
          </a:ln>
        </p:spPr>
        <p:txBody>
          <a:bodyPr spcFirstLastPara="1" wrap="square" lIns="91425" tIns="45700" rIns="91425" bIns="45700" anchor="t" anchorCtr="0">
            <a:noAutofit/>
          </a:bodyPr>
          <a:lstStyle/>
          <a:p>
            <a:pPr>
              <a:buClr>
                <a:srgbClr val="4D2F2D"/>
              </a:buClr>
              <a:buSzPts val="1400"/>
            </a:pPr>
            <a:r>
              <a:rPr lang="en-US" sz="1400" dirty="0">
                <a:solidFill>
                  <a:srgbClr val="4D2F2D"/>
                </a:solidFill>
                <a:latin typeface="Courier"/>
                <a:ea typeface="Courier"/>
                <a:cs typeface="Courier"/>
                <a:sym typeface="Courier"/>
              </a:rPr>
              <a:t>kind: </a:t>
            </a:r>
            <a:r>
              <a:rPr lang="en-US" sz="1400" dirty="0" err="1">
                <a:solidFill>
                  <a:srgbClr val="4D2F2D"/>
                </a:solidFill>
                <a:latin typeface="Courier"/>
                <a:ea typeface="Courier"/>
                <a:cs typeface="Courier"/>
                <a:sym typeface="Courier"/>
              </a:rPr>
              <a:t>StorageClass</a:t>
            </a:r>
            <a:endParaRPr lang="en-US" sz="1400" dirty="0">
              <a:solidFill>
                <a:srgbClr val="4D2F2D"/>
              </a:solidFill>
              <a:latin typeface="Courier"/>
              <a:ea typeface="Courier"/>
              <a:cs typeface="Courier"/>
              <a:sym typeface="Courier"/>
            </a:endParaRPr>
          </a:p>
          <a:p>
            <a:pPr>
              <a:buClr>
                <a:srgbClr val="4D2F2D"/>
              </a:buClr>
              <a:buSzPts val="1400"/>
            </a:pPr>
            <a:r>
              <a:rPr lang="en-US" sz="1400" dirty="0" err="1">
                <a:solidFill>
                  <a:srgbClr val="4D2F2D"/>
                </a:solidFill>
                <a:latin typeface="Courier"/>
                <a:sym typeface="Courier"/>
              </a:rPr>
              <a:t>apiVersion</a:t>
            </a:r>
            <a:r>
              <a:rPr lang="en-US" sz="1400" dirty="0">
                <a:solidFill>
                  <a:srgbClr val="4D2F2D"/>
                </a:solidFill>
                <a:latin typeface="Courier"/>
                <a:sym typeface="Courier"/>
              </a:rPr>
              <a:t>: storage.k8s.io/v1</a:t>
            </a:r>
            <a:endParaRPr dirty="0"/>
          </a:p>
          <a:p>
            <a:pPr>
              <a:buClr>
                <a:srgbClr val="4D2F2D"/>
              </a:buClr>
              <a:buSzPts val="1400"/>
            </a:pPr>
            <a:r>
              <a:rPr lang="en-US" sz="1400" dirty="0">
                <a:solidFill>
                  <a:srgbClr val="4D2F2D"/>
                </a:solidFill>
                <a:latin typeface="Courier"/>
                <a:ea typeface="Courier"/>
                <a:cs typeface="Courier"/>
                <a:sym typeface="Courier"/>
              </a:rPr>
              <a:t>metadata:</a:t>
            </a:r>
            <a:endParaRPr dirty="0"/>
          </a:p>
          <a:p>
            <a:pPr>
              <a:buClr>
                <a:srgbClr val="4D2F2D"/>
              </a:buClr>
              <a:buSzPts val="1400"/>
            </a:pPr>
            <a:r>
              <a:rPr lang="en-US" sz="1400" dirty="0">
                <a:solidFill>
                  <a:srgbClr val="4D2F2D"/>
                </a:solidFill>
                <a:latin typeface="Courier"/>
                <a:ea typeface="Courier"/>
                <a:cs typeface="Courier"/>
                <a:sym typeface="Courier"/>
              </a:rPr>
              <a:t>  name: slow</a:t>
            </a:r>
          </a:p>
          <a:p>
            <a:pPr>
              <a:buClr>
                <a:srgbClr val="4D2F2D"/>
              </a:buClr>
              <a:buSzPts val="1400"/>
            </a:pPr>
            <a:r>
              <a:rPr lang="en-US" sz="1400" b="1" dirty="0">
                <a:solidFill>
                  <a:schemeClr val="accent1"/>
                </a:solidFill>
                <a:latin typeface="Courier"/>
                <a:sym typeface="Courier"/>
              </a:rPr>
              <a:t>provisioner</a:t>
            </a:r>
            <a:r>
              <a:rPr lang="en-US" sz="1400" dirty="0">
                <a:solidFill>
                  <a:srgbClr val="4D2F2D"/>
                </a:solidFill>
                <a:latin typeface="Courier"/>
                <a:sym typeface="Courier"/>
              </a:rPr>
              <a:t>: kubernetes.io/</a:t>
            </a:r>
            <a:r>
              <a:rPr lang="en-US" sz="1400" dirty="0" err="1">
                <a:solidFill>
                  <a:srgbClr val="4D2F2D"/>
                </a:solidFill>
                <a:latin typeface="Courier"/>
                <a:sym typeface="Courier"/>
              </a:rPr>
              <a:t>aws-ebs</a:t>
            </a:r>
            <a:endParaRPr dirty="0"/>
          </a:p>
          <a:p>
            <a:pPr>
              <a:buClr>
                <a:srgbClr val="4D2F2D"/>
              </a:buClr>
              <a:buSzPts val="1400"/>
            </a:pPr>
            <a:r>
              <a:rPr lang="en-US" sz="1400" b="1" dirty="0">
                <a:solidFill>
                  <a:schemeClr val="accent1"/>
                </a:solidFill>
                <a:latin typeface="Courier"/>
                <a:ea typeface="Courier"/>
                <a:cs typeface="Courier"/>
                <a:sym typeface="Courier"/>
              </a:rPr>
              <a:t>parameters</a:t>
            </a:r>
            <a:r>
              <a:rPr lang="en-US" sz="1400" dirty="0">
                <a:solidFill>
                  <a:srgbClr val="4D2F2D"/>
                </a:solidFill>
                <a:latin typeface="Courier"/>
                <a:ea typeface="Courier"/>
                <a:cs typeface="Courier"/>
                <a:sym typeface="Courier"/>
              </a:rPr>
              <a:t>:</a:t>
            </a:r>
            <a:endParaRPr dirty="0"/>
          </a:p>
          <a:p>
            <a:pPr>
              <a:buClr>
                <a:srgbClr val="4D2F2D"/>
              </a:buClr>
              <a:buSzPts val="1400"/>
            </a:pPr>
            <a:r>
              <a:rPr lang="en-US" sz="1400" dirty="0">
                <a:solidFill>
                  <a:srgbClr val="4D2F2D"/>
                </a:solidFill>
                <a:latin typeface="Courier"/>
                <a:ea typeface="Courier"/>
                <a:cs typeface="Courier"/>
                <a:sym typeface="Courier"/>
              </a:rPr>
              <a:t>  </a:t>
            </a:r>
            <a:r>
              <a:rPr lang="en-US" sz="1400" b="1" dirty="0">
                <a:solidFill>
                  <a:srgbClr val="4D2F2D"/>
                </a:solidFill>
                <a:latin typeface="Courier"/>
                <a:ea typeface="Courier"/>
                <a:cs typeface="Courier"/>
                <a:sym typeface="Courier"/>
              </a:rPr>
              <a:t>type</a:t>
            </a:r>
            <a:r>
              <a:rPr lang="en-US" sz="1400" dirty="0">
                <a:solidFill>
                  <a:srgbClr val="4D2F2D"/>
                </a:solidFill>
                <a:latin typeface="Courier"/>
                <a:ea typeface="Courier"/>
                <a:cs typeface="Courier"/>
                <a:sym typeface="Courier"/>
              </a:rPr>
              <a:t>: io1</a:t>
            </a:r>
            <a:endParaRPr dirty="0"/>
          </a:p>
          <a:p>
            <a:pPr>
              <a:buClr>
                <a:srgbClr val="4D2F2D"/>
              </a:buClr>
              <a:buSzPts val="1400"/>
            </a:pPr>
            <a:r>
              <a:rPr lang="en-US" sz="1400" dirty="0">
                <a:solidFill>
                  <a:srgbClr val="4D2F2D"/>
                </a:solidFill>
                <a:latin typeface="Courier"/>
                <a:ea typeface="Courier"/>
                <a:cs typeface="Courier"/>
                <a:sym typeface="Courier"/>
              </a:rPr>
              <a:t>  </a:t>
            </a:r>
            <a:r>
              <a:rPr lang="en-US" sz="1400" dirty="0" err="1">
                <a:solidFill>
                  <a:srgbClr val="4D2F2D"/>
                </a:solidFill>
                <a:latin typeface="Courier"/>
                <a:ea typeface="Courier"/>
                <a:cs typeface="Courier"/>
                <a:sym typeface="Courier"/>
              </a:rPr>
              <a:t>iopsPerGB</a:t>
            </a:r>
            <a:r>
              <a:rPr lang="en-US" sz="1400" dirty="0">
                <a:solidFill>
                  <a:srgbClr val="4D2F2D"/>
                </a:solidFill>
                <a:latin typeface="Courier"/>
                <a:ea typeface="Courier"/>
                <a:cs typeface="Courier"/>
                <a:sym typeface="Courier"/>
              </a:rPr>
              <a:t>: “10”</a:t>
            </a:r>
            <a:endParaRPr dirty="0"/>
          </a:p>
          <a:p>
            <a:pPr>
              <a:buClr>
                <a:srgbClr val="4D2F2D"/>
              </a:buClr>
              <a:buSzPts val="1400"/>
            </a:pPr>
            <a:r>
              <a:rPr lang="en-US" sz="1400" dirty="0">
                <a:solidFill>
                  <a:srgbClr val="4D2F2D"/>
                </a:solidFill>
                <a:latin typeface="Courier"/>
                <a:ea typeface="Courier"/>
                <a:cs typeface="Courier"/>
                <a:sym typeface="Courier"/>
              </a:rPr>
              <a:t>  </a:t>
            </a:r>
            <a:r>
              <a:rPr lang="en-US" sz="1400" dirty="0" err="1">
                <a:solidFill>
                  <a:srgbClr val="4D2F2D"/>
                </a:solidFill>
                <a:latin typeface="Courier"/>
                <a:ea typeface="Courier"/>
                <a:cs typeface="Courier"/>
                <a:sym typeface="Courier"/>
              </a:rPr>
              <a:t>fsType</a:t>
            </a:r>
            <a:r>
              <a:rPr lang="en-US" sz="1400" dirty="0">
                <a:solidFill>
                  <a:srgbClr val="4D2F2D"/>
                </a:solidFill>
                <a:latin typeface="Courier"/>
                <a:ea typeface="Courier"/>
                <a:cs typeface="Courier"/>
                <a:sym typeface="Courier"/>
              </a:rPr>
              <a:t>: ext4</a:t>
            </a:r>
            <a:endParaRPr dirty="0"/>
          </a:p>
        </p:txBody>
      </p:sp>
      <p:sp>
        <p:nvSpPr>
          <p:cNvPr id="15" name="TextBox 14">
            <a:extLst>
              <a:ext uri="{FF2B5EF4-FFF2-40B4-BE49-F238E27FC236}">
                <a16:creationId xmlns:a16="http://schemas.microsoft.com/office/drawing/2014/main" id="{9F6D09D2-1147-1B4E-B653-983D298BC29E}"/>
              </a:ext>
            </a:extLst>
          </p:cNvPr>
          <p:cNvSpPr txBox="1"/>
          <p:nvPr/>
        </p:nvSpPr>
        <p:spPr>
          <a:xfrm>
            <a:off x="10423748" y="4747498"/>
            <a:ext cx="1014445" cy="369332"/>
          </a:xfrm>
          <a:prstGeom prst="rect">
            <a:avLst/>
          </a:prstGeom>
          <a:noFill/>
        </p:spPr>
        <p:txBody>
          <a:bodyPr wrap="none" rtlCol="0">
            <a:spAutoFit/>
          </a:bodyPr>
          <a:lstStyle/>
          <a:p>
            <a:r>
              <a:rPr lang="en-US" dirty="0"/>
              <a:t>AWS EBS</a:t>
            </a:r>
          </a:p>
        </p:txBody>
      </p:sp>
      <p:sp>
        <p:nvSpPr>
          <p:cNvPr id="16" name="Google Shape;1631;p232">
            <a:extLst>
              <a:ext uri="{FF2B5EF4-FFF2-40B4-BE49-F238E27FC236}">
                <a16:creationId xmlns:a16="http://schemas.microsoft.com/office/drawing/2014/main" id="{E10BB89C-A43C-574C-AFAC-EFC966ADEA19}"/>
              </a:ext>
            </a:extLst>
          </p:cNvPr>
          <p:cNvSpPr/>
          <p:nvPr/>
        </p:nvSpPr>
        <p:spPr>
          <a:xfrm>
            <a:off x="6386481" y="3876278"/>
            <a:ext cx="4002098" cy="2111772"/>
          </a:xfrm>
          <a:prstGeom prst="rect">
            <a:avLst/>
          </a:prstGeom>
          <a:noFill/>
          <a:ln w="9525" cap="flat" cmpd="sng">
            <a:solidFill>
              <a:srgbClr val="395E89"/>
            </a:solidFill>
            <a:prstDash val="solid"/>
            <a:round/>
            <a:headEnd type="none" w="sm" len="sm"/>
            <a:tailEnd type="none" w="sm" len="sm"/>
          </a:ln>
        </p:spPr>
        <p:txBody>
          <a:bodyPr spcFirstLastPara="1" wrap="square" lIns="91425" tIns="45700" rIns="91425" bIns="45700" anchor="t" anchorCtr="0">
            <a:noAutofit/>
          </a:bodyPr>
          <a:lstStyle/>
          <a:p>
            <a:pPr>
              <a:buClr>
                <a:srgbClr val="4D2F2D"/>
              </a:buClr>
              <a:buSzPts val="1400"/>
            </a:pPr>
            <a:r>
              <a:rPr lang="en-US" sz="1400" dirty="0">
                <a:solidFill>
                  <a:srgbClr val="4D2F2D"/>
                </a:solidFill>
                <a:latin typeface="Courier"/>
                <a:ea typeface="Courier"/>
                <a:cs typeface="Courier"/>
                <a:sym typeface="Courier"/>
              </a:rPr>
              <a:t>kind: </a:t>
            </a:r>
            <a:r>
              <a:rPr lang="en-US" sz="1400" dirty="0" err="1">
                <a:solidFill>
                  <a:srgbClr val="4D2F2D"/>
                </a:solidFill>
                <a:latin typeface="Courier"/>
                <a:ea typeface="Courier"/>
                <a:cs typeface="Courier"/>
                <a:sym typeface="Courier"/>
              </a:rPr>
              <a:t>StorageClass</a:t>
            </a:r>
            <a:endParaRPr lang="en-US" sz="1400" dirty="0">
              <a:solidFill>
                <a:srgbClr val="4D2F2D"/>
              </a:solidFill>
              <a:latin typeface="Courier"/>
              <a:ea typeface="Courier"/>
              <a:cs typeface="Courier"/>
              <a:sym typeface="Courier"/>
            </a:endParaRPr>
          </a:p>
          <a:p>
            <a:pPr>
              <a:buClr>
                <a:srgbClr val="4D2F2D"/>
              </a:buClr>
              <a:buSzPts val="1400"/>
            </a:pPr>
            <a:r>
              <a:rPr lang="en-US" sz="1400" dirty="0" err="1">
                <a:solidFill>
                  <a:srgbClr val="4D2F2D"/>
                </a:solidFill>
                <a:latin typeface="Courier"/>
                <a:sym typeface="Courier"/>
              </a:rPr>
              <a:t>apiVersion</a:t>
            </a:r>
            <a:r>
              <a:rPr lang="en-US" sz="1400" dirty="0">
                <a:solidFill>
                  <a:srgbClr val="4D2F2D"/>
                </a:solidFill>
                <a:latin typeface="Courier"/>
                <a:sym typeface="Courier"/>
              </a:rPr>
              <a:t>: storage.k8s.io/v1</a:t>
            </a:r>
            <a:endParaRPr dirty="0"/>
          </a:p>
          <a:p>
            <a:pPr>
              <a:buClr>
                <a:srgbClr val="4D2F2D"/>
              </a:buClr>
              <a:buSzPts val="1400"/>
            </a:pPr>
            <a:r>
              <a:rPr lang="en-US" sz="1400" dirty="0">
                <a:solidFill>
                  <a:srgbClr val="4D2F2D"/>
                </a:solidFill>
                <a:latin typeface="Courier"/>
                <a:ea typeface="Courier"/>
                <a:cs typeface="Courier"/>
                <a:sym typeface="Courier"/>
              </a:rPr>
              <a:t>metadata:</a:t>
            </a:r>
            <a:endParaRPr dirty="0"/>
          </a:p>
          <a:p>
            <a:pPr>
              <a:buClr>
                <a:srgbClr val="4D2F2D"/>
              </a:buClr>
              <a:buSzPts val="1400"/>
            </a:pPr>
            <a:r>
              <a:rPr lang="en-US" sz="1400" dirty="0">
                <a:solidFill>
                  <a:srgbClr val="4D2F2D"/>
                </a:solidFill>
                <a:latin typeface="Courier"/>
                <a:ea typeface="Courier"/>
                <a:cs typeface="Courier"/>
                <a:sym typeface="Courier"/>
              </a:rPr>
              <a:t>  name: standard</a:t>
            </a:r>
          </a:p>
          <a:p>
            <a:pPr>
              <a:buClr>
                <a:srgbClr val="4D2F2D"/>
              </a:buClr>
              <a:buSzPts val="1400"/>
            </a:pPr>
            <a:r>
              <a:rPr lang="en-US" sz="1400" b="1" dirty="0">
                <a:solidFill>
                  <a:schemeClr val="accent1"/>
                </a:solidFill>
                <a:latin typeface="Courier"/>
                <a:sym typeface="Courier"/>
              </a:rPr>
              <a:t>provisioner</a:t>
            </a:r>
            <a:r>
              <a:rPr lang="en-US" sz="1400" dirty="0">
                <a:solidFill>
                  <a:srgbClr val="4D2F2D"/>
                </a:solidFill>
                <a:latin typeface="Courier"/>
                <a:sym typeface="Courier"/>
              </a:rPr>
              <a:t>: </a:t>
            </a:r>
            <a:r>
              <a:rPr lang="en-US" sz="1400" dirty="0" err="1">
                <a:solidFill>
                  <a:srgbClr val="4D2F2D"/>
                </a:solidFill>
                <a:latin typeface="Courier"/>
                <a:sym typeface="Courier"/>
              </a:rPr>
              <a:t>kubernetes.io</a:t>
            </a:r>
            <a:r>
              <a:rPr lang="en-US" sz="1400" dirty="0">
                <a:solidFill>
                  <a:srgbClr val="4D2F2D"/>
                </a:solidFill>
                <a:latin typeface="Courier"/>
                <a:sym typeface="Courier"/>
              </a:rPr>
              <a:t>/</a:t>
            </a:r>
            <a:r>
              <a:rPr lang="en-US" sz="1400" dirty="0" err="1">
                <a:solidFill>
                  <a:srgbClr val="4D2F2D"/>
                </a:solidFill>
                <a:latin typeface="Courier"/>
                <a:sym typeface="Courier"/>
              </a:rPr>
              <a:t>aws-ebs</a:t>
            </a:r>
            <a:endParaRPr dirty="0"/>
          </a:p>
          <a:p>
            <a:pPr>
              <a:buClr>
                <a:srgbClr val="4D2F2D"/>
              </a:buClr>
              <a:buSzPts val="1400"/>
            </a:pPr>
            <a:r>
              <a:rPr lang="en-US" sz="1400" b="1" dirty="0">
                <a:solidFill>
                  <a:schemeClr val="accent1"/>
                </a:solidFill>
                <a:latin typeface="Courier"/>
                <a:ea typeface="Courier"/>
                <a:cs typeface="Courier"/>
                <a:sym typeface="Courier"/>
              </a:rPr>
              <a:t>parameters</a:t>
            </a:r>
            <a:r>
              <a:rPr lang="en-US" sz="1400" dirty="0">
                <a:solidFill>
                  <a:srgbClr val="4D2F2D"/>
                </a:solidFill>
                <a:latin typeface="Courier"/>
                <a:ea typeface="Courier"/>
                <a:cs typeface="Courier"/>
                <a:sym typeface="Courier"/>
              </a:rPr>
              <a:t>:</a:t>
            </a:r>
            <a:endParaRPr dirty="0"/>
          </a:p>
          <a:p>
            <a:pPr>
              <a:buClr>
                <a:srgbClr val="4D2F2D"/>
              </a:buClr>
              <a:buSzPts val="1400"/>
            </a:pPr>
            <a:r>
              <a:rPr lang="en-US" sz="1400" dirty="0">
                <a:solidFill>
                  <a:srgbClr val="4D2F2D"/>
                </a:solidFill>
                <a:latin typeface="Courier"/>
                <a:ea typeface="Courier"/>
                <a:cs typeface="Courier"/>
                <a:sym typeface="Courier"/>
              </a:rPr>
              <a:t>  type: gp2</a:t>
            </a:r>
            <a:endParaRPr dirty="0"/>
          </a:p>
          <a:p>
            <a:pPr>
              <a:buClr>
                <a:srgbClr val="4D2F2D"/>
              </a:buClr>
              <a:buSzPts val="1400"/>
            </a:pPr>
            <a:r>
              <a:rPr lang="en-US" sz="1400" b="1" dirty="0" err="1">
                <a:solidFill>
                  <a:srgbClr val="4D2F2D"/>
                </a:solidFill>
                <a:latin typeface="Courier"/>
                <a:ea typeface="Courier"/>
                <a:cs typeface="Courier"/>
                <a:sym typeface="Courier"/>
              </a:rPr>
              <a:t>reclaimPolicy</a:t>
            </a:r>
            <a:r>
              <a:rPr lang="en-US" sz="1400" dirty="0">
                <a:solidFill>
                  <a:srgbClr val="4D2F2D"/>
                </a:solidFill>
                <a:latin typeface="Courier"/>
                <a:ea typeface="Courier"/>
                <a:cs typeface="Courier"/>
                <a:sym typeface="Courier"/>
              </a:rPr>
              <a:t>: Retain</a:t>
            </a:r>
          </a:p>
          <a:p>
            <a:pPr>
              <a:buClr>
                <a:srgbClr val="4D2F2D"/>
              </a:buClr>
              <a:buSzPts val="1400"/>
            </a:pPr>
            <a:r>
              <a:rPr lang="en-US" sz="1400" b="1" dirty="0" err="1">
                <a:solidFill>
                  <a:srgbClr val="4D2F2D"/>
                </a:solidFill>
                <a:latin typeface="Courier"/>
                <a:ea typeface="Courier"/>
                <a:cs typeface="Courier"/>
                <a:sym typeface="Courier"/>
              </a:rPr>
              <a:t>volumeBindingMode</a:t>
            </a:r>
            <a:r>
              <a:rPr lang="en-US" sz="1400" dirty="0">
                <a:solidFill>
                  <a:srgbClr val="4D2F2D"/>
                </a:solidFill>
                <a:latin typeface="Courier"/>
                <a:ea typeface="Courier"/>
                <a:cs typeface="Courier"/>
                <a:sym typeface="Courier"/>
              </a:rPr>
              <a:t>: </a:t>
            </a:r>
            <a:r>
              <a:rPr lang="en-US" sz="1400" dirty="0" err="1">
                <a:solidFill>
                  <a:srgbClr val="4D2F2D"/>
                </a:solidFill>
                <a:latin typeface="Courier"/>
                <a:ea typeface="Courier"/>
                <a:cs typeface="Courier"/>
                <a:sym typeface="Courier"/>
              </a:rPr>
              <a:t>Immdediate</a:t>
            </a:r>
            <a:endParaRPr dirty="0"/>
          </a:p>
        </p:txBody>
      </p:sp>
      <p:sp>
        <p:nvSpPr>
          <p:cNvPr id="3" name="TextBox 2">
            <a:extLst>
              <a:ext uri="{FF2B5EF4-FFF2-40B4-BE49-F238E27FC236}">
                <a16:creationId xmlns:a16="http://schemas.microsoft.com/office/drawing/2014/main" id="{B657A3DF-AB26-844E-BF47-982482732765}"/>
              </a:ext>
            </a:extLst>
          </p:cNvPr>
          <p:cNvSpPr txBox="1"/>
          <p:nvPr/>
        </p:nvSpPr>
        <p:spPr>
          <a:xfrm>
            <a:off x="6484359" y="1646729"/>
            <a:ext cx="5144933" cy="1169551"/>
          </a:xfrm>
          <a:prstGeom prst="rect">
            <a:avLst/>
          </a:prstGeom>
          <a:noFill/>
        </p:spPr>
        <p:txBody>
          <a:bodyPr wrap="square" rtlCol="0">
            <a:spAutoFit/>
          </a:bodyPr>
          <a:lstStyle/>
          <a:p>
            <a:r>
              <a:rPr lang="en-US" sz="1400" b="1" dirty="0"/>
              <a:t>Provisioner</a:t>
            </a:r>
            <a:r>
              <a:rPr lang="en-US" sz="1400" dirty="0"/>
              <a:t> – provider</a:t>
            </a:r>
          </a:p>
          <a:p>
            <a:r>
              <a:rPr lang="en-US" sz="1400" b="1" dirty="0"/>
              <a:t>Parameters</a:t>
            </a:r>
            <a:r>
              <a:rPr lang="en-US" sz="1400" dirty="0"/>
              <a:t> – details of storage</a:t>
            </a:r>
          </a:p>
          <a:p>
            <a:r>
              <a:rPr lang="en-US" sz="1400" b="1" dirty="0"/>
              <a:t>VolumeBindingMode</a:t>
            </a:r>
            <a:r>
              <a:rPr lang="en-US" sz="1400" dirty="0"/>
              <a:t> – When volume binding and dynamic provisioning should occur</a:t>
            </a:r>
          </a:p>
          <a:p>
            <a:endParaRPr lang="en-US" sz="1400" dirty="0"/>
          </a:p>
        </p:txBody>
      </p:sp>
    </p:spTree>
    <p:extLst>
      <p:ext uri="{BB962C8B-B14F-4D97-AF65-F5344CB8AC3E}">
        <p14:creationId xmlns:p14="http://schemas.microsoft.com/office/powerpoint/2010/main" val="273534228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D2EB4841-4E96-487D-ABC4-B5548C00F462}"/>
              </a:ext>
            </a:extLst>
          </p:cNvPr>
          <p:cNvCxnSpPr>
            <a:cxnSpLocks/>
          </p:cNvCxnSpPr>
          <p:nvPr/>
        </p:nvCxnSpPr>
        <p:spPr>
          <a:xfrm>
            <a:off x="1" y="6172200"/>
            <a:ext cx="12192001"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4FA1DC61-98B9-4D2E-95B3-4BE126C9E1EA}"/>
              </a:ext>
            </a:extLst>
          </p:cNvPr>
          <p:cNvSpPr txBox="1"/>
          <p:nvPr/>
        </p:nvSpPr>
        <p:spPr>
          <a:xfrm>
            <a:off x="122853" y="6317931"/>
            <a:ext cx="4010899" cy="420564"/>
          </a:xfrm>
          <a:prstGeom prst="rect">
            <a:avLst/>
          </a:prstGeom>
          <a:noFill/>
        </p:spPr>
        <p:txBody>
          <a:bodyPr wrap="square" rtlCol="0">
            <a:spAutoFit/>
          </a:bodyPr>
          <a:lstStyle/>
          <a:p>
            <a:pPr algn="ctr"/>
            <a:r>
              <a:rPr lang="en-US" sz="2133" dirty="0">
                <a:solidFill>
                  <a:schemeClr val="bg2">
                    <a:lumMod val="25000"/>
                  </a:schemeClr>
                </a:solidFill>
              </a:rPr>
              <a:t>Agile Brains Consulting</a:t>
            </a:r>
          </a:p>
        </p:txBody>
      </p:sp>
      <p:sp>
        <p:nvSpPr>
          <p:cNvPr id="5" name="TextBox 4">
            <a:extLst>
              <a:ext uri="{FF2B5EF4-FFF2-40B4-BE49-F238E27FC236}">
                <a16:creationId xmlns:a16="http://schemas.microsoft.com/office/drawing/2014/main" id="{DB8D0BBB-5988-46AA-9EAD-707B6004C7B9}"/>
              </a:ext>
            </a:extLst>
          </p:cNvPr>
          <p:cNvSpPr txBox="1"/>
          <p:nvPr/>
        </p:nvSpPr>
        <p:spPr>
          <a:xfrm>
            <a:off x="3514722" y="6490034"/>
            <a:ext cx="5857876" cy="254044"/>
          </a:xfrm>
          <a:prstGeom prst="rect">
            <a:avLst/>
          </a:prstGeom>
          <a:noFill/>
        </p:spPr>
        <p:txBody>
          <a:bodyPr wrap="square" rtlCol="0">
            <a:spAutoFit/>
          </a:bodyPr>
          <a:lstStyle/>
          <a:p>
            <a:pPr algn="ctr"/>
            <a:r>
              <a:rPr lang="en-US" sz="1051" dirty="0">
                <a:solidFill>
                  <a:schemeClr val="bg2">
                    <a:lumMod val="50000"/>
                  </a:schemeClr>
                </a:solidFill>
              </a:rPr>
              <a:t>©Agile Brains Consulting Inc. All rights reserved. Not to be reproduced without prior written consent.</a:t>
            </a:r>
          </a:p>
        </p:txBody>
      </p:sp>
      <p:pic>
        <p:nvPicPr>
          <p:cNvPr id="6" name="Picture 5" descr="A close up of a sign&#10;&#10;Description generated with high confidence">
            <a:extLst>
              <a:ext uri="{FF2B5EF4-FFF2-40B4-BE49-F238E27FC236}">
                <a16:creationId xmlns:a16="http://schemas.microsoft.com/office/drawing/2014/main" id="{62ED1D3C-94ED-4E66-AC1F-BA34BDBDD45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7650" y="6273801"/>
            <a:ext cx="542924" cy="542924"/>
          </a:xfrm>
          <a:prstGeom prst="rect">
            <a:avLst/>
          </a:prstGeom>
        </p:spPr>
      </p:pic>
      <p:pic>
        <p:nvPicPr>
          <p:cNvPr id="7" name="Picture 6">
            <a:extLst>
              <a:ext uri="{FF2B5EF4-FFF2-40B4-BE49-F238E27FC236}">
                <a16:creationId xmlns:a16="http://schemas.microsoft.com/office/drawing/2014/main" id="{7B32E106-9E99-4EB7-9524-D39048EF644E}"/>
              </a:ext>
            </a:extLst>
          </p:cNvPr>
          <p:cNvPicPr>
            <a:picLocks noChangeAspect="1"/>
          </p:cNvPicPr>
          <p:nvPr/>
        </p:nvPicPr>
        <p:blipFill rotWithShape="1">
          <a:blip r:embed="rId3">
            <a:extLst>
              <a:ext uri="{28A0092B-C50C-407E-A947-70E740481C1C}">
                <a14:useLocalDpi xmlns:a14="http://schemas.microsoft.com/office/drawing/2010/main" val="0"/>
              </a:ext>
            </a:extLst>
          </a:blip>
          <a:srcRect t="26736" b="30906"/>
          <a:stretch/>
        </p:blipFill>
        <p:spPr>
          <a:xfrm>
            <a:off x="9965555" y="6252635"/>
            <a:ext cx="1301160" cy="551155"/>
          </a:xfrm>
          <a:prstGeom prst="rect">
            <a:avLst/>
          </a:prstGeom>
        </p:spPr>
      </p:pic>
      <p:sp>
        <p:nvSpPr>
          <p:cNvPr id="8" name="Slide Number Placeholder 102">
            <a:extLst>
              <a:ext uri="{FF2B5EF4-FFF2-40B4-BE49-F238E27FC236}">
                <a16:creationId xmlns:a16="http://schemas.microsoft.com/office/drawing/2014/main" id="{A00F2676-DEAE-461D-80E3-9CE7EC56B906}"/>
              </a:ext>
            </a:extLst>
          </p:cNvPr>
          <p:cNvSpPr txBox="1">
            <a:spLocks/>
          </p:cNvSpPr>
          <p:nvPr/>
        </p:nvSpPr>
        <p:spPr>
          <a:xfrm>
            <a:off x="9159626" y="6356351"/>
            <a:ext cx="2844800" cy="365125"/>
          </a:xfrm>
          <a:prstGeom prst="rect">
            <a:avLst/>
          </a:prstGeom>
        </p:spPr>
        <p:txBody>
          <a:bodyPr vert="horz" lIns="121920" tIns="60960" rIns="121920" bIns="6096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04198DC-2EF7-4B34-A789-AD3A4CDEBD28}" type="slidenum">
              <a:rPr lang="en-US" sz="1600"/>
              <a:pPr/>
              <a:t>45</a:t>
            </a:fld>
            <a:endParaRPr lang="en-US" sz="1600" dirty="0"/>
          </a:p>
        </p:txBody>
      </p:sp>
      <p:sp>
        <p:nvSpPr>
          <p:cNvPr id="10" name="Title 1">
            <a:extLst>
              <a:ext uri="{FF2B5EF4-FFF2-40B4-BE49-F238E27FC236}">
                <a16:creationId xmlns:a16="http://schemas.microsoft.com/office/drawing/2014/main" id="{3BE89834-BD39-E245-B3F9-8249364136DD}"/>
              </a:ext>
            </a:extLst>
          </p:cNvPr>
          <p:cNvSpPr txBox="1">
            <a:spLocks/>
          </p:cNvSpPr>
          <p:nvPr/>
        </p:nvSpPr>
        <p:spPr>
          <a:xfrm>
            <a:off x="751114" y="2402803"/>
            <a:ext cx="11253311"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002060"/>
                </a:solidFill>
              </a:rPr>
              <a:t>Labels</a:t>
            </a:r>
          </a:p>
        </p:txBody>
      </p:sp>
    </p:spTree>
    <p:extLst>
      <p:ext uri="{BB962C8B-B14F-4D97-AF65-F5344CB8AC3E}">
        <p14:creationId xmlns:p14="http://schemas.microsoft.com/office/powerpoint/2010/main" val="163061581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732"/>
        <p:cNvGrpSpPr/>
        <p:nvPr/>
      </p:nvGrpSpPr>
      <p:grpSpPr>
        <a:xfrm>
          <a:off x="0" y="0"/>
          <a:ext cx="0" cy="0"/>
          <a:chOff x="0" y="0"/>
          <a:chExt cx="0" cy="0"/>
        </a:xfrm>
      </p:grpSpPr>
      <p:sp>
        <p:nvSpPr>
          <p:cNvPr id="1734" name="Google Shape;1734;p246"/>
          <p:cNvSpPr txBox="1">
            <a:spLocks noGrp="1"/>
          </p:cNvSpPr>
          <p:nvPr>
            <p:ph type="body" idx="1"/>
          </p:nvPr>
        </p:nvSpPr>
        <p:spPr>
          <a:xfrm>
            <a:off x="790574" y="2612790"/>
            <a:ext cx="4256400" cy="4191000"/>
          </a:xfrm>
          <a:prstGeom prst="rect">
            <a:avLst/>
          </a:prstGeom>
          <a:noFill/>
          <a:ln>
            <a:noFill/>
          </a:ln>
        </p:spPr>
        <p:txBody>
          <a:bodyPr spcFirstLastPara="1" vert="horz" wrap="square" lIns="91425" tIns="45700" rIns="91425" bIns="45700" rtlCol="0" anchor="t" anchorCtr="0">
            <a:noAutofit/>
          </a:bodyPr>
          <a:lstStyle/>
          <a:p>
            <a:pPr marL="457200" indent="-482600">
              <a:spcBef>
                <a:spcPts val="0"/>
              </a:spcBef>
              <a:buClr>
                <a:srgbClr val="000000"/>
              </a:buClr>
              <a:buSzPts val="2200"/>
              <a:buFont typeface="Noto Sans Symbols"/>
              <a:buChar char="▪"/>
            </a:pPr>
            <a:r>
              <a:rPr lang="en-US" sz="2200" dirty="0">
                <a:solidFill>
                  <a:schemeClr val="dk1"/>
                </a:solidFill>
                <a:latin typeface="Calibri"/>
                <a:ea typeface="Calibri"/>
                <a:cs typeface="Calibri"/>
                <a:sym typeface="Calibri"/>
              </a:rPr>
              <a:t>Designate objects for specific environments such as development, test and production</a:t>
            </a:r>
            <a:endParaRPr sz="2200" b="1" dirty="0">
              <a:solidFill>
                <a:schemeClr val="dk1"/>
              </a:solidFill>
              <a:latin typeface="Calibri"/>
              <a:ea typeface="Calibri"/>
              <a:cs typeface="Calibri"/>
              <a:sym typeface="Calibri"/>
            </a:endParaRPr>
          </a:p>
          <a:p>
            <a:pPr marL="457200" indent="-482600">
              <a:spcBef>
                <a:spcPts val="600"/>
              </a:spcBef>
              <a:buClr>
                <a:srgbClr val="000000"/>
              </a:buClr>
              <a:buSzPts val="2200"/>
              <a:buFont typeface="Noto Sans Symbols"/>
              <a:buChar char="▪"/>
            </a:pPr>
            <a:r>
              <a:rPr lang="en-US" sz="2200" dirty="0">
                <a:solidFill>
                  <a:schemeClr val="dk1"/>
                </a:solidFill>
                <a:latin typeface="Calibri"/>
                <a:ea typeface="Calibri"/>
                <a:cs typeface="Calibri"/>
                <a:sym typeface="Calibri"/>
              </a:rPr>
              <a:t>Set versions to objects </a:t>
            </a:r>
            <a:endParaRPr sz="2200" b="1" dirty="0">
              <a:solidFill>
                <a:schemeClr val="dk1"/>
              </a:solidFill>
              <a:latin typeface="Calibri"/>
              <a:ea typeface="Calibri"/>
              <a:cs typeface="Calibri"/>
              <a:sym typeface="Calibri"/>
            </a:endParaRPr>
          </a:p>
          <a:p>
            <a:pPr marL="457200" indent="-482600">
              <a:spcBef>
                <a:spcPts val="600"/>
              </a:spcBef>
              <a:buClr>
                <a:srgbClr val="000000"/>
              </a:buClr>
              <a:buSzPts val="2200"/>
              <a:buFont typeface="Noto Sans Symbols"/>
              <a:buChar char="▪"/>
            </a:pPr>
            <a:r>
              <a:rPr lang="en-US" sz="2200" dirty="0">
                <a:solidFill>
                  <a:schemeClr val="dk1"/>
                </a:solidFill>
                <a:latin typeface="Calibri"/>
                <a:ea typeface="Calibri"/>
                <a:cs typeface="Calibri"/>
                <a:sym typeface="Calibri"/>
              </a:rPr>
              <a:t>Set roles or other arbitrary information to classify objects</a:t>
            </a:r>
            <a:endParaRPr sz="2200" b="1" dirty="0">
              <a:solidFill>
                <a:schemeClr val="dk1"/>
              </a:solidFill>
              <a:latin typeface="Calibri"/>
              <a:ea typeface="Calibri"/>
              <a:cs typeface="Calibri"/>
              <a:sym typeface="Calibri"/>
            </a:endParaRPr>
          </a:p>
          <a:p>
            <a:pPr marL="457200" indent="-482600">
              <a:spcBef>
                <a:spcPts val="600"/>
              </a:spcBef>
              <a:buClr>
                <a:srgbClr val="000000"/>
              </a:buClr>
              <a:buSzPts val="2200"/>
              <a:buFont typeface="Noto Sans Symbols"/>
              <a:buChar char="▪"/>
            </a:pPr>
            <a:r>
              <a:rPr lang="en-US" sz="2200" dirty="0">
                <a:solidFill>
                  <a:schemeClr val="dk1"/>
                </a:solidFill>
                <a:latin typeface="Calibri"/>
                <a:ea typeface="Calibri"/>
                <a:cs typeface="Calibri"/>
                <a:sym typeface="Calibri"/>
              </a:rPr>
              <a:t>Can be added or modified at any time</a:t>
            </a:r>
            <a:endParaRPr sz="2200" dirty="0">
              <a:solidFill>
                <a:schemeClr val="dk1"/>
              </a:solidFill>
              <a:latin typeface="Calibri"/>
              <a:ea typeface="Calibri"/>
              <a:cs typeface="Calibri"/>
              <a:sym typeface="Calibri"/>
            </a:endParaRPr>
          </a:p>
          <a:p>
            <a:pPr marL="457200" indent="-388620">
              <a:spcBef>
                <a:spcPts val="600"/>
              </a:spcBef>
              <a:buClr>
                <a:schemeClr val="accent3"/>
              </a:buClr>
              <a:buSzPts val="1080"/>
              <a:buNone/>
            </a:pPr>
            <a:endParaRPr sz="1200" dirty="0">
              <a:solidFill>
                <a:schemeClr val="dk1"/>
              </a:solidFill>
              <a:latin typeface="Calibri"/>
              <a:ea typeface="Calibri"/>
              <a:cs typeface="Calibri"/>
              <a:sym typeface="Calibri"/>
            </a:endParaRPr>
          </a:p>
        </p:txBody>
      </p:sp>
      <p:sp>
        <p:nvSpPr>
          <p:cNvPr id="1735" name="Google Shape;1735;p246"/>
          <p:cNvSpPr txBox="1"/>
          <p:nvPr/>
        </p:nvSpPr>
        <p:spPr>
          <a:xfrm>
            <a:off x="547535" y="1503793"/>
            <a:ext cx="10719180" cy="609600"/>
          </a:xfrm>
          <a:prstGeom prst="rect">
            <a:avLst/>
          </a:prstGeom>
          <a:noFill/>
          <a:ln>
            <a:noFill/>
          </a:ln>
        </p:spPr>
        <p:txBody>
          <a:bodyPr spcFirstLastPara="1" wrap="square" lIns="91425" tIns="45700" rIns="91425" bIns="45700" anchor="t" anchorCtr="0">
            <a:noAutofit/>
          </a:bodyPr>
          <a:lstStyle/>
          <a:p>
            <a:pPr>
              <a:lnSpc>
                <a:spcPct val="80000"/>
              </a:lnSpc>
              <a:buClr>
                <a:schemeClr val="accent3"/>
              </a:buClr>
              <a:buSzPts val="1800"/>
            </a:pPr>
            <a:r>
              <a:rPr lang="en-US" sz="2200" b="1" dirty="0">
                <a:solidFill>
                  <a:schemeClr val="dk1"/>
                </a:solidFill>
                <a:latin typeface="Calibri"/>
                <a:ea typeface="Calibri"/>
                <a:cs typeface="Calibri"/>
                <a:sym typeface="Calibri"/>
              </a:rPr>
              <a:t>Key/Value pairs that can be attached to objects to enable a variety of use cases.</a:t>
            </a:r>
            <a:endParaRPr sz="2200" dirty="0">
              <a:solidFill>
                <a:srgbClr val="000000"/>
              </a:solidFill>
              <a:latin typeface="Arial"/>
              <a:ea typeface="Arial"/>
              <a:cs typeface="Arial"/>
              <a:sym typeface="Arial"/>
            </a:endParaRPr>
          </a:p>
        </p:txBody>
      </p:sp>
      <p:pic>
        <p:nvPicPr>
          <p:cNvPr id="1736" name="Google Shape;1736;p246"/>
          <p:cNvPicPr preferRelativeResize="0"/>
          <p:nvPr/>
        </p:nvPicPr>
        <p:blipFill rotWithShape="1">
          <a:blip r:embed="rId3">
            <a:alphaModFix/>
          </a:blip>
          <a:srcRect/>
          <a:stretch/>
        </p:blipFill>
        <p:spPr>
          <a:xfrm>
            <a:off x="6443660" y="2236631"/>
            <a:ext cx="3714751" cy="3774029"/>
          </a:xfrm>
          <a:prstGeom prst="rect">
            <a:avLst/>
          </a:prstGeom>
          <a:noFill/>
          <a:ln>
            <a:noFill/>
          </a:ln>
        </p:spPr>
      </p:pic>
      <p:cxnSp>
        <p:nvCxnSpPr>
          <p:cNvPr id="6" name="Straight Connector 5">
            <a:extLst>
              <a:ext uri="{FF2B5EF4-FFF2-40B4-BE49-F238E27FC236}">
                <a16:creationId xmlns:a16="http://schemas.microsoft.com/office/drawing/2014/main" id="{D2EB4841-4E96-487D-ABC4-B5548C00F462}"/>
              </a:ext>
            </a:extLst>
          </p:cNvPr>
          <p:cNvCxnSpPr>
            <a:cxnSpLocks/>
          </p:cNvCxnSpPr>
          <p:nvPr/>
        </p:nvCxnSpPr>
        <p:spPr>
          <a:xfrm>
            <a:off x="1" y="6172200"/>
            <a:ext cx="12192001"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FA1DC61-98B9-4D2E-95B3-4BE126C9E1EA}"/>
              </a:ext>
            </a:extLst>
          </p:cNvPr>
          <p:cNvSpPr txBox="1"/>
          <p:nvPr/>
        </p:nvSpPr>
        <p:spPr>
          <a:xfrm>
            <a:off x="122853" y="6317931"/>
            <a:ext cx="4010899" cy="420564"/>
          </a:xfrm>
          <a:prstGeom prst="rect">
            <a:avLst/>
          </a:prstGeom>
          <a:noFill/>
        </p:spPr>
        <p:txBody>
          <a:bodyPr wrap="square" rtlCol="0">
            <a:spAutoFit/>
          </a:bodyPr>
          <a:lstStyle/>
          <a:p>
            <a:pPr algn="ctr"/>
            <a:r>
              <a:rPr lang="en-US" sz="2133" dirty="0">
                <a:solidFill>
                  <a:schemeClr val="bg2">
                    <a:lumMod val="25000"/>
                  </a:schemeClr>
                </a:solidFill>
              </a:rPr>
              <a:t>Agile Brains Consulting</a:t>
            </a:r>
          </a:p>
        </p:txBody>
      </p:sp>
      <p:sp>
        <p:nvSpPr>
          <p:cNvPr id="8" name="TextBox 7">
            <a:extLst>
              <a:ext uri="{FF2B5EF4-FFF2-40B4-BE49-F238E27FC236}">
                <a16:creationId xmlns:a16="http://schemas.microsoft.com/office/drawing/2014/main" id="{DB8D0BBB-5988-46AA-9EAD-707B6004C7B9}"/>
              </a:ext>
            </a:extLst>
          </p:cNvPr>
          <p:cNvSpPr txBox="1"/>
          <p:nvPr/>
        </p:nvSpPr>
        <p:spPr>
          <a:xfrm>
            <a:off x="3514722" y="6490034"/>
            <a:ext cx="5857876" cy="254044"/>
          </a:xfrm>
          <a:prstGeom prst="rect">
            <a:avLst/>
          </a:prstGeom>
          <a:noFill/>
        </p:spPr>
        <p:txBody>
          <a:bodyPr wrap="square" rtlCol="0">
            <a:spAutoFit/>
          </a:bodyPr>
          <a:lstStyle/>
          <a:p>
            <a:pPr algn="ctr"/>
            <a:r>
              <a:rPr lang="en-US" sz="1051" dirty="0">
                <a:solidFill>
                  <a:schemeClr val="bg2">
                    <a:lumMod val="50000"/>
                  </a:schemeClr>
                </a:solidFill>
              </a:rPr>
              <a:t>©Agile Brains Consulting Inc. All rights reserved. Not to be reproduced without prior written consent.</a:t>
            </a:r>
          </a:p>
        </p:txBody>
      </p:sp>
      <p:pic>
        <p:nvPicPr>
          <p:cNvPr id="9" name="Picture 8" descr="A close up of a sign&#10;&#10;Description generated with high confidence">
            <a:extLst>
              <a:ext uri="{FF2B5EF4-FFF2-40B4-BE49-F238E27FC236}">
                <a16:creationId xmlns:a16="http://schemas.microsoft.com/office/drawing/2014/main" id="{62ED1D3C-94ED-4E66-AC1F-BA34BDBDD45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47650" y="6273801"/>
            <a:ext cx="542924" cy="542924"/>
          </a:xfrm>
          <a:prstGeom prst="rect">
            <a:avLst/>
          </a:prstGeom>
        </p:spPr>
      </p:pic>
      <p:pic>
        <p:nvPicPr>
          <p:cNvPr id="10" name="Picture 9">
            <a:extLst>
              <a:ext uri="{FF2B5EF4-FFF2-40B4-BE49-F238E27FC236}">
                <a16:creationId xmlns:a16="http://schemas.microsoft.com/office/drawing/2014/main" id="{7B32E106-9E99-4EB7-9524-D39048EF644E}"/>
              </a:ext>
            </a:extLst>
          </p:cNvPr>
          <p:cNvPicPr>
            <a:picLocks noChangeAspect="1"/>
          </p:cNvPicPr>
          <p:nvPr/>
        </p:nvPicPr>
        <p:blipFill rotWithShape="1">
          <a:blip r:embed="rId5">
            <a:extLst>
              <a:ext uri="{28A0092B-C50C-407E-A947-70E740481C1C}">
                <a14:useLocalDpi xmlns:a14="http://schemas.microsoft.com/office/drawing/2010/main" val="0"/>
              </a:ext>
            </a:extLst>
          </a:blip>
          <a:srcRect t="26736" b="30906"/>
          <a:stretch/>
        </p:blipFill>
        <p:spPr>
          <a:xfrm>
            <a:off x="9965555" y="6252635"/>
            <a:ext cx="1301160" cy="551155"/>
          </a:xfrm>
          <a:prstGeom prst="rect">
            <a:avLst/>
          </a:prstGeom>
        </p:spPr>
      </p:pic>
      <p:sp>
        <p:nvSpPr>
          <p:cNvPr id="11" name="Slide Number Placeholder 102">
            <a:extLst>
              <a:ext uri="{FF2B5EF4-FFF2-40B4-BE49-F238E27FC236}">
                <a16:creationId xmlns:a16="http://schemas.microsoft.com/office/drawing/2014/main" id="{A00F2676-DEAE-461D-80E3-9CE7EC56B906}"/>
              </a:ext>
            </a:extLst>
          </p:cNvPr>
          <p:cNvSpPr txBox="1">
            <a:spLocks/>
          </p:cNvSpPr>
          <p:nvPr/>
        </p:nvSpPr>
        <p:spPr>
          <a:xfrm>
            <a:off x="9159626" y="6356351"/>
            <a:ext cx="2844800" cy="365125"/>
          </a:xfrm>
          <a:prstGeom prst="rect">
            <a:avLst/>
          </a:prstGeom>
        </p:spPr>
        <p:txBody>
          <a:bodyPr vert="horz" lIns="121920" tIns="60960" rIns="121920" bIns="6096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04198DC-2EF7-4B34-A789-AD3A4CDEBD28}" type="slidenum">
              <a:rPr lang="en-US" sz="1600"/>
              <a:pPr/>
              <a:t>46</a:t>
            </a:fld>
            <a:endParaRPr lang="en-US" sz="1600" dirty="0"/>
          </a:p>
        </p:txBody>
      </p:sp>
      <p:sp>
        <p:nvSpPr>
          <p:cNvPr id="12" name="Title 1">
            <a:extLst>
              <a:ext uri="{FF2B5EF4-FFF2-40B4-BE49-F238E27FC236}">
                <a16:creationId xmlns:a16="http://schemas.microsoft.com/office/drawing/2014/main" id="{3EDDEABA-FA9D-2B4C-9F17-977FC70A462F}"/>
              </a:ext>
            </a:extLst>
          </p:cNvPr>
          <p:cNvSpPr txBox="1">
            <a:spLocks/>
          </p:cNvSpPr>
          <p:nvPr/>
        </p:nvSpPr>
        <p:spPr>
          <a:xfrm>
            <a:off x="519112" y="54993"/>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002060"/>
                </a:solidFill>
              </a:rPr>
              <a:t>Kubernetes: Label </a:t>
            </a:r>
          </a:p>
        </p:txBody>
      </p:sp>
    </p:spTree>
    <p:extLst>
      <p:ext uri="{BB962C8B-B14F-4D97-AF65-F5344CB8AC3E}">
        <p14:creationId xmlns:p14="http://schemas.microsoft.com/office/powerpoint/2010/main" val="143018360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740"/>
        <p:cNvGrpSpPr/>
        <p:nvPr/>
      </p:nvGrpSpPr>
      <p:grpSpPr>
        <a:xfrm>
          <a:off x="0" y="0"/>
          <a:ext cx="0" cy="0"/>
          <a:chOff x="0" y="0"/>
          <a:chExt cx="0" cy="0"/>
        </a:xfrm>
      </p:grpSpPr>
      <p:sp>
        <p:nvSpPr>
          <p:cNvPr id="1741" name="Google Shape;1741;p247"/>
          <p:cNvSpPr txBox="1">
            <a:spLocks noGrp="1"/>
          </p:cNvSpPr>
          <p:nvPr>
            <p:ph type="title"/>
          </p:nvPr>
        </p:nvSpPr>
        <p:spPr>
          <a:xfrm>
            <a:off x="2152650" y="365129"/>
            <a:ext cx="7886700" cy="1158900"/>
          </a:xfrm>
          <a:prstGeom prst="rect">
            <a:avLst/>
          </a:prstGeom>
          <a:noFill/>
          <a:ln>
            <a:noFill/>
          </a:ln>
        </p:spPr>
        <p:txBody>
          <a:bodyPr spcFirstLastPara="1" vert="horz" wrap="square" lIns="91425" tIns="45700" rIns="91425" bIns="45700" rtlCol="0" anchor="ctr" anchorCtr="0">
            <a:noAutofit/>
          </a:bodyPr>
          <a:lstStyle/>
          <a:p>
            <a:pPr>
              <a:spcBef>
                <a:spcPts val="0"/>
              </a:spcBef>
              <a:buClr>
                <a:schemeClr val="accent3"/>
              </a:buClr>
              <a:buSzPts val="3600"/>
            </a:pPr>
            <a:r>
              <a:rPr lang="en-US" sz="3600" b="1">
                <a:solidFill>
                  <a:srgbClr val="000000"/>
                </a:solidFill>
                <a:latin typeface="Calibri"/>
                <a:ea typeface="Calibri"/>
                <a:cs typeface="Calibri"/>
                <a:sym typeface="Calibri"/>
              </a:rPr>
              <a:t>$ kubectl get pod –l name=&lt;label&gt;</a:t>
            </a:r>
            <a:endParaRPr sz="3600" b="1">
              <a:solidFill>
                <a:srgbClr val="000000"/>
              </a:solidFill>
              <a:latin typeface="Calibri"/>
              <a:ea typeface="Calibri"/>
              <a:cs typeface="Calibri"/>
              <a:sym typeface="Calibri"/>
            </a:endParaRPr>
          </a:p>
        </p:txBody>
      </p:sp>
      <p:sp>
        <p:nvSpPr>
          <p:cNvPr id="1742" name="Google Shape;1742;p247"/>
          <p:cNvSpPr txBox="1"/>
          <p:nvPr/>
        </p:nvSpPr>
        <p:spPr>
          <a:xfrm>
            <a:off x="1856325" y="4072450"/>
            <a:ext cx="8314200" cy="1864800"/>
          </a:xfrm>
          <a:prstGeom prst="rect">
            <a:avLst/>
          </a:prstGeom>
          <a:noFill/>
          <a:ln>
            <a:noFill/>
          </a:ln>
        </p:spPr>
        <p:txBody>
          <a:bodyPr spcFirstLastPara="1" wrap="square" lIns="91425" tIns="45700" rIns="91425" bIns="45700" anchor="t" anchorCtr="0">
            <a:noAutofit/>
          </a:bodyPr>
          <a:lstStyle/>
          <a:p>
            <a:pPr>
              <a:buClr>
                <a:schemeClr val="dk1"/>
              </a:buClr>
              <a:buSzPts val="450"/>
            </a:pPr>
            <a:r>
              <a:rPr lang="en-US" dirty="0">
                <a:solidFill>
                  <a:schemeClr val="dk1"/>
                </a:solidFill>
                <a:latin typeface="Calibri" panose="020F0502020204030204" pitchFamily="34" charset="0"/>
                <a:ea typeface="Arial"/>
                <a:cs typeface="Calibri" panose="020F0502020204030204" pitchFamily="34" charset="0"/>
                <a:sym typeface="Arial"/>
              </a:rPr>
              <a:t>Note: Best mechanism to organize Kubernetes objects </a:t>
            </a:r>
            <a:endParaRPr dirty="0">
              <a:solidFill>
                <a:schemeClr val="dk1"/>
              </a:solidFill>
              <a:latin typeface="Calibri" panose="020F0502020204030204" pitchFamily="34" charset="0"/>
              <a:ea typeface="Arial"/>
              <a:cs typeface="Calibri" panose="020F0502020204030204" pitchFamily="34" charset="0"/>
              <a:sym typeface="Arial"/>
            </a:endParaRPr>
          </a:p>
          <a:p>
            <a:pPr marL="457200" indent="-342900">
              <a:buClr>
                <a:schemeClr val="dk1"/>
              </a:buClr>
              <a:buSzPts val="1800"/>
              <a:buChar char="-"/>
            </a:pPr>
            <a:r>
              <a:rPr lang="en-US" dirty="0">
                <a:solidFill>
                  <a:schemeClr val="dk1"/>
                </a:solidFill>
                <a:latin typeface="Calibri" panose="020F0502020204030204" pitchFamily="34" charset="0"/>
                <a:cs typeface="Calibri" panose="020F0502020204030204" pitchFamily="34" charset="0"/>
              </a:rPr>
              <a:t>labels can be used to provide logical structure</a:t>
            </a:r>
            <a:endParaRPr dirty="0">
              <a:solidFill>
                <a:schemeClr val="dk1"/>
              </a:solidFill>
              <a:latin typeface="Calibri" panose="020F0502020204030204" pitchFamily="34" charset="0"/>
              <a:cs typeface="Calibri" panose="020F0502020204030204" pitchFamily="34" charset="0"/>
            </a:endParaRPr>
          </a:p>
          <a:p>
            <a:pPr marL="457200" indent="-342900">
              <a:buClr>
                <a:schemeClr val="dk1"/>
              </a:buClr>
              <a:buSzPts val="1800"/>
              <a:buChar char="-"/>
            </a:pPr>
            <a:r>
              <a:rPr lang="en-US" dirty="0">
                <a:solidFill>
                  <a:schemeClr val="dk1"/>
                </a:solidFill>
                <a:latin typeface="Calibri" panose="020F0502020204030204" pitchFamily="34" charset="0"/>
                <a:cs typeface="Calibri" panose="020F0502020204030204" pitchFamily="34" charset="0"/>
              </a:rPr>
              <a:t>divide by teams, or by environments, or versions</a:t>
            </a:r>
            <a:endParaRPr dirty="0">
              <a:solidFill>
                <a:schemeClr val="dk1"/>
              </a:solidFill>
              <a:latin typeface="Calibri" panose="020F0502020204030204" pitchFamily="34" charset="0"/>
              <a:cs typeface="Calibri" panose="020F0502020204030204" pitchFamily="34" charset="0"/>
            </a:endParaRPr>
          </a:p>
          <a:p>
            <a:pPr marL="457200" indent="-342900">
              <a:buClr>
                <a:srgbClr val="FF0000"/>
              </a:buClr>
              <a:buSzPts val="1800"/>
              <a:buChar char="-"/>
            </a:pPr>
            <a:r>
              <a:rPr lang="en-US" dirty="0">
                <a:solidFill>
                  <a:srgbClr val="FF0000"/>
                </a:solidFill>
                <a:latin typeface="Calibri" panose="020F0502020204030204" pitchFamily="34" charset="0"/>
                <a:cs typeface="Calibri" panose="020F0502020204030204" pitchFamily="34" charset="0"/>
              </a:rPr>
              <a:t>$ kubectl create -f </a:t>
            </a:r>
            <a:r>
              <a:rPr lang="en-US" dirty="0" err="1">
                <a:solidFill>
                  <a:srgbClr val="FF0000"/>
                </a:solidFill>
                <a:latin typeface="Calibri" panose="020F0502020204030204" pitchFamily="34" charset="0"/>
                <a:cs typeface="Calibri" panose="020F0502020204030204" pitchFamily="34" charset="0"/>
              </a:rPr>
              <a:t>helloworld</a:t>
            </a:r>
            <a:r>
              <a:rPr lang="en-US" dirty="0">
                <a:solidFill>
                  <a:srgbClr val="FF0000"/>
                </a:solidFill>
                <a:latin typeface="Calibri" panose="020F0502020204030204" pitchFamily="34" charset="0"/>
                <a:cs typeface="Calibri" panose="020F0502020204030204" pitchFamily="34" charset="0"/>
              </a:rPr>
              <a:t>-pod-with-</a:t>
            </a:r>
            <a:r>
              <a:rPr lang="en-US" dirty="0" err="1">
                <a:solidFill>
                  <a:srgbClr val="FF0000"/>
                </a:solidFill>
                <a:latin typeface="Calibri" panose="020F0502020204030204" pitchFamily="34" charset="0"/>
                <a:cs typeface="Calibri" panose="020F0502020204030204" pitchFamily="34" charset="0"/>
              </a:rPr>
              <a:t>labels.yml</a:t>
            </a:r>
            <a:r>
              <a:rPr lang="en-US" dirty="0">
                <a:solidFill>
                  <a:srgbClr val="FF0000"/>
                </a:solidFill>
                <a:latin typeface="Calibri" panose="020F0502020204030204" pitchFamily="34" charset="0"/>
                <a:cs typeface="Calibri" panose="020F0502020204030204" pitchFamily="34" charset="0"/>
              </a:rPr>
              <a:t> </a:t>
            </a:r>
            <a:endParaRPr dirty="0">
              <a:solidFill>
                <a:srgbClr val="FF0000"/>
              </a:solidFill>
              <a:latin typeface="Calibri" panose="020F0502020204030204" pitchFamily="34" charset="0"/>
              <a:cs typeface="Calibri" panose="020F0502020204030204" pitchFamily="34" charset="0"/>
            </a:endParaRPr>
          </a:p>
          <a:p>
            <a:pPr marL="457200" indent="-342900">
              <a:buClr>
                <a:srgbClr val="FF0000"/>
              </a:buClr>
              <a:buSzPts val="1800"/>
              <a:buChar char="-"/>
            </a:pPr>
            <a:r>
              <a:rPr lang="en-US" dirty="0">
                <a:solidFill>
                  <a:srgbClr val="FF0000"/>
                </a:solidFill>
                <a:latin typeface="Calibri" panose="020F0502020204030204" pitchFamily="34" charset="0"/>
                <a:cs typeface="Calibri" panose="020F0502020204030204" pitchFamily="34" charset="0"/>
              </a:rPr>
              <a:t>$ </a:t>
            </a:r>
            <a:r>
              <a:rPr lang="en-US" dirty="0" err="1">
                <a:solidFill>
                  <a:srgbClr val="FF0000"/>
                </a:solidFill>
                <a:latin typeface="Calibri" panose="020F0502020204030204" pitchFamily="34" charset="0"/>
                <a:cs typeface="Calibri" panose="020F0502020204030204" pitchFamily="34" charset="0"/>
              </a:rPr>
              <a:t>kubectl</a:t>
            </a:r>
            <a:r>
              <a:rPr lang="en-US" dirty="0">
                <a:solidFill>
                  <a:srgbClr val="FF0000"/>
                </a:solidFill>
                <a:latin typeface="Calibri" panose="020F0502020204030204" pitchFamily="34" charset="0"/>
                <a:cs typeface="Calibri" panose="020F0502020204030204" pitchFamily="34" charset="0"/>
              </a:rPr>
              <a:t> get </a:t>
            </a:r>
            <a:r>
              <a:rPr lang="en-US" dirty="0" err="1">
                <a:solidFill>
                  <a:srgbClr val="FF0000"/>
                </a:solidFill>
                <a:latin typeface="Calibri" panose="020F0502020204030204" pitchFamily="34" charset="0"/>
                <a:cs typeface="Calibri" panose="020F0502020204030204" pitchFamily="34" charset="0"/>
              </a:rPr>
              <a:t>po</a:t>
            </a:r>
            <a:r>
              <a:rPr lang="en-US" dirty="0">
                <a:solidFill>
                  <a:srgbClr val="FF0000"/>
                </a:solidFill>
                <a:latin typeface="Calibri" panose="020F0502020204030204" pitchFamily="34" charset="0"/>
                <a:cs typeface="Calibri" panose="020F0502020204030204" pitchFamily="34" charset="0"/>
              </a:rPr>
              <a:t> --show-labels</a:t>
            </a:r>
            <a:endParaRPr dirty="0">
              <a:solidFill>
                <a:srgbClr val="FF0000"/>
              </a:solidFill>
              <a:latin typeface="Calibri" panose="020F0502020204030204" pitchFamily="34" charset="0"/>
              <a:cs typeface="Calibri" panose="020F0502020204030204" pitchFamily="34" charset="0"/>
            </a:endParaRPr>
          </a:p>
        </p:txBody>
      </p:sp>
      <p:pic>
        <p:nvPicPr>
          <p:cNvPr id="1743" name="Google Shape;1743;p247"/>
          <p:cNvPicPr preferRelativeResize="0"/>
          <p:nvPr/>
        </p:nvPicPr>
        <p:blipFill rotWithShape="1">
          <a:blip r:embed="rId3">
            <a:alphaModFix/>
          </a:blip>
          <a:srcRect/>
          <a:stretch/>
        </p:blipFill>
        <p:spPr>
          <a:xfrm>
            <a:off x="1524001" y="1447801"/>
            <a:ext cx="9143999" cy="2184935"/>
          </a:xfrm>
          <a:prstGeom prst="rect">
            <a:avLst/>
          </a:prstGeom>
          <a:noFill/>
          <a:ln>
            <a:noFill/>
          </a:ln>
        </p:spPr>
      </p:pic>
      <p:cxnSp>
        <p:nvCxnSpPr>
          <p:cNvPr id="6" name="Straight Connector 5">
            <a:extLst>
              <a:ext uri="{FF2B5EF4-FFF2-40B4-BE49-F238E27FC236}">
                <a16:creationId xmlns:a16="http://schemas.microsoft.com/office/drawing/2014/main" id="{D2EB4841-4E96-487D-ABC4-B5548C00F462}"/>
              </a:ext>
            </a:extLst>
          </p:cNvPr>
          <p:cNvCxnSpPr>
            <a:cxnSpLocks/>
          </p:cNvCxnSpPr>
          <p:nvPr/>
        </p:nvCxnSpPr>
        <p:spPr>
          <a:xfrm>
            <a:off x="1" y="6172200"/>
            <a:ext cx="12192001"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FA1DC61-98B9-4D2E-95B3-4BE126C9E1EA}"/>
              </a:ext>
            </a:extLst>
          </p:cNvPr>
          <p:cNvSpPr txBox="1"/>
          <p:nvPr/>
        </p:nvSpPr>
        <p:spPr>
          <a:xfrm>
            <a:off x="122853" y="6317931"/>
            <a:ext cx="4010899" cy="420564"/>
          </a:xfrm>
          <a:prstGeom prst="rect">
            <a:avLst/>
          </a:prstGeom>
          <a:noFill/>
        </p:spPr>
        <p:txBody>
          <a:bodyPr wrap="square" rtlCol="0">
            <a:spAutoFit/>
          </a:bodyPr>
          <a:lstStyle/>
          <a:p>
            <a:pPr algn="ctr"/>
            <a:r>
              <a:rPr lang="en-US" sz="2133" dirty="0">
                <a:solidFill>
                  <a:schemeClr val="bg2">
                    <a:lumMod val="25000"/>
                  </a:schemeClr>
                </a:solidFill>
              </a:rPr>
              <a:t>Agile Brains Consulting</a:t>
            </a:r>
          </a:p>
        </p:txBody>
      </p:sp>
      <p:sp>
        <p:nvSpPr>
          <p:cNvPr id="8" name="TextBox 7">
            <a:extLst>
              <a:ext uri="{FF2B5EF4-FFF2-40B4-BE49-F238E27FC236}">
                <a16:creationId xmlns:a16="http://schemas.microsoft.com/office/drawing/2014/main" id="{DB8D0BBB-5988-46AA-9EAD-707B6004C7B9}"/>
              </a:ext>
            </a:extLst>
          </p:cNvPr>
          <p:cNvSpPr txBox="1"/>
          <p:nvPr/>
        </p:nvSpPr>
        <p:spPr>
          <a:xfrm>
            <a:off x="3514722" y="6490034"/>
            <a:ext cx="5857876" cy="254044"/>
          </a:xfrm>
          <a:prstGeom prst="rect">
            <a:avLst/>
          </a:prstGeom>
          <a:noFill/>
        </p:spPr>
        <p:txBody>
          <a:bodyPr wrap="square" rtlCol="0">
            <a:spAutoFit/>
          </a:bodyPr>
          <a:lstStyle/>
          <a:p>
            <a:pPr algn="ctr"/>
            <a:r>
              <a:rPr lang="en-US" sz="1051" dirty="0">
                <a:solidFill>
                  <a:schemeClr val="bg2">
                    <a:lumMod val="50000"/>
                  </a:schemeClr>
                </a:solidFill>
              </a:rPr>
              <a:t>©Agile Brains Consulting Inc. All rights reserved. Not to be reproduced without prior written consent.</a:t>
            </a:r>
          </a:p>
        </p:txBody>
      </p:sp>
      <p:pic>
        <p:nvPicPr>
          <p:cNvPr id="9" name="Picture 8" descr="A close up of a sign&#10;&#10;Description generated with high confidence">
            <a:extLst>
              <a:ext uri="{FF2B5EF4-FFF2-40B4-BE49-F238E27FC236}">
                <a16:creationId xmlns:a16="http://schemas.microsoft.com/office/drawing/2014/main" id="{62ED1D3C-94ED-4E66-AC1F-BA34BDBDD45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47650" y="6273801"/>
            <a:ext cx="542924" cy="542924"/>
          </a:xfrm>
          <a:prstGeom prst="rect">
            <a:avLst/>
          </a:prstGeom>
        </p:spPr>
      </p:pic>
      <p:pic>
        <p:nvPicPr>
          <p:cNvPr id="10" name="Picture 9">
            <a:extLst>
              <a:ext uri="{FF2B5EF4-FFF2-40B4-BE49-F238E27FC236}">
                <a16:creationId xmlns:a16="http://schemas.microsoft.com/office/drawing/2014/main" id="{7B32E106-9E99-4EB7-9524-D39048EF644E}"/>
              </a:ext>
            </a:extLst>
          </p:cNvPr>
          <p:cNvPicPr>
            <a:picLocks noChangeAspect="1"/>
          </p:cNvPicPr>
          <p:nvPr/>
        </p:nvPicPr>
        <p:blipFill rotWithShape="1">
          <a:blip r:embed="rId5">
            <a:extLst>
              <a:ext uri="{28A0092B-C50C-407E-A947-70E740481C1C}">
                <a14:useLocalDpi xmlns:a14="http://schemas.microsoft.com/office/drawing/2010/main" val="0"/>
              </a:ext>
            </a:extLst>
          </a:blip>
          <a:srcRect t="26736" b="30906"/>
          <a:stretch/>
        </p:blipFill>
        <p:spPr>
          <a:xfrm>
            <a:off x="9965555" y="6252635"/>
            <a:ext cx="1301160" cy="551155"/>
          </a:xfrm>
          <a:prstGeom prst="rect">
            <a:avLst/>
          </a:prstGeom>
        </p:spPr>
      </p:pic>
      <p:sp>
        <p:nvSpPr>
          <p:cNvPr id="11" name="Slide Number Placeholder 102">
            <a:extLst>
              <a:ext uri="{FF2B5EF4-FFF2-40B4-BE49-F238E27FC236}">
                <a16:creationId xmlns:a16="http://schemas.microsoft.com/office/drawing/2014/main" id="{A00F2676-DEAE-461D-80E3-9CE7EC56B906}"/>
              </a:ext>
            </a:extLst>
          </p:cNvPr>
          <p:cNvSpPr txBox="1">
            <a:spLocks/>
          </p:cNvSpPr>
          <p:nvPr/>
        </p:nvSpPr>
        <p:spPr>
          <a:xfrm>
            <a:off x="9159626" y="6356351"/>
            <a:ext cx="2844800" cy="365125"/>
          </a:xfrm>
          <a:prstGeom prst="rect">
            <a:avLst/>
          </a:prstGeom>
        </p:spPr>
        <p:txBody>
          <a:bodyPr vert="horz" lIns="121920" tIns="60960" rIns="121920" bIns="6096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04198DC-2EF7-4B34-A789-AD3A4CDEBD28}" type="slidenum">
              <a:rPr lang="en-US" sz="1600"/>
              <a:pPr/>
              <a:t>47</a:t>
            </a:fld>
            <a:endParaRPr lang="en-US" sz="1600" dirty="0"/>
          </a:p>
        </p:txBody>
      </p:sp>
    </p:spTree>
    <p:extLst>
      <p:ext uri="{BB962C8B-B14F-4D97-AF65-F5344CB8AC3E}">
        <p14:creationId xmlns:p14="http://schemas.microsoft.com/office/powerpoint/2010/main" val="27568749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748"/>
        <p:cNvGrpSpPr/>
        <p:nvPr/>
      </p:nvGrpSpPr>
      <p:grpSpPr>
        <a:xfrm>
          <a:off x="0" y="0"/>
          <a:ext cx="0" cy="0"/>
          <a:chOff x="0" y="0"/>
          <a:chExt cx="0" cy="0"/>
        </a:xfrm>
      </p:grpSpPr>
      <p:sp>
        <p:nvSpPr>
          <p:cNvPr id="1750" name="Google Shape;1750;p248"/>
          <p:cNvSpPr txBox="1">
            <a:spLocks noGrp="1"/>
          </p:cNvSpPr>
          <p:nvPr>
            <p:ph type="body" idx="1"/>
          </p:nvPr>
        </p:nvSpPr>
        <p:spPr>
          <a:xfrm>
            <a:off x="1967298" y="1988818"/>
            <a:ext cx="7886700" cy="4114800"/>
          </a:xfrm>
          <a:prstGeom prst="rect">
            <a:avLst/>
          </a:prstGeom>
          <a:noFill/>
          <a:ln>
            <a:noFill/>
          </a:ln>
        </p:spPr>
        <p:txBody>
          <a:bodyPr spcFirstLastPara="1" vert="horz" wrap="square" lIns="91425" tIns="45700" rIns="91425" bIns="45700" rtlCol="0" anchor="t" anchorCtr="0">
            <a:noAutofit/>
          </a:bodyPr>
          <a:lstStyle/>
          <a:p>
            <a:pPr marL="431800" indent="-342900">
              <a:spcBef>
                <a:spcPts val="360"/>
              </a:spcBef>
              <a:buClr>
                <a:srgbClr val="000000"/>
              </a:buClr>
              <a:buSzPts val="2200"/>
            </a:pPr>
            <a:r>
              <a:rPr lang="en-US" sz="2200" dirty="0"/>
              <a:t>Create a series of pods with different labels</a:t>
            </a:r>
            <a:endParaRPr sz="2200" dirty="0"/>
          </a:p>
          <a:p>
            <a:pPr marL="431800" indent="-342900">
              <a:spcBef>
                <a:spcPts val="0"/>
              </a:spcBef>
              <a:buClr>
                <a:srgbClr val="000000"/>
              </a:buClr>
              <a:buSzPts val="2200"/>
            </a:pPr>
            <a:r>
              <a:rPr lang="en-US" sz="2200" dirty="0"/>
              <a:t>Query the pods based on various labels</a:t>
            </a:r>
            <a:endParaRPr sz="2200" dirty="0"/>
          </a:p>
          <a:p>
            <a:pPr marL="431800" indent="-342900">
              <a:spcBef>
                <a:spcPts val="0"/>
              </a:spcBef>
              <a:buClr>
                <a:srgbClr val="000000"/>
              </a:buClr>
              <a:buSzPts val="2200"/>
            </a:pPr>
            <a:r>
              <a:rPr lang="en-US" sz="2200" dirty="0"/>
              <a:t>Delete pods based on certain selectors</a:t>
            </a:r>
            <a:endParaRPr sz="2200" dirty="0"/>
          </a:p>
          <a:p>
            <a:pPr marL="0" indent="0">
              <a:spcBef>
                <a:spcPts val="360"/>
              </a:spcBef>
              <a:buSzPts val="2880"/>
              <a:buNone/>
            </a:pPr>
            <a:endParaRPr dirty="0"/>
          </a:p>
          <a:p>
            <a:pPr marL="0" indent="0">
              <a:spcBef>
                <a:spcPts val="360"/>
              </a:spcBef>
              <a:buSzPts val="2880"/>
              <a:buNone/>
            </a:pPr>
            <a:r>
              <a:rPr lang="en-US" sz="2000" dirty="0"/>
              <a:t>We have already pulled the git repo</a:t>
            </a:r>
          </a:p>
          <a:p>
            <a:pPr marL="0" indent="0">
              <a:spcBef>
                <a:spcPts val="360"/>
              </a:spcBef>
              <a:buSzPts val="2880"/>
              <a:buNone/>
            </a:pPr>
            <a:r>
              <a:rPr lang="en-US" sz="2000" dirty="0"/>
              <a:t>Now cd to ex3</a:t>
            </a:r>
            <a:endParaRPr sz="2000" dirty="0"/>
          </a:p>
          <a:p>
            <a:pPr marL="0" indent="0">
              <a:spcBef>
                <a:spcPts val="360"/>
              </a:spcBef>
              <a:buSzPts val="2880"/>
              <a:buNone/>
            </a:pPr>
            <a:endParaRPr lang="en-US" sz="2200" u="sng" dirty="0">
              <a:solidFill>
                <a:schemeClr val="hlink"/>
              </a:solidFill>
            </a:endParaRPr>
          </a:p>
          <a:p>
            <a:pPr marL="0" indent="0">
              <a:spcBef>
                <a:spcPts val="640"/>
              </a:spcBef>
              <a:buSzPts val="2880"/>
              <a:buNone/>
            </a:pPr>
            <a:r>
              <a:rPr lang="en-US" sz="2000" dirty="0">
                <a:solidFill>
                  <a:schemeClr val="dk1"/>
                </a:solidFill>
                <a:ea typeface="Calibri"/>
                <a:cs typeface="Calibri"/>
                <a:sym typeface="Calibri"/>
                <a:hlinkClick r:id="rId3"/>
              </a:rPr>
              <a:t>https://github.com/shekhar2010us/kubernetes_teach_git/blob/master/ex3/label_usage.md</a:t>
            </a:r>
            <a:endParaRPr lang="en-US" sz="2000" dirty="0">
              <a:solidFill>
                <a:schemeClr val="dk1"/>
              </a:solidFill>
              <a:ea typeface="Calibri"/>
              <a:cs typeface="Calibri"/>
              <a:sym typeface="Calibri"/>
            </a:endParaRPr>
          </a:p>
          <a:p>
            <a:pPr marL="0" indent="0">
              <a:spcBef>
                <a:spcPts val="640"/>
              </a:spcBef>
              <a:buSzPts val="2880"/>
              <a:buNone/>
            </a:pPr>
            <a:endParaRPr sz="3200" b="1" dirty="0">
              <a:solidFill>
                <a:schemeClr val="dk1"/>
              </a:solidFill>
              <a:latin typeface="Calibri"/>
              <a:ea typeface="Calibri"/>
              <a:cs typeface="Calibri"/>
              <a:sym typeface="Calibri"/>
            </a:endParaRPr>
          </a:p>
        </p:txBody>
      </p:sp>
      <p:cxnSp>
        <p:nvCxnSpPr>
          <p:cNvPr id="5" name="Straight Connector 4">
            <a:extLst>
              <a:ext uri="{FF2B5EF4-FFF2-40B4-BE49-F238E27FC236}">
                <a16:creationId xmlns:a16="http://schemas.microsoft.com/office/drawing/2014/main" id="{D2EB4841-4E96-487D-ABC4-B5548C00F462}"/>
              </a:ext>
            </a:extLst>
          </p:cNvPr>
          <p:cNvCxnSpPr>
            <a:cxnSpLocks/>
          </p:cNvCxnSpPr>
          <p:nvPr/>
        </p:nvCxnSpPr>
        <p:spPr>
          <a:xfrm>
            <a:off x="1" y="6172200"/>
            <a:ext cx="12192001"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FA1DC61-98B9-4D2E-95B3-4BE126C9E1EA}"/>
              </a:ext>
            </a:extLst>
          </p:cNvPr>
          <p:cNvSpPr txBox="1"/>
          <p:nvPr/>
        </p:nvSpPr>
        <p:spPr>
          <a:xfrm>
            <a:off x="122853" y="6317931"/>
            <a:ext cx="4010899" cy="420564"/>
          </a:xfrm>
          <a:prstGeom prst="rect">
            <a:avLst/>
          </a:prstGeom>
          <a:noFill/>
        </p:spPr>
        <p:txBody>
          <a:bodyPr wrap="square" rtlCol="0">
            <a:spAutoFit/>
          </a:bodyPr>
          <a:lstStyle/>
          <a:p>
            <a:pPr algn="ctr"/>
            <a:r>
              <a:rPr lang="en-US" sz="2133" dirty="0">
                <a:solidFill>
                  <a:schemeClr val="bg2">
                    <a:lumMod val="25000"/>
                  </a:schemeClr>
                </a:solidFill>
              </a:rPr>
              <a:t>Agile Brains Consulting</a:t>
            </a:r>
          </a:p>
        </p:txBody>
      </p:sp>
      <p:sp>
        <p:nvSpPr>
          <p:cNvPr id="7" name="TextBox 6">
            <a:extLst>
              <a:ext uri="{FF2B5EF4-FFF2-40B4-BE49-F238E27FC236}">
                <a16:creationId xmlns:a16="http://schemas.microsoft.com/office/drawing/2014/main" id="{DB8D0BBB-5988-46AA-9EAD-707B6004C7B9}"/>
              </a:ext>
            </a:extLst>
          </p:cNvPr>
          <p:cNvSpPr txBox="1"/>
          <p:nvPr/>
        </p:nvSpPr>
        <p:spPr>
          <a:xfrm>
            <a:off x="3514722" y="6490034"/>
            <a:ext cx="5857876" cy="254044"/>
          </a:xfrm>
          <a:prstGeom prst="rect">
            <a:avLst/>
          </a:prstGeom>
          <a:noFill/>
        </p:spPr>
        <p:txBody>
          <a:bodyPr wrap="square" rtlCol="0">
            <a:spAutoFit/>
          </a:bodyPr>
          <a:lstStyle/>
          <a:p>
            <a:pPr algn="ctr"/>
            <a:r>
              <a:rPr lang="en-US" sz="1051" dirty="0">
                <a:solidFill>
                  <a:schemeClr val="bg2">
                    <a:lumMod val="50000"/>
                  </a:schemeClr>
                </a:solidFill>
              </a:rPr>
              <a:t>©Agile Brains Consulting Inc. All rights reserved. Not to be reproduced without prior written consent.</a:t>
            </a:r>
          </a:p>
        </p:txBody>
      </p:sp>
      <p:pic>
        <p:nvPicPr>
          <p:cNvPr id="8" name="Picture 7" descr="A close up of a sign&#10;&#10;Description generated with high confidence">
            <a:extLst>
              <a:ext uri="{FF2B5EF4-FFF2-40B4-BE49-F238E27FC236}">
                <a16:creationId xmlns:a16="http://schemas.microsoft.com/office/drawing/2014/main" id="{62ED1D3C-94ED-4E66-AC1F-BA34BDBDD45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47650" y="6273801"/>
            <a:ext cx="542924" cy="542924"/>
          </a:xfrm>
          <a:prstGeom prst="rect">
            <a:avLst/>
          </a:prstGeom>
        </p:spPr>
      </p:pic>
      <p:pic>
        <p:nvPicPr>
          <p:cNvPr id="9" name="Picture 8">
            <a:extLst>
              <a:ext uri="{FF2B5EF4-FFF2-40B4-BE49-F238E27FC236}">
                <a16:creationId xmlns:a16="http://schemas.microsoft.com/office/drawing/2014/main" id="{7B32E106-9E99-4EB7-9524-D39048EF644E}"/>
              </a:ext>
            </a:extLst>
          </p:cNvPr>
          <p:cNvPicPr>
            <a:picLocks noChangeAspect="1"/>
          </p:cNvPicPr>
          <p:nvPr/>
        </p:nvPicPr>
        <p:blipFill rotWithShape="1">
          <a:blip r:embed="rId5">
            <a:extLst>
              <a:ext uri="{28A0092B-C50C-407E-A947-70E740481C1C}">
                <a14:useLocalDpi xmlns:a14="http://schemas.microsoft.com/office/drawing/2010/main" val="0"/>
              </a:ext>
            </a:extLst>
          </a:blip>
          <a:srcRect t="26736" b="30906"/>
          <a:stretch/>
        </p:blipFill>
        <p:spPr>
          <a:xfrm>
            <a:off x="9965555" y="6252635"/>
            <a:ext cx="1301160" cy="551155"/>
          </a:xfrm>
          <a:prstGeom prst="rect">
            <a:avLst/>
          </a:prstGeom>
        </p:spPr>
      </p:pic>
      <p:sp>
        <p:nvSpPr>
          <p:cNvPr id="10" name="Slide Number Placeholder 102">
            <a:extLst>
              <a:ext uri="{FF2B5EF4-FFF2-40B4-BE49-F238E27FC236}">
                <a16:creationId xmlns:a16="http://schemas.microsoft.com/office/drawing/2014/main" id="{A00F2676-DEAE-461D-80E3-9CE7EC56B906}"/>
              </a:ext>
            </a:extLst>
          </p:cNvPr>
          <p:cNvSpPr txBox="1">
            <a:spLocks/>
          </p:cNvSpPr>
          <p:nvPr/>
        </p:nvSpPr>
        <p:spPr>
          <a:xfrm>
            <a:off x="9159626" y="6356351"/>
            <a:ext cx="2844800" cy="365125"/>
          </a:xfrm>
          <a:prstGeom prst="rect">
            <a:avLst/>
          </a:prstGeom>
        </p:spPr>
        <p:txBody>
          <a:bodyPr vert="horz" lIns="121920" tIns="60960" rIns="121920" bIns="6096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04198DC-2EF7-4B34-A789-AD3A4CDEBD28}" type="slidenum">
              <a:rPr lang="en-US" sz="1600"/>
              <a:pPr/>
              <a:t>48</a:t>
            </a:fld>
            <a:endParaRPr lang="en-US" sz="1600" dirty="0"/>
          </a:p>
        </p:txBody>
      </p:sp>
      <p:sp>
        <p:nvSpPr>
          <p:cNvPr id="11" name="Title 1">
            <a:extLst>
              <a:ext uri="{FF2B5EF4-FFF2-40B4-BE49-F238E27FC236}">
                <a16:creationId xmlns:a16="http://schemas.microsoft.com/office/drawing/2014/main" id="{CFDA3D55-063D-E448-A6C5-66CC2DC5A625}"/>
              </a:ext>
            </a:extLst>
          </p:cNvPr>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002060"/>
                </a:solidFill>
              </a:rPr>
              <a:t>Lab (Kubernetes Labels)</a:t>
            </a:r>
          </a:p>
        </p:txBody>
      </p:sp>
    </p:spTree>
    <p:extLst>
      <p:ext uri="{BB962C8B-B14F-4D97-AF65-F5344CB8AC3E}">
        <p14:creationId xmlns:p14="http://schemas.microsoft.com/office/powerpoint/2010/main" val="120105214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D2EB4841-4E96-487D-ABC4-B5548C00F462}"/>
              </a:ext>
            </a:extLst>
          </p:cNvPr>
          <p:cNvCxnSpPr>
            <a:cxnSpLocks/>
          </p:cNvCxnSpPr>
          <p:nvPr/>
        </p:nvCxnSpPr>
        <p:spPr>
          <a:xfrm>
            <a:off x="1" y="6172200"/>
            <a:ext cx="12192001"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4FA1DC61-98B9-4D2E-95B3-4BE126C9E1EA}"/>
              </a:ext>
            </a:extLst>
          </p:cNvPr>
          <p:cNvSpPr txBox="1"/>
          <p:nvPr/>
        </p:nvSpPr>
        <p:spPr>
          <a:xfrm>
            <a:off x="122853" y="6317931"/>
            <a:ext cx="4010899" cy="420564"/>
          </a:xfrm>
          <a:prstGeom prst="rect">
            <a:avLst/>
          </a:prstGeom>
          <a:noFill/>
        </p:spPr>
        <p:txBody>
          <a:bodyPr wrap="square" rtlCol="0">
            <a:spAutoFit/>
          </a:bodyPr>
          <a:lstStyle/>
          <a:p>
            <a:pPr algn="ctr"/>
            <a:r>
              <a:rPr lang="en-US" sz="2133" dirty="0">
                <a:solidFill>
                  <a:schemeClr val="bg2">
                    <a:lumMod val="25000"/>
                  </a:schemeClr>
                </a:solidFill>
              </a:rPr>
              <a:t>Agile Brains Consulting</a:t>
            </a:r>
          </a:p>
        </p:txBody>
      </p:sp>
      <p:sp>
        <p:nvSpPr>
          <p:cNvPr id="5" name="TextBox 4">
            <a:extLst>
              <a:ext uri="{FF2B5EF4-FFF2-40B4-BE49-F238E27FC236}">
                <a16:creationId xmlns:a16="http://schemas.microsoft.com/office/drawing/2014/main" id="{DB8D0BBB-5988-46AA-9EAD-707B6004C7B9}"/>
              </a:ext>
            </a:extLst>
          </p:cNvPr>
          <p:cNvSpPr txBox="1"/>
          <p:nvPr/>
        </p:nvSpPr>
        <p:spPr>
          <a:xfrm>
            <a:off x="3514722" y="6490034"/>
            <a:ext cx="5857876" cy="254044"/>
          </a:xfrm>
          <a:prstGeom prst="rect">
            <a:avLst/>
          </a:prstGeom>
          <a:noFill/>
        </p:spPr>
        <p:txBody>
          <a:bodyPr wrap="square" rtlCol="0">
            <a:spAutoFit/>
          </a:bodyPr>
          <a:lstStyle/>
          <a:p>
            <a:pPr algn="ctr"/>
            <a:r>
              <a:rPr lang="en-US" sz="1051" dirty="0">
                <a:solidFill>
                  <a:schemeClr val="bg2">
                    <a:lumMod val="50000"/>
                  </a:schemeClr>
                </a:solidFill>
              </a:rPr>
              <a:t>©Agile Brains Consulting Inc. All rights reserved. Not to be reproduced without prior written consent.</a:t>
            </a:r>
          </a:p>
        </p:txBody>
      </p:sp>
      <p:pic>
        <p:nvPicPr>
          <p:cNvPr id="6" name="Picture 5" descr="A close up of a sign&#10;&#10;Description generated with high confidence">
            <a:extLst>
              <a:ext uri="{FF2B5EF4-FFF2-40B4-BE49-F238E27FC236}">
                <a16:creationId xmlns:a16="http://schemas.microsoft.com/office/drawing/2014/main" id="{62ED1D3C-94ED-4E66-AC1F-BA34BDBDD45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7650" y="6273801"/>
            <a:ext cx="542924" cy="542924"/>
          </a:xfrm>
          <a:prstGeom prst="rect">
            <a:avLst/>
          </a:prstGeom>
        </p:spPr>
      </p:pic>
      <p:pic>
        <p:nvPicPr>
          <p:cNvPr id="7" name="Picture 6">
            <a:extLst>
              <a:ext uri="{FF2B5EF4-FFF2-40B4-BE49-F238E27FC236}">
                <a16:creationId xmlns:a16="http://schemas.microsoft.com/office/drawing/2014/main" id="{7B32E106-9E99-4EB7-9524-D39048EF644E}"/>
              </a:ext>
            </a:extLst>
          </p:cNvPr>
          <p:cNvPicPr>
            <a:picLocks noChangeAspect="1"/>
          </p:cNvPicPr>
          <p:nvPr/>
        </p:nvPicPr>
        <p:blipFill rotWithShape="1">
          <a:blip r:embed="rId3">
            <a:extLst>
              <a:ext uri="{28A0092B-C50C-407E-A947-70E740481C1C}">
                <a14:useLocalDpi xmlns:a14="http://schemas.microsoft.com/office/drawing/2010/main" val="0"/>
              </a:ext>
            </a:extLst>
          </a:blip>
          <a:srcRect t="26736" b="30906"/>
          <a:stretch/>
        </p:blipFill>
        <p:spPr>
          <a:xfrm>
            <a:off x="9965555" y="6252635"/>
            <a:ext cx="1301160" cy="551155"/>
          </a:xfrm>
          <a:prstGeom prst="rect">
            <a:avLst/>
          </a:prstGeom>
        </p:spPr>
      </p:pic>
      <p:sp>
        <p:nvSpPr>
          <p:cNvPr id="8" name="Slide Number Placeholder 102">
            <a:extLst>
              <a:ext uri="{FF2B5EF4-FFF2-40B4-BE49-F238E27FC236}">
                <a16:creationId xmlns:a16="http://schemas.microsoft.com/office/drawing/2014/main" id="{A00F2676-DEAE-461D-80E3-9CE7EC56B906}"/>
              </a:ext>
            </a:extLst>
          </p:cNvPr>
          <p:cNvSpPr txBox="1">
            <a:spLocks/>
          </p:cNvSpPr>
          <p:nvPr/>
        </p:nvSpPr>
        <p:spPr>
          <a:xfrm>
            <a:off x="9159626" y="6356351"/>
            <a:ext cx="2844800" cy="365125"/>
          </a:xfrm>
          <a:prstGeom prst="rect">
            <a:avLst/>
          </a:prstGeom>
        </p:spPr>
        <p:txBody>
          <a:bodyPr vert="horz" lIns="121920" tIns="60960" rIns="121920" bIns="6096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04198DC-2EF7-4B34-A789-AD3A4CDEBD28}" type="slidenum">
              <a:rPr lang="en-US" sz="1600"/>
              <a:pPr/>
              <a:t>49</a:t>
            </a:fld>
            <a:endParaRPr lang="en-US" sz="1600" dirty="0"/>
          </a:p>
        </p:txBody>
      </p:sp>
      <p:sp>
        <p:nvSpPr>
          <p:cNvPr id="10" name="Title 1">
            <a:extLst>
              <a:ext uri="{FF2B5EF4-FFF2-40B4-BE49-F238E27FC236}">
                <a16:creationId xmlns:a16="http://schemas.microsoft.com/office/drawing/2014/main" id="{3BE89834-BD39-E245-B3F9-8249364136DD}"/>
              </a:ext>
            </a:extLst>
          </p:cNvPr>
          <p:cNvSpPr txBox="1">
            <a:spLocks/>
          </p:cNvSpPr>
          <p:nvPr/>
        </p:nvSpPr>
        <p:spPr>
          <a:xfrm>
            <a:off x="751114" y="2402803"/>
            <a:ext cx="11253311"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002060"/>
                </a:solidFill>
              </a:rPr>
              <a:t>Namespaces</a:t>
            </a:r>
          </a:p>
        </p:txBody>
      </p:sp>
    </p:spTree>
    <p:extLst>
      <p:ext uri="{BB962C8B-B14F-4D97-AF65-F5344CB8AC3E}">
        <p14:creationId xmlns:p14="http://schemas.microsoft.com/office/powerpoint/2010/main" val="8095030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94"/>
        <p:cNvGrpSpPr/>
        <p:nvPr/>
      </p:nvGrpSpPr>
      <p:grpSpPr>
        <a:xfrm>
          <a:off x="0" y="0"/>
          <a:ext cx="0" cy="0"/>
          <a:chOff x="0" y="0"/>
          <a:chExt cx="0" cy="0"/>
        </a:xfrm>
      </p:grpSpPr>
      <p:pic>
        <p:nvPicPr>
          <p:cNvPr id="1596" name="Google Shape;1596;p227"/>
          <p:cNvPicPr preferRelativeResize="0"/>
          <p:nvPr/>
        </p:nvPicPr>
        <p:blipFill>
          <a:blip r:embed="rId3">
            <a:alphaModFix/>
          </a:blip>
          <a:stretch>
            <a:fillRect/>
          </a:stretch>
        </p:blipFill>
        <p:spPr>
          <a:xfrm>
            <a:off x="1878227" y="1734725"/>
            <a:ext cx="7760047" cy="4109667"/>
          </a:xfrm>
          <a:prstGeom prst="rect">
            <a:avLst/>
          </a:prstGeom>
          <a:noFill/>
          <a:ln>
            <a:noFill/>
          </a:ln>
        </p:spPr>
      </p:pic>
      <p:cxnSp>
        <p:nvCxnSpPr>
          <p:cNvPr id="5" name="Straight Connector 4">
            <a:extLst>
              <a:ext uri="{FF2B5EF4-FFF2-40B4-BE49-F238E27FC236}">
                <a16:creationId xmlns:a16="http://schemas.microsoft.com/office/drawing/2014/main" id="{D2EB4841-4E96-487D-ABC4-B5548C00F462}"/>
              </a:ext>
            </a:extLst>
          </p:cNvPr>
          <p:cNvCxnSpPr>
            <a:cxnSpLocks/>
          </p:cNvCxnSpPr>
          <p:nvPr/>
        </p:nvCxnSpPr>
        <p:spPr>
          <a:xfrm>
            <a:off x="1" y="6172200"/>
            <a:ext cx="12192001"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FA1DC61-98B9-4D2E-95B3-4BE126C9E1EA}"/>
              </a:ext>
            </a:extLst>
          </p:cNvPr>
          <p:cNvSpPr txBox="1"/>
          <p:nvPr/>
        </p:nvSpPr>
        <p:spPr>
          <a:xfrm>
            <a:off x="122853" y="6317931"/>
            <a:ext cx="4010899" cy="420564"/>
          </a:xfrm>
          <a:prstGeom prst="rect">
            <a:avLst/>
          </a:prstGeom>
          <a:noFill/>
        </p:spPr>
        <p:txBody>
          <a:bodyPr wrap="square" rtlCol="0">
            <a:spAutoFit/>
          </a:bodyPr>
          <a:lstStyle/>
          <a:p>
            <a:pPr algn="ctr"/>
            <a:r>
              <a:rPr lang="en-US" sz="2133" dirty="0">
                <a:solidFill>
                  <a:schemeClr val="bg2">
                    <a:lumMod val="25000"/>
                  </a:schemeClr>
                </a:solidFill>
              </a:rPr>
              <a:t>Agile Brains Consulting</a:t>
            </a:r>
          </a:p>
        </p:txBody>
      </p:sp>
      <p:sp>
        <p:nvSpPr>
          <p:cNvPr id="7" name="TextBox 6">
            <a:extLst>
              <a:ext uri="{FF2B5EF4-FFF2-40B4-BE49-F238E27FC236}">
                <a16:creationId xmlns:a16="http://schemas.microsoft.com/office/drawing/2014/main" id="{DB8D0BBB-5988-46AA-9EAD-707B6004C7B9}"/>
              </a:ext>
            </a:extLst>
          </p:cNvPr>
          <p:cNvSpPr txBox="1"/>
          <p:nvPr/>
        </p:nvSpPr>
        <p:spPr>
          <a:xfrm>
            <a:off x="3514722" y="6490034"/>
            <a:ext cx="5857876" cy="254044"/>
          </a:xfrm>
          <a:prstGeom prst="rect">
            <a:avLst/>
          </a:prstGeom>
          <a:noFill/>
        </p:spPr>
        <p:txBody>
          <a:bodyPr wrap="square" rtlCol="0">
            <a:spAutoFit/>
          </a:bodyPr>
          <a:lstStyle/>
          <a:p>
            <a:pPr algn="ctr"/>
            <a:r>
              <a:rPr lang="en-US" sz="1051" dirty="0">
                <a:solidFill>
                  <a:schemeClr val="bg2">
                    <a:lumMod val="50000"/>
                  </a:schemeClr>
                </a:solidFill>
              </a:rPr>
              <a:t>©Agile Brains Consulting Inc. All rights reserved. Not to be reproduced without prior written consent.</a:t>
            </a:r>
          </a:p>
        </p:txBody>
      </p:sp>
      <p:pic>
        <p:nvPicPr>
          <p:cNvPr id="8" name="Picture 7" descr="A close up of a sign&#10;&#10;Description generated with high confidence">
            <a:extLst>
              <a:ext uri="{FF2B5EF4-FFF2-40B4-BE49-F238E27FC236}">
                <a16:creationId xmlns:a16="http://schemas.microsoft.com/office/drawing/2014/main" id="{62ED1D3C-94ED-4E66-AC1F-BA34BDBDD45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47650" y="6273801"/>
            <a:ext cx="542924" cy="542924"/>
          </a:xfrm>
          <a:prstGeom prst="rect">
            <a:avLst/>
          </a:prstGeom>
        </p:spPr>
      </p:pic>
      <p:pic>
        <p:nvPicPr>
          <p:cNvPr id="9" name="Picture 8">
            <a:extLst>
              <a:ext uri="{FF2B5EF4-FFF2-40B4-BE49-F238E27FC236}">
                <a16:creationId xmlns:a16="http://schemas.microsoft.com/office/drawing/2014/main" id="{7B32E106-9E99-4EB7-9524-D39048EF644E}"/>
              </a:ext>
            </a:extLst>
          </p:cNvPr>
          <p:cNvPicPr>
            <a:picLocks noChangeAspect="1"/>
          </p:cNvPicPr>
          <p:nvPr/>
        </p:nvPicPr>
        <p:blipFill rotWithShape="1">
          <a:blip r:embed="rId5">
            <a:extLst>
              <a:ext uri="{28A0092B-C50C-407E-A947-70E740481C1C}">
                <a14:useLocalDpi xmlns:a14="http://schemas.microsoft.com/office/drawing/2010/main" val="0"/>
              </a:ext>
            </a:extLst>
          </a:blip>
          <a:srcRect t="26736" b="30906"/>
          <a:stretch/>
        </p:blipFill>
        <p:spPr>
          <a:xfrm>
            <a:off x="9965555" y="6252635"/>
            <a:ext cx="1301160" cy="551155"/>
          </a:xfrm>
          <a:prstGeom prst="rect">
            <a:avLst/>
          </a:prstGeom>
        </p:spPr>
      </p:pic>
      <p:sp>
        <p:nvSpPr>
          <p:cNvPr id="10" name="Slide Number Placeholder 102">
            <a:extLst>
              <a:ext uri="{FF2B5EF4-FFF2-40B4-BE49-F238E27FC236}">
                <a16:creationId xmlns:a16="http://schemas.microsoft.com/office/drawing/2014/main" id="{A00F2676-DEAE-461D-80E3-9CE7EC56B906}"/>
              </a:ext>
            </a:extLst>
          </p:cNvPr>
          <p:cNvSpPr txBox="1">
            <a:spLocks/>
          </p:cNvSpPr>
          <p:nvPr/>
        </p:nvSpPr>
        <p:spPr>
          <a:xfrm>
            <a:off x="9159626" y="6356351"/>
            <a:ext cx="2844800" cy="365125"/>
          </a:xfrm>
          <a:prstGeom prst="rect">
            <a:avLst/>
          </a:prstGeom>
        </p:spPr>
        <p:txBody>
          <a:bodyPr vert="horz" lIns="121920" tIns="60960" rIns="121920" bIns="6096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04198DC-2EF7-4B34-A789-AD3A4CDEBD28}" type="slidenum">
              <a:rPr lang="en-US" sz="1600"/>
              <a:pPr/>
              <a:t>5</a:t>
            </a:fld>
            <a:endParaRPr lang="en-US" sz="1600" dirty="0"/>
          </a:p>
        </p:txBody>
      </p:sp>
      <p:sp>
        <p:nvSpPr>
          <p:cNvPr id="11" name="Title 1">
            <a:extLst>
              <a:ext uri="{FF2B5EF4-FFF2-40B4-BE49-F238E27FC236}">
                <a16:creationId xmlns:a16="http://schemas.microsoft.com/office/drawing/2014/main" id="{35653257-782F-8A4D-9E7C-4BACC246F01A}"/>
              </a:ext>
            </a:extLst>
          </p:cNvPr>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002060"/>
                </a:solidFill>
              </a:rPr>
              <a:t>Kubernetes: Pods</a:t>
            </a:r>
          </a:p>
        </p:txBody>
      </p:sp>
    </p:spTree>
    <p:extLst>
      <p:ext uri="{BB962C8B-B14F-4D97-AF65-F5344CB8AC3E}">
        <p14:creationId xmlns:p14="http://schemas.microsoft.com/office/powerpoint/2010/main" val="376202369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2204"/>
        <p:cNvGrpSpPr/>
        <p:nvPr/>
      </p:nvGrpSpPr>
      <p:grpSpPr>
        <a:xfrm>
          <a:off x="0" y="0"/>
          <a:ext cx="0" cy="0"/>
          <a:chOff x="0" y="0"/>
          <a:chExt cx="0" cy="0"/>
        </a:xfrm>
      </p:grpSpPr>
      <p:sp>
        <p:nvSpPr>
          <p:cNvPr id="2206" name="Google Shape;2206;p298"/>
          <p:cNvSpPr txBox="1">
            <a:spLocks noGrp="1"/>
          </p:cNvSpPr>
          <p:nvPr>
            <p:ph type="body" idx="1"/>
          </p:nvPr>
        </p:nvSpPr>
        <p:spPr>
          <a:xfrm>
            <a:off x="939800" y="1405059"/>
            <a:ext cx="10528300" cy="2863200"/>
          </a:xfrm>
          <a:prstGeom prst="rect">
            <a:avLst/>
          </a:prstGeom>
          <a:noFill/>
          <a:ln>
            <a:noFill/>
          </a:ln>
        </p:spPr>
        <p:txBody>
          <a:bodyPr spcFirstLastPara="1" vert="horz" wrap="square" lIns="91425" tIns="45700" rIns="91425" bIns="45700" rtlCol="0" anchor="t" anchorCtr="0">
            <a:noAutofit/>
          </a:bodyPr>
          <a:lstStyle/>
          <a:p>
            <a:pPr marL="457200" indent="-482600">
              <a:spcBef>
                <a:spcPts val="0"/>
              </a:spcBef>
              <a:buClr>
                <a:srgbClr val="000000"/>
              </a:buClr>
              <a:buSzPts val="2200"/>
              <a:buFont typeface="Noto Sans Symbols"/>
              <a:buChar char="▪"/>
            </a:pPr>
            <a:r>
              <a:rPr lang="en-US" sz="2200" dirty="0">
                <a:solidFill>
                  <a:schemeClr val="dk1"/>
                </a:solidFill>
                <a:latin typeface="Calibri"/>
                <a:ea typeface="Calibri"/>
                <a:cs typeface="Calibri"/>
                <a:sym typeface="Calibri"/>
              </a:rPr>
              <a:t>Resources are segmented within namespaces</a:t>
            </a:r>
            <a:endParaRPr sz="2200" b="1" dirty="0">
              <a:solidFill>
                <a:schemeClr val="dk1"/>
              </a:solidFill>
              <a:latin typeface="Calibri"/>
              <a:ea typeface="Calibri"/>
              <a:cs typeface="Calibri"/>
              <a:sym typeface="Calibri"/>
            </a:endParaRPr>
          </a:p>
          <a:p>
            <a:pPr marL="914400" lvl="1" indent="-505460">
              <a:spcBef>
                <a:spcPts val="600"/>
              </a:spcBef>
              <a:buClr>
                <a:srgbClr val="000000"/>
              </a:buClr>
              <a:buSzPts val="2200"/>
              <a:buFont typeface="Noto Sans Symbols"/>
              <a:buChar char="▪"/>
            </a:pPr>
            <a:r>
              <a:rPr lang="en-US" sz="2200" dirty="0">
                <a:solidFill>
                  <a:schemeClr val="dk1"/>
                </a:solidFill>
                <a:latin typeface="Calibri"/>
                <a:ea typeface="Calibri"/>
                <a:cs typeface="Calibri"/>
                <a:sym typeface="Calibri"/>
              </a:rPr>
              <a:t>Sandbox per developer for example</a:t>
            </a:r>
            <a:endParaRPr sz="2200" b="1" dirty="0">
              <a:solidFill>
                <a:schemeClr val="dk1"/>
              </a:solidFill>
              <a:latin typeface="Calibri"/>
              <a:ea typeface="Calibri"/>
              <a:cs typeface="Calibri"/>
              <a:sym typeface="Calibri"/>
            </a:endParaRPr>
          </a:p>
          <a:p>
            <a:pPr marL="457200" indent="-482600">
              <a:spcBef>
                <a:spcPts val="600"/>
              </a:spcBef>
              <a:buClr>
                <a:srgbClr val="000000"/>
              </a:buClr>
              <a:buSzPts val="2200"/>
              <a:buFont typeface="Noto Sans Symbols"/>
              <a:buChar char="▪"/>
            </a:pPr>
            <a:r>
              <a:rPr lang="en-US" sz="2200" dirty="0">
                <a:solidFill>
                  <a:schemeClr val="dk1"/>
                </a:solidFill>
                <a:latin typeface="Calibri"/>
                <a:ea typeface="Calibri"/>
                <a:cs typeface="Calibri"/>
                <a:sym typeface="Calibri"/>
              </a:rPr>
              <a:t>Pods will route </a:t>
            </a:r>
            <a:r>
              <a:rPr lang="en-US" sz="2200" dirty="0" err="1">
                <a:solidFill>
                  <a:schemeClr val="dk1"/>
                </a:solidFill>
                <a:latin typeface="Calibri"/>
                <a:ea typeface="Calibri"/>
                <a:cs typeface="Calibri"/>
                <a:sym typeface="Calibri"/>
              </a:rPr>
              <a:t>dns</a:t>
            </a:r>
            <a:r>
              <a:rPr lang="en-US" sz="2200" dirty="0">
                <a:solidFill>
                  <a:schemeClr val="dk1"/>
                </a:solidFill>
                <a:latin typeface="Calibri"/>
                <a:ea typeface="Calibri"/>
                <a:cs typeface="Calibri"/>
                <a:sym typeface="Calibri"/>
              </a:rPr>
              <a:t> to default (own) namespace</a:t>
            </a:r>
            <a:endParaRPr sz="2200" dirty="0">
              <a:solidFill>
                <a:schemeClr val="dk1"/>
              </a:solidFill>
              <a:latin typeface="Calibri"/>
              <a:ea typeface="Calibri"/>
              <a:cs typeface="Calibri"/>
              <a:sym typeface="Calibri"/>
            </a:endParaRPr>
          </a:p>
          <a:p>
            <a:pPr marL="457200" indent="-482600">
              <a:spcBef>
                <a:spcPts val="600"/>
              </a:spcBef>
              <a:buClr>
                <a:srgbClr val="000000"/>
              </a:buClr>
              <a:buSzPts val="2200"/>
              <a:buFont typeface="Noto Sans Symbols"/>
              <a:buChar char="▪"/>
            </a:pPr>
            <a:r>
              <a:rPr lang="en-US" sz="2200" dirty="0">
                <a:solidFill>
                  <a:schemeClr val="dk1"/>
                </a:solidFill>
                <a:latin typeface="Calibri"/>
                <a:ea typeface="Calibri"/>
                <a:cs typeface="Calibri"/>
                <a:sym typeface="Calibri"/>
              </a:rPr>
              <a:t>The same app could run independently in different namespaces</a:t>
            </a:r>
            <a:endParaRPr sz="2200" dirty="0">
              <a:solidFill>
                <a:schemeClr val="dk1"/>
              </a:solidFill>
              <a:latin typeface="Calibri"/>
              <a:ea typeface="Calibri"/>
              <a:cs typeface="Calibri"/>
              <a:sym typeface="Calibri"/>
            </a:endParaRPr>
          </a:p>
          <a:p>
            <a:pPr marL="457200" indent="-482600">
              <a:lnSpc>
                <a:spcPct val="100000"/>
              </a:lnSpc>
              <a:spcBef>
                <a:spcPts val="0"/>
              </a:spcBef>
              <a:buClr>
                <a:srgbClr val="000000"/>
              </a:buClr>
              <a:buSzPts val="2200"/>
              <a:buFont typeface="Noto Sans Symbols"/>
              <a:buChar char="▪"/>
            </a:pPr>
            <a:r>
              <a:rPr lang="en-US" sz="2200" dirty="0"/>
              <a:t>Namespaces create an excellent mechanism to subdivide resources and provide isolation. This enables using a cluster for multiple projects or multiple teams </a:t>
            </a:r>
            <a:endParaRPr sz="2200" dirty="0"/>
          </a:p>
        </p:txBody>
      </p:sp>
      <p:sp>
        <p:nvSpPr>
          <p:cNvPr id="2207" name="Google Shape;2207;p298"/>
          <p:cNvSpPr txBox="1"/>
          <p:nvPr/>
        </p:nvSpPr>
        <p:spPr>
          <a:xfrm>
            <a:off x="7972301" y="1460665"/>
            <a:ext cx="184800" cy="369300"/>
          </a:xfrm>
          <a:prstGeom prst="rect">
            <a:avLst/>
          </a:prstGeom>
          <a:noFill/>
          <a:ln>
            <a:noFill/>
          </a:ln>
        </p:spPr>
        <p:txBody>
          <a:bodyPr spcFirstLastPara="1" wrap="square" lIns="91425" tIns="45700" rIns="91425" bIns="45700" anchor="t" anchorCtr="0">
            <a:noAutofit/>
          </a:bodyPr>
          <a:lstStyle/>
          <a:p>
            <a:pPr>
              <a:buClr>
                <a:srgbClr val="000000"/>
              </a:buClr>
              <a:buSzPts val="1800"/>
            </a:pPr>
            <a:endParaRPr>
              <a:solidFill>
                <a:schemeClr val="dk1"/>
              </a:solidFill>
              <a:latin typeface="Arial"/>
              <a:ea typeface="Arial"/>
              <a:cs typeface="Arial"/>
              <a:sym typeface="Arial"/>
            </a:endParaRPr>
          </a:p>
        </p:txBody>
      </p:sp>
      <p:pic>
        <p:nvPicPr>
          <p:cNvPr id="2208" name="Google Shape;2208;p298"/>
          <p:cNvPicPr preferRelativeResize="0"/>
          <p:nvPr/>
        </p:nvPicPr>
        <p:blipFill rotWithShape="1">
          <a:blip r:embed="rId3">
            <a:alphaModFix/>
          </a:blip>
          <a:srcRect/>
          <a:stretch/>
        </p:blipFill>
        <p:spPr>
          <a:xfrm>
            <a:off x="3125399" y="3733906"/>
            <a:ext cx="5694955" cy="2267121"/>
          </a:xfrm>
          <a:prstGeom prst="rect">
            <a:avLst/>
          </a:prstGeom>
          <a:noFill/>
          <a:ln>
            <a:noFill/>
          </a:ln>
        </p:spPr>
      </p:pic>
      <p:cxnSp>
        <p:nvCxnSpPr>
          <p:cNvPr id="6" name="Straight Connector 5">
            <a:extLst>
              <a:ext uri="{FF2B5EF4-FFF2-40B4-BE49-F238E27FC236}">
                <a16:creationId xmlns:a16="http://schemas.microsoft.com/office/drawing/2014/main" id="{D2EB4841-4E96-487D-ABC4-B5548C00F462}"/>
              </a:ext>
            </a:extLst>
          </p:cNvPr>
          <p:cNvCxnSpPr>
            <a:cxnSpLocks/>
          </p:cNvCxnSpPr>
          <p:nvPr/>
        </p:nvCxnSpPr>
        <p:spPr>
          <a:xfrm>
            <a:off x="1" y="6172200"/>
            <a:ext cx="12192001"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FA1DC61-98B9-4D2E-95B3-4BE126C9E1EA}"/>
              </a:ext>
            </a:extLst>
          </p:cNvPr>
          <p:cNvSpPr txBox="1"/>
          <p:nvPr/>
        </p:nvSpPr>
        <p:spPr>
          <a:xfrm>
            <a:off x="122853" y="6317931"/>
            <a:ext cx="4010899" cy="420564"/>
          </a:xfrm>
          <a:prstGeom prst="rect">
            <a:avLst/>
          </a:prstGeom>
          <a:noFill/>
        </p:spPr>
        <p:txBody>
          <a:bodyPr wrap="square" rtlCol="0">
            <a:spAutoFit/>
          </a:bodyPr>
          <a:lstStyle/>
          <a:p>
            <a:pPr algn="ctr"/>
            <a:r>
              <a:rPr lang="en-US" sz="2133" dirty="0">
                <a:solidFill>
                  <a:schemeClr val="bg2">
                    <a:lumMod val="25000"/>
                  </a:schemeClr>
                </a:solidFill>
              </a:rPr>
              <a:t>Agile Brains Consulting</a:t>
            </a:r>
          </a:p>
        </p:txBody>
      </p:sp>
      <p:sp>
        <p:nvSpPr>
          <p:cNvPr id="8" name="TextBox 7">
            <a:extLst>
              <a:ext uri="{FF2B5EF4-FFF2-40B4-BE49-F238E27FC236}">
                <a16:creationId xmlns:a16="http://schemas.microsoft.com/office/drawing/2014/main" id="{DB8D0BBB-5988-46AA-9EAD-707B6004C7B9}"/>
              </a:ext>
            </a:extLst>
          </p:cNvPr>
          <p:cNvSpPr txBox="1"/>
          <p:nvPr/>
        </p:nvSpPr>
        <p:spPr>
          <a:xfrm>
            <a:off x="3514722" y="6490034"/>
            <a:ext cx="5857876" cy="254044"/>
          </a:xfrm>
          <a:prstGeom prst="rect">
            <a:avLst/>
          </a:prstGeom>
          <a:noFill/>
        </p:spPr>
        <p:txBody>
          <a:bodyPr wrap="square" rtlCol="0">
            <a:spAutoFit/>
          </a:bodyPr>
          <a:lstStyle/>
          <a:p>
            <a:pPr algn="ctr"/>
            <a:r>
              <a:rPr lang="en-US" sz="1051" dirty="0">
                <a:solidFill>
                  <a:schemeClr val="bg2">
                    <a:lumMod val="50000"/>
                  </a:schemeClr>
                </a:solidFill>
              </a:rPr>
              <a:t>©Agile Brains Consulting Inc. All rights reserved. Not to be reproduced without prior written consent.</a:t>
            </a:r>
          </a:p>
        </p:txBody>
      </p:sp>
      <p:pic>
        <p:nvPicPr>
          <p:cNvPr id="9" name="Picture 8" descr="A close up of a sign&#10;&#10;Description generated with high confidence">
            <a:extLst>
              <a:ext uri="{FF2B5EF4-FFF2-40B4-BE49-F238E27FC236}">
                <a16:creationId xmlns:a16="http://schemas.microsoft.com/office/drawing/2014/main" id="{62ED1D3C-94ED-4E66-AC1F-BA34BDBDD45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47650" y="6273801"/>
            <a:ext cx="542924" cy="542924"/>
          </a:xfrm>
          <a:prstGeom prst="rect">
            <a:avLst/>
          </a:prstGeom>
        </p:spPr>
      </p:pic>
      <p:pic>
        <p:nvPicPr>
          <p:cNvPr id="10" name="Picture 9">
            <a:extLst>
              <a:ext uri="{FF2B5EF4-FFF2-40B4-BE49-F238E27FC236}">
                <a16:creationId xmlns:a16="http://schemas.microsoft.com/office/drawing/2014/main" id="{7B32E106-9E99-4EB7-9524-D39048EF644E}"/>
              </a:ext>
            </a:extLst>
          </p:cNvPr>
          <p:cNvPicPr>
            <a:picLocks noChangeAspect="1"/>
          </p:cNvPicPr>
          <p:nvPr/>
        </p:nvPicPr>
        <p:blipFill rotWithShape="1">
          <a:blip r:embed="rId5">
            <a:extLst>
              <a:ext uri="{28A0092B-C50C-407E-A947-70E740481C1C}">
                <a14:useLocalDpi xmlns:a14="http://schemas.microsoft.com/office/drawing/2010/main" val="0"/>
              </a:ext>
            </a:extLst>
          </a:blip>
          <a:srcRect t="26736" b="30906"/>
          <a:stretch/>
        </p:blipFill>
        <p:spPr>
          <a:xfrm>
            <a:off x="9965555" y="6252635"/>
            <a:ext cx="1301160" cy="551155"/>
          </a:xfrm>
          <a:prstGeom prst="rect">
            <a:avLst/>
          </a:prstGeom>
        </p:spPr>
      </p:pic>
      <p:sp>
        <p:nvSpPr>
          <p:cNvPr id="11" name="Slide Number Placeholder 102">
            <a:extLst>
              <a:ext uri="{FF2B5EF4-FFF2-40B4-BE49-F238E27FC236}">
                <a16:creationId xmlns:a16="http://schemas.microsoft.com/office/drawing/2014/main" id="{A00F2676-DEAE-461D-80E3-9CE7EC56B906}"/>
              </a:ext>
            </a:extLst>
          </p:cNvPr>
          <p:cNvSpPr txBox="1">
            <a:spLocks/>
          </p:cNvSpPr>
          <p:nvPr/>
        </p:nvSpPr>
        <p:spPr>
          <a:xfrm>
            <a:off x="9159626" y="6356351"/>
            <a:ext cx="2844800" cy="365125"/>
          </a:xfrm>
          <a:prstGeom prst="rect">
            <a:avLst/>
          </a:prstGeom>
        </p:spPr>
        <p:txBody>
          <a:bodyPr vert="horz" lIns="121920" tIns="60960" rIns="121920" bIns="6096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04198DC-2EF7-4B34-A789-AD3A4CDEBD28}" type="slidenum">
              <a:rPr lang="en-US" sz="1600"/>
              <a:pPr/>
              <a:t>50</a:t>
            </a:fld>
            <a:endParaRPr lang="en-US" sz="1600" dirty="0"/>
          </a:p>
        </p:txBody>
      </p:sp>
      <p:sp>
        <p:nvSpPr>
          <p:cNvPr id="12" name="Title 1">
            <a:extLst>
              <a:ext uri="{FF2B5EF4-FFF2-40B4-BE49-F238E27FC236}">
                <a16:creationId xmlns:a16="http://schemas.microsoft.com/office/drawing/2014/main" id="{5A79E351-6675-DC42-866B-4E178C7A9C1B}"/>
              </a:ext>
            </a:extLst>
          </p:cNvPr>
          <p:cNvSpPr txBox="1">
            <a:spLocks/>
          </p:cNvSpPr>
          <p:nvPr/>
        </p:nvSpPr>
        <p:spPr>
          <a:xfrm>
            <a:off x="519112" y="73913"/>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002060"/>
                </a:solidFill>
              </a:rPr>
              <a:t>Kubernetes: Namespace</a:t>
            </a:r>
          </a:p>
        </p:txBody>
      </p:sp>
    </p:spTree>
    <p:extLst>
      <p:ext uri="{BB962C8B-B14F-4D97-AF65-F5344CB8AC3E}">
        <p14:creationId xmlns:p14="http://schemas.microsoft.com/office/powerpoint/2010/main" val="368062245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2213"/>
        <p:cNvGrpSpPr/>
        <p:nvPr/>
      </p:nvGrpSpPr>
      <p:grpSpPr>
        <a:xfrm>
          <a:off x="0" y="0"/>
          <a:ext cx="0" cy="0"/>
          <a:chOff x="0" y="0"/>
          <a:chExt cx="0" cy="0"/>
        </a:xfrm>
      </p:grpSpPr>
      <p:pic>
        <p:nvPicPr>
          <p:cNvPr id="2215" name="Google Shape;2215;p299"/>
          <p:cNvPicPr preferRelativeResize="0"/>
          <p:nvPr/>
        </p:nvPicPr>
        <p:blipFill rotWithShape="1">
          <a:blip r:embed="rId3">
            <a:alphaModFix/>
          </a:blip>
          <a:srcRect/>
          <a:stretch/>
        </p:blipFill>
        <p:spPr>
          <a:xfrm>
            <a:off x="1524000" y="3657600"/>
            <a:ext cx="9144000" cy="2226416"/>
          </a:xfrm>
          <a:prstGeom prst="rect">
            <a:avLst/>
          </a:prstGeom>
          <a:noFill/>
          <a:ln>
            <a:noFill/>
          </a:ln>
        </p:spPr>
      </p:pic>
      <p:sp>
        <p:nvSpPr>
          <p:cNvPr id="2216" name="Google Shape;2216;p299"/>
          <p:cNvSpPr txBox="1"/>
          <p:nvPr/>
        </p:nvSpPr>
        <p:spPr>
          <a:xfrm>
            <a:off x="2128302" y="1299936"/>
            <a:ext cx="8255100" cy="2180100"/>
          </a:xfrm>
          <a:prstGeom prst="rect">
            <a:avLst/>
          </a:prstGeom>
          <a:noFill/>
          <a:ln>
            <a:noFill/>
          </a:ln>
        </p:spPr>
        <p:txBody>
          <a:bodyPr spcFirstLastPara="1" wrap="square" lIns="91425" tIns="91425" rIns="91425" bIns="91425" anchor="t" anchorCtr="0">
            <a:noAutofit/>
          </a:bodyPr>
          <a:lstStyle/>
          <a:p>
            <a:pPr marL="457200" indent="-368300">
              <a:buClr>
                <a:srgbClr val="FF0000"/>
              </a:buClr>
              <a:buSzPts val="2200"/>
              <a:buFont typeface="Calibri"/>
              <a:buChar char="-"/>
            </a:pPr>
            <a:r>
              <a:rPr lang="en-US" sz="2200" dirty="0">
                <a:solidFill>
                  <a:srgbClr val="FF0000"/>
                </a:solidFill>
                <a:latin typeface="Calibri"/>
                <a:ea typeface="Calibri"/>
                <a:cs typeface="Calibri"/>
                <a:sym typeface="Calibri"/>
              </a:rPr>
              <a:t>$ </a:t>
            </a:r>
            <a:r>
              <a:rPr lang="en-US" sz="2200" dirty="0" err="1">
                <a:solidFill>
                  <a:srgbClr val="FF0000"/>
                </a:solidFill>
                <a:latin typeface="Calibri"/>
                <a:ea typeface="Calibri"/>
                <a:cs typeface="Calibri"/>
                <a:sym typeface="Calibri"/>
              </a:rPr>
              <a:t>kubectl</a:t>
            </a:r>
            <a:r>
              <a:rPr lang="en-US" sz="2200" dirty="0">
                <a:solidFill>
                  <a:srgbClr val="FF0000"/>
                </a:solidFill>
                <a:latin typeface="Calibri"/>
                <a:ea typeface="Calibri"/>
                <a:cs typeface="Calibri"/>
                <a:sym typeface="Calibri"/>
              </a:rPr>
              <a:t> get </a:t>
            </a:r>
            <a:r>
              <a:rPr lang="en-US" sz="2200" dirty="0" err="1">
                <a:solidFill>
                  <a:srgbClr val="FF0000"/>
                </a:solidFill>
                <a:latin typeface="Calibri"/>
                <a:ea typeface="Calibri"/>
                <a:cs typeface="Calibri"/>
                <a:sym typeface="Calibri"/>
              </a:rPr>
              <a:t>po,deploy,svc,rs</a:t>
            </a:r>
            <a:r>
              <a:rPr lang="en-US" sz="2200" dirty="0">
                <a:solidFill>
                  <a:srgbClr val="FF0000"/>
                </a:solidFill>
                <a:latin typeface="Calibri"/>
                <a:ea typeface="Calibri"/>
                <a:cs typeface="Calibri"/>
                <a:sym typeface="Calibri"/>
              </a:rPr>
              <a:t> --all-namespaces</a:t>
            </a:r>
            <a:endParaRPr sz="2200" dirty="0">
              <a:solidFill>
                <a:srgbClr val="FF0000"/>
              </a:solidFill>
              <a:latin typeface="Calibri"/>
              <a:ea typeface="Calibri"/>
              <a:cs typeface="Calibri"/>
              <a:sym typeface="Calibri"/>
            </a:endParaRPr>
          </a:p>
          <a:p>
            <a:pPr marL="457200" indent="-368300">
              <a:buClr>
                <a:srgbClr val="FF0000"/>
              </a:buClr>
              <a:buSzPts val="2200"/>
              <a:buFont typeface="Calibri"/>
              <a:buChar char="-"/>
            </a:pPr>
            <a:r>
              <a:rPr lang="en-US" sz="2200" dirty="0">
                <a:solidFill>
                  <a:srgbClr val="FF0000"/>
                </a:solidFill>
                <a:latin typeface="Calibri"/>
                <a:ea typeface="Calibri"/>
                <a:cs typeface="Calibri"/>
                <a:sym typeface="Calibri"/>
              </a:rPr>
              <a:t>$ </a:t>
            </a:r>
            <a:r>
              <a:rPr lang="en-US" sz="2200" dirty="0" err="1">
                <a:solidFill>
                  <a:srgbClr val="FF0000"/>
                </a:solidFill>
                <a:latin typeface="Calibri"/>
                <a:ea typeface="Calibri"/>
                <a:cs typeface="Calibri"/>
                <a:sym typeface="Calibri"/>
              </a:rPr>
              <a:t>kubectl</a:t>
            </a:r>
            <a:r>
              <a:rPr lang="en-US" sz="2200" dirty="0">
                <a:solidFill>
                  <a:srgbClr val="FF0000"/>
                </a:solidFill>
                <a:latin typeface="Calibri"/>
                <a:ea typeface="Calibri"/>
                <a:cs typeface="Calibri"/>
                <a:sym typeface="Calibri"/>
              </a:rPr>
              <a:t> create -f &lt;</a:t>
            </a:r>
            <a:r>
              <a:rPr lang="en-US" sz="2200" dirty="0" err="1">
                <a:solidFill>
                  <a:srgbClr val="FF0000"/>
                </a:solidFill>
                <a:latin typeface="Calibri"/>
                <a:ea typeface="Calibri"/>
                <a:cs typeface="Calibri"/>
                <a:sym typeface="Calibri"/>
              </a:rPr>
              <a:t>pod_config</a:t>
            </a:r>
            <a:r>
              <a:rPr lang="en-US" sz="2200" dirty="0">
                <a:solidFill>
                  <a:srgbClr val="FF0000"/>
                </a:solidFill>
                <a:latin typeface="Calibri"/>
                <a:ea typeface="Calibri"/>
                <a:cs typeface="Calibri"/>
                <a:sym typeface="Calibri"/>
              </a:rPr>
              <a:t>&gt; -n &lt;</a:t>
            </a:r>
            <a:r>
              <a:rPr lang="en-US" sz="2200" dirty="0" err="1">
                <a:solidFill>
                  <a:srgbClr val="FF0000"/>
                </a:solidFill>
                <a:latin typeface="Calibri"/>
                <a:ea typeface="Calibri"/>
                <a:cs typeface="Calibri"/>
                <a:sym typeface="Calibri"/>
              </a:rPr>
              <a:t>namespace_name</a:t>
            </a:r>
            <a:r>
              <a:rPr lang="en-US" sz="2200" dirty="0">
                <a:solidFill>
                  <a:srgbClr val="FF0000"/>
                </a:solidFill>
                <a:latin typeface="Calibri"/>
                <a:ea typeface="Calibri"/>
                <a:cs typeface="Calibri"/>
                <a:sym typeface="Calibri"/>
              </a:rPr>
              <a:t>&gt;</a:t>
            </a:r>
            <a:endParaRPr sz="2200" dirty="0">
              <a:solidFill>
                <a:srgbClr val="FF0000"/>
              </a:solidFill>
              <a:latin typeface="Calibri"/>
              <a:ea typeface="Calibri"/>
              <a:cs typeface="Calibri"/>
              <a:sym typeface="Calibri"/>
            </a:endParaRPr>
          </a:p>
          <a:p>
            <a:pPr marL="457200" indent="-368300">
              <a:buClr>
                <a:srgbClr val="FF0000"/>
              </a:buClr>
              <a:buSzPts val="2200"/>
              <a:buFont typeface="Calibri"/>
              <a:buChar char="-"/>
            </a:pPr>
            <a:r>
              <a:rPr lang="en-US" sz="2200" dirty="0">
                <a:solidFill>
                  <a:srgbClr val="FF0000"/>
                </a:solidFill>
                <a:latin typeface="Calibri"/>
                <a:ea typeface="Calibri"/>
                <a:cs typeface="Calibri"/>
                <a:sym typeface="Calibri"/>
              </a:rPr>
              <a:t>$ </a:t>
            </a:r>
            <a:r>
              <a:rPr lang="en-US" sz="2200" dirty="0" err="1">
                <a:solidFill>
                  <a:srgbClr val="FF0000"/>
                </a:solidFill>
                <a:latin typeface="Calibri"/>
                <a:ea typeface="Calibri"/>
                <a:cs typeface="Calibri"/>
                <a:sym typeface="Calibri"/>
              </a:rPr>
              <a:t>kubectl</a:t>
            </a:r>
            <a:r>
              <a:rPr lang="en-US" sz="2200" dirty="0">
                <a:solidFill>
                  <a:srgbClr val="FF0000"/>
                </a:solidFill>
                <a:latin typeface="Calibri"/>
                <a:ea typeface="Calibri"/>
                <a:cs typeface="Calibri"/>
                <a:sym typeface="Calibri"/>
              </a:rPr>
              <a:t> get </a:t>
            </a:r>
            <a:r>
              <a:rPr lang="en-US" sz="2200" dirty="0" err="1">
                <a:solidFill>
                  <a:srgbClr val="FF0000"/>
                </a:solidFill>
                <a:latin typeface="Calibri"/>
                <a:ea typeface="Calibri"/>
                <a:cs typeface="Calibri"/>
                <a:sym typeface="Calibri"/>
              </a:rPr>
              <a:t>po</a:t>
            </a:r>
            <a:r>
              <a:rPr lang="en-US" sz="2200" dirty="0">
                <a:solidFill>
                  <a:srgbClr val="FF0000"/>
                </a:solidFill>
                <a:latin typeface="Calibri"/>
                <a:ea typeface="Calibri"/>
                <a:cs typeface="Calibri"/>
                <a:sym typeface="Calibri"/>
              </a:rPr>
              <a:t> -o wide</a:t>
            </a:r>
            <a:endParaRPr sz="2200" dirty="0">
              <a:solidFill>
                <a:srgbClr val="FF0000"/>
              </a:solidFill>
              <a:latin typeface="Calibri"/>
              <a:ea typeface="Calibri"/>
              <a:cs typeface="Calibri"/>
              <a:sym typeface="Calibri"/>
            </a:endParaRPr>
          </a:p>
          <a:p>
            <a:pPr marL="457200" indent="-368300">
              <a:buClr>
                <a:srgbClr val="FF0000"/>
              </a:buClr>
              <a:buSzPts val="2200"/>
              <a:buFont typeface="Calibri"/>
              <a:buChar char="-"/>
            </a:pPr>
            <a:r>
              <a:rPr lang="en-US" sz="2200" dirty="0">
                <a:solidFill>
                  <a:srgbClr val="FF0000"/>
                </a:solidFill>
                <a:latin typeface="Calibri"/>
                <a:ea typeface="Calibri"/>
                <a:cs typeface="Calibri"/>
                <a:sym typeface="Calibri"/>
              </a:rPr>
              <a:t>$ </a:t>
            </a:r>
            <a:r>
              <a:rPr lang="en-US" sz="2200" dirty="0" err="1">
                <a:solidFill>
                  <a:srgbClr val="FF0000"/>
                </a:solidFill>
                <a:latin typeface="Calibri"/>
                <a:ea typeface="Calibri"/>
                <a:cs typeface="Calibri"/>
                <a:sym typeface="Calibri"/>
              </a:rPr>
              <a:t>kubectl</a:t>
            </a:r>
            <a:r>
              <a:rPr lang="en-US" sz="2200" dirty="0">
                <a:solidFill>
                  <a:srgbClr val="FF0000"/>
                </a:solidFill>
                <a:latin typeface="Calibri"/>
                <a:ea typeface="Calibri"/>
                <a:cs typeface="Calibri"/>
                <a:sym typeface="Calibri"/>
              </a:rPr>
              <a:t> get </a:t>
            </a:r>
            <a:r>
              <a:rPr lang="en-US" sz="2200" dirty="0" err="1">
                <a:solidFill>
                  <a:srgbClr val="FF0000"/>
                </a:solidFill>
                <a:latin typeface="Calibri"/>
                <a:ea typeface="Calibri"/>
                <a:cs typeface="Calibri"/>
                <a:sym typeface="Calibri"/>
              </a:rPr>
              <a:t>po</a:t>
            </a:r>
            <a:r>
              <a:rPr lang="en-US" sz="2200" dirty="0">
                <a:solidFill>
                  <a:srgbClr val="FF0000"/>
                </a:solidFill>
                <a:latin typeface="Calibri"/>
                <a:ea typeface="Calibri"/>
                <a:cs typeface="Calibri"/>
                <a:sym typeface="Calibri"/>
              </a:rPr>
              <a:t> -o wide -n &lt;</a:t>
            </a:r>
            <a:r>
              <a:rPr lang="en-US" sz="2200" dirty="0" err="1">
                <a:solidFill>
                  <a:srgbClr val="FF0000"/>
                </a:solidFill>
                <a:latin typeface="Calibri"/>
                <a:ea typeface="Calibri"/>
                <a:cs typeface="Calibri"/>
                <a:sym typeface="Calibri"/>
              </a:rPr>
              <a:t>namespace_name</a:t>
            </a:r>
            <a:r>
              <a:rPr lang="en-US" sz="2200" dirty="0">
                <a:solidFill>
                  <a:srgbClr val="FF0000"/>
                </a:solidFill>
                <a:latin typeface="Calibri"/>
                <a:ea typeface="Calibri"/>
                <a:cs typeface="Calibri"/>
                <a:sym typeface="Calibri"/>
              </a:rPr>
              <a:t>&gt;</a:t>
            </a:r>
            <a:endParaRPr sz="2200" dirty="0">
              <a:solidFill>
                <a:srgbClr val="FF0000"/>
              </a:solidFill>
              <a:latin typeface="Calibri"/>
              <a:ea typeface="Calibri"/>
              <a:cs typeface="Calibri"/>
              <a:sym typeface="Calibri"/>
            </a:endParaRPr>
          </a:p>
          <a:p>
            <a:pPr marL="457200" indent="-368300">
              <a:buClr>
                <a:srgbClr val="FF0000"/>
              </a:buClr>
              <a:buSzPts val="2200"/>
              <a:buFont typeface="Calibri"/>
              <a:buChar char="-"/>
            </a:pPr>
            <a:r>
              <a:rPr lang="en-US" sz="2200" dirty="0">
                <a:solidFill>
                  <a:srgbClr val="FF0000"/>
                </a:solidFill>
                <a:latin typeface="Calibri"/>
                <a:ea typeface="Calibri"/>
                <a:cs typeface="Calibri"/>
                <a:sym typeface="Calibri"/>
              </a:rPr>
              <a:t>$ </a:t>
            </a:r>
            <a:r>
              <a:rPr lang="en-US" sz="2200" dirty="0" err="1">
                <a:solidFill>
                  <a:srgbClr val="FF0000"/>
                </a:solidFill>
                <a:latin typeface="Calibri"/>
                <a:ea typeface="Calibri"/>
                <a:cs typeface="Calibri"/>
                <a:sym typeface="Calibri"/>
              </a:rPr>
              <a:t>kubectl</a:t>
            </a:r>
            <a:r>
              <a:rPr lang="en-US" sz="2200" dirty="0">
                <a:solidFill>
                  <a:srgbClr val="FF0000"/>
                </a:solidFill>
                <a:latin typeface="Calibri"/>
                <a:ea typeface="Calibri"/>
                <a:cs typeface="Calibri"/>
                <a:sym typeface="Calibri"/>
              </a:rPr>
              <a:t> delete </a:t>
            </a:r>
            <a:r>
              <a:rPr lang="en-US" sz="2200" dirty="0" err="1">
                <a:solidFill>
                  <a:srgbClr val="FF0000"/>
                </a:solidFill>
                <a:latin typeface="Calibri"/>
                <a:ea typeface="Calibri"/>
                <a:cs typeface="Calibri"/>
                <a:sym typeface="Calibri"/>
              </a:rPr>
              <a:t>po</a:t>
            </a:r>
            <a:r>
              <a:rPr lang="en-US" sz="2200" dirty="0">
                <a:solidFill>
                  <a:srgbClr val="FF0000"/>
                </a:solidFill>
                <a:latin typeface="Calibri"/>
                <a:ea typeface="Calibri"/>
                <a:cs typeface="Calibri"/>
                <a:sym typeface="Calibri"/>
              </a:rPr>
              <a:t> </a:t>
            </a:r>
            <a:r>
              <a:rPr lang="en-US" sz="2200" dirty="0" err="1">
                <a:solidFill>
                  <a:srgbClr val="FF0000"/>
                </a:solidFill>
                <a:latin typeface="Calibri"/>
                <a:ea typeface="Calibri"/>
                <a:cs typeface="Calibri"/>
                <a:sym typeface="Calibri"/>
              </a:rPr>
              <a:t>simple_pod</a:t>
            </a:r>
            <a:endParaRPr sz="2200" dirty="0">
              <a:solidFill>
                <a:srgbClr val="FF0000"/>
              </a:solidFill>
              <a:latin typeface="Calibri"/>
              <a:ea typeface="Calibri"/>
              <a:cs typeface="Calibri"/>
              <a:sym typeface="Calibri"/>
            </a:endParaRPr>
          </a:p>
          <a:p>
            <a:pPr marL="457200" indent="-368300">
              <a:buClr>
                <a:srgbClr val="FF0000"/>
              </a:buClr>
              <a:buSzPts val="2200"/>
              <a:buFont typeface="Calibri"/>
              <a:buChar char="-"/>
            </a:pPr>
            <a:r>
              <a:rPr lang="en-US" sz="2200" dirty="0">
                <a:solidFill>
                  <a:srgbClr val="FF0000"/>
                </a:solidFill>
                <a:latin typeface="Calibri"/>
                <a:ea typeface="Calibri"/>
                <a:cs typeface="Calibri"/>
                <a:sym typeface="Calibri"/>
              </a:rPr>
              <a:t>$ </a:t>
            </a:r>
            <a:r>
              <a:rPr lang="en-US" sz="2200" dirty="0" err="1">
                <a:solidFill>
                  <a:srgbClr val="FF0000"/>
                </a:solidFill>
                <a:latin typeface="Calibri"/>
                <a:ea typeface="Calibri"/>
                <a:cs typeface="Calibri"/>
                <a:sym typeface="Calibri"/>
              </a:rPr>
              <a:t>kubectl</a:t>
            </a:r>
            <a:r>
              <a:rPr lang="en-US" sz="2200" dirty="0">
                <a:solidFill>
                  <a:srgbClr val="FF0000"/>
                </a:solidFill>
                <a:latin typeface="Calibri"/>
                <a:ea typeface="Calibri"/>
                <a:cs typeface="Calibri"/>
                <a:sym typeface="Calibri"/>
              </a:rPr>
              <a:t> delete </a:t>
            </a:r>
            <a:r>
              <a:rPr lang="en-US" sz="2200" dirty="0" err="1">
                <a:solidFill>
                  <a:srgbClr val="FF0000"/>
                </a:solidFill>
                <a:latin typeface="Calibri"/>
                <a:ea typeface="Calibri"/>
                <a:cs typeface="Calibri"/>
                <a:sym typeface="Calibri"/>
              </a:rPr>
              <a:t>po</a:t>
            </a:r>
            <a:r>
              <a:rPr lang="en-US" sz="2200" dirty="0">
                <a:solidFill>
                  <a:srgbClr val="FF0000"/>
                </a:solidFill>
                <a:latin typeface="Calibri"/>
                <a:ea typeface="Calibri"/>
                <a:cs typeface="Calibri"/>
                <a:sym typeface="Calibri"/>
              </a:rPr>
              <a:t> </a:t>
            </a:r>
            <a:r>
              <a:rPr lang="en-US" sz="2200" dirty="0" err="1">
                <a:solidFill>
                  <a:srgbClr val="FF0000"/>
                </a:solidFill>
                <a:latin typeface="Calibri"/>
                <a:ea typeface="Calibri"/>
                <a:cs typeface="Calibri"/>
                <a:sym typeface="Calibri"/>
              </a:rPr>
              <a:t>simple_pod</a:t>
            </a:r>
            <a:r>
              <a:rPr lang="en-US" sz="2200" dirty="0">
                <a:solidFill>
                  <a:srgbClr val="FF0000"/>
                </a:solidFill>
                <a:latin typeface="Calibri"/>
                <a:ea typeface="Calibri"/>
                <a:cs typeface="Calibri"/>
                <a:sym typeface="Calibri"/>
              </a:rPr>
              <a:t> -n &lt;</a:t>
            </a:r>
            <a:r>
              <a:rPr lang="en-US" sz="2200" dirty="0" err="1">
                <a:solidFill>
                  <a:srgbClr val="FF0000"/>
                </a:solidFill>
                <a:latin typeface="Calibri"/>
                <a:ea typeface="Calibri"/>
                <a:cs typeface="Calibri"/>
                <a:sym typeface="Calibri"/>
              </a:rPr>
              <a:t>namespace_name</a:t>
            </a:r>
            <a:r>
              <a:rPr lang="en-US" sz="2200" dirty="0">
                <a:solidFill>
                  <a:srgbClr val="FF0000"/>
                </a:solidFill>
                <a:latin typeface="Calibri"/>
                <a:ea typeface="Calibri"/>
                <a:cs typeface="Calibri"/>
                <a:sym typeface="Calibri"/>
              </a:rPr>
              <a:t>&gt;</a:t>
            </a:r>
            <a:endParaRPr sz="2200" dirty="0">
              <a:solidFill>
                <a:srgbClr val="FF0000"/>
              </a:solidFill>
              <a:latin typeface="Calibri"/>
              <a:ea typeface="Calibri"/>
              <a:cs typeface="Calibri"/>
              <a:sym typeface="Calibri"/>
            </a:endParaRPr>
          </a:p>
        </p:txBody>
      </p:sp>
      <p:cxnSp>
        <p:nvCxnSpPr>
          <p:cNvPr id="5" name="Straight Connector 4">
            <a:extLst>
              <a:ext uri="{FF2B5EF4-FFF2-40B4-BE49-F238E27FC236}">
                <a16:creationId xmlns:a16="http://schemas.microsoft.com/office/drawing/2014/main" id="{D2EB4841-4E96-487D-ABC4-B5548C00F462}"/>
              </a:ext>
            </a:extLst>
          </p:cNvPr>
          <p:cNvCxnSpPr>
            <a:cxnSpLocks/>
          </p:cNvCxnSpPr>
          <p:nvPr/>
        </p:nvCxnSpPr>
        <p:spPr>
          <a:xfrm>
            <a:off x="1" y="6172200"/>
            <a:ext cx="12192001"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FA1DC61-98B9-4D2E-95B3-4BE126C9E1EA}"/>
              </a:ext>
            </a:extLst>
          </p:cNvPr>
          <p:cNvSpPr txBox="1"/>
          <p:nvPr/>
        </p:nvSpPr>
        <p:spPr>
          <a:xfrm>
            <a:off x="122853" y="6317931"/>
            <a:ext cx="4010899" cy="420564"/>
          </a:xfrm>
          <a:prstGeom prst="rect">
            <a:avLst/>
          </a:prstGeom>
          <a:noFill/>
        </p:spPr>
        <p:txBody>
          <a:bodyPr wrap="square" rtlCol="0">
            <a:spAutoFit/>
          </a:bodyPr>
          <a:lstStyle/>
          <a:p>
            <a:pPr algn="ctr"/>
            <a:r>
              <a:rPr lang="en-US" sz="2133" dirty="0">
                <a:solidFill>
                  <a:schemeClr val="bg2">
                    <a:lumMod val="25000"/>
                  </a:schemeClr>
                </a:solidFill>
              </a:rPr>
              <a:t>Agile Brains Consulting</a:t>
            </a:r>
          </a:p>
        </p:txBody>
      </p:sp>
      <p:sp>
        <p:nvSpPr>
          <p:cNvPr id="7" name="TextBox 6">
            <a:extLst>
              <a:ext uri="{FF2B5EF4-FFF2-40B4-BE49-F238E27FC236}">
                <a16:creationId xmlns:a16="http://schemas.microsoft.com/office/drawing/2014/main" id="{DB8D0BBB-5988-46AA-9EAD-707B6004C7B9}"/>
              </a:ext>
            </a:extLst>
          </p:cNvPr>
          <p:cNvSpPr txBox="1"/>
          <p:nvPr/>
        </p:nvSpPr>
        <p:spPr>
          <a:xfrm>
            <a:off x="3514722" y="6490034"/>
            <a:ext cx="5857876" cy="254044"/>
          </a:xfrm>
          <a:prstGeom prst="rect">
            <a:avLst/>
          </a:prstGeom>
          <a:noFill/>
        </p:spPr>
        <p:txBody>
          <a:bodyPr wrap="square" rtlCol="0">
            <a:spAutoFit/>
          </a:bodyPr>
          <a:lstStyle/>
          <a:p>
            <a:pPr algn="ctr"/>
            <a:r>
              <a:rPr lang="en-US" sz="1051" dirty="0">
                <a:solidFill>
                  <a:schemeClr val="bg2">
                    <a:lumMod val="50000"/>
                  </a:schemeClr>
                </a:solidFill>
              </a:rPr>
              <a:t>©Agile Brains Consulting Inc. All rights reserved. Not to be reproduced without prior written consent.</a:t>
            </a:r>
          </a:p>
        </p:txBody>
      </p:sp>
      <p:pic>
        <p:nvPicPr>
          <p:cNvPr id="8" name="Picture 7" descr="A close up of a sign&#10;&#10;Description generated with high confidence">
            <a:extLst>
              <a:ext uri="{FF2B5EF4-FFF2-40B4-BE49-F238E27FC236}">
                <a16:creationId xmlns:a16="http://schemas.microsoft.com/office/drawing/2014/main" id="{62ED1D3C-94ED-4E66-AC1F-BA34BDBDD45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47650" y="6273801"/>
            <a:ext cx="542924" cy="542924"/>
          </a:xfrm>
          <a:prstGeom prst="rect">
            <a:avLst/>
          </a:prstGeom>
        </p:spPr>
      </p:pic>
      <p:pic>
        <p:nvPicPr>
          <p:cNvPr id="9" name="Picture 8">
            <a:extLst>
              <a:ext uri="{FF2B5EF4-FFF2-40B4-BE49-F238E27FC236}">
                <a16:creationId xmlns:a16="http://schemas.microsoft.com/office/drawing/2014/main" id="{7B32E106-9E99-4EB7-9524-D39048EF644E}"/>
              </a:ext>
            </a:extLst>
          </p:cNvPr>
          <p:cNvPicPr>
            <a:picLocks noChangeAspect="1"/>
          </p:cNvPicPr>
          <p:nvPr/>
        </p:nvPicPr>
        <p:blipFill rotWithShape="1">
          <a:blip r:embed="rId5">
            <a:extLst>
              <a:ext uri="{28A0092B-C50C-407E-A947-70E740481C1C}">
                <a14:useLocalDpi xmlns:a14="http://schemas.microsoft.com/office/drawing/2010/main" val="0"/>
              </a:ext>
            </a:extLst>
          </a:blip>
          <a:srcRect t="26736" b="30906"/>
          <a:stretch/>
        </p:blipFill>
        <p:spPr>
          <a:xfrm>
            <a:off x="9965555" y="6252635"/>
            <a:ext cx="1301160" cy="551155"/>
          </a:xfrm>
          <a:prstGeom prst="rect">
            <a:avLst/>
          </a:prstGeom>
        </p:spPr>
      </p:pic>
      <p:sp>
        <p:nvSpPr>
          <p:cNvPr id="10" name="Slide Number Placeholder 102">
            <a:extLst>
              <a:ext uri="{FF2B5EF4-FFF2-40B4-BE49-F238E27FC236}">
                <a16:creationId xmlns:a16="http://schemas.microsoft.com/office/drawing/2014/main" id="{A00F2676-DEAE-461D-80E3-9CE7EC56B906}"/>
              </a:ext>
            </a:extLst>
          </p:cNvPr>
          <p:cNvSpPr txBox="1">
            <a:spLocks/>
          </p:cNvSpPr>
          <p:nvPr/>
        </p:nvSpPr>
        <p:spPr>
          <a:xfrm>
            <a:off x="9159626" y="6356351"/>
            <a:ext cx="2844800" cy="365125"/>
          </a:xfrm>
          <a:prstGeom prst="rect">
            <a:avLst/>
          </a:prstGeom>
        </p:spPr>
        <p:txBody>
          <a:bodyPr vert="horz" lIns="121920" tIns="60960" rIns="121920" bIns="6096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04198DC-2EF7-4B34-A789-AD3A4CDEBD28}" type="slidenum">
              <a:rPr lang="en-US" sz="1600"/>
              <a:pPr/>
              <a:t>51</a:t>
            </a:fld>
            <a:endParaRPr lang="en-US" sz="1600" dirty="0"/>
          </a:p>
        </p:txBody>
      </p:sp>
      <p:sp>
        <p:nvSpPr>
          <p:cNvPr id="11" name="Title 1">
            <a:extLst>
              <a:ext uri="{FF2B5EF4-FFF2-40B4-BE49-F238E27FC236}">
                <a16:creationId xmlns:a16="http://schemas.microsoft.com/office/drawing/2014/main" id="{EE189EAE-1EA2-F64E-8895-5907432F1EE5}"/>
              </a:ext>
            </a:extLst>
          </p:cNvPr>
          <p:cNvSpPr txBox="1">
            <a:spLocks/>
          </p:cNvSpPr>
          <p:nvPr/>
        </p:nvSpPr>
        <p:spPr>
          <a:xfrm>
            <a:off x="790574" y="1492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002060"/>
                </a:solidFill>
              </a:rPr>
              <a:t>Kubernetes: Namespace</a:t>
            </a:r>
          </a:p>
        </p:txBody>
      </p:sp>
    </p:spTree>
    <p:extLst>
      <p:ext uri="{BB962C8B-B14F-4D97-AF65-F5344CB8AC3E}">
        <p14:creationId xmlns:p14="http://schemas.microsoft.com/office/powerpoint/2010/main" val="404775585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2221"/>
        <p:cNvGrpSpPr/>
        <p:nvPr/>
      </p:nvGrpSpPr>
      <p:grpSpPr>
        <a:xfrm>
          <a:off x="0" y="0"/>
          <a:ext cx="0" cy="0"/>
          <a:chOff x="0" y="0"/>
          <a:chExt cx="0" cy="0"/>
        </a:xfrm>
      </p:grpSpPr>
      <p:sp>
        <p:nvSpPr>
          <p:cNvPr id="2223" name="Google Shape;2223;p300"/>
          <p:cNvSpPr txBox="1">
            <a:spLocks noGrp="1"/>
          </p:cNvSpPr>
          <p:nvPr>
            <p:ph type="body" idx="1"/>
          </p:nvPr>
        </p:nvSpPr>
        <p:spPr>
          <a:xfrm>
            <a:off x="676302" y="1321432"/>
            <a:ext cx="10678463" cy="4666618"/>
          </a:xfrm>
          <a:prstGeom prst="rect">
            <a:avLst/>
          </a:prstGeom>
          <a:noFill/>
          <a:ln>
            <a:noFill/>
          </a:ln>
        </p:spPr>
        <p:txBody>
          <a:bodyPr spcFirstLastPara="1" vert="horz" wrap="square" lIns="91425" tIns="45700" rIns="91425" bIns="45700" rtlCol="0" anchor="t" anchorCtr="0">
            <a:noAutofit/>
          </a:bodyPr>
          <a:lstStyle/>
          <a:p>
            <a:pPr marL="431800" indent="-342900">
              <a:lnSpc>
                <a:spcPct val="150000"/>
              </a:lnSpc>
              <a:spcBef>
                <a:spcPts val="640"/>
              </a:spcBef>
              <a:buClr>
                <a:srgbClr val="000000"/>
              </a:buClr>
              <a:buSzPts val="2200"/>
            </a:pPr>
            <a:r>
              <a:rPr lang="en-US" sz="1800" dirty="0"/>
              <a:t>Create namespaces “dev” and “prod”</a:t>
            </a:r>
          </a:p>
          <a:p>
            <a:pPr marL="431800" indent="-342900">
              <a:lnSpc>
                <a:spcPct val="150000"/>
              </a:lnSpc>
              <a:spcBef>
                <a:spcPts val="640"/>
              </a:spcBef>
              <a:buClr>
                <a:srgbClr val="000000"/>
              </a:buClr>
              <a:buSzPts val="2200"/>
            </a:pPr>
            <a:r>
              <a:rPr lang="en-US" sz="1800" dirty="0"/>
              <a:t>kubectl config view (get the user)</a:t>
            </a:r>
          </a:p>
          <a:p>
            <a:pPr marL="431800" indent="-342900">
              <a:lnSpc>
                <a:spcPct val="150000"/>
              </a:lnSpc>
              <a:spcBef>
                <a:spcPts val="640"/>
              </a:spcBef>
              <a:buClr>
                <a:srgbClr val="000000"/>
              </a:buClr>
              <a:buSzPts val="2200"/>
            </a:pPr>
            <a:r>
              <a:rPr lang="en-US" sz="1800" dirty="0"/>
              <a:t>kubectl config current-context</a:t>
            </a:r>
          </a:p>
          <a:p>
            <a:pPr marL="431800" indent="-342900">
              <a:lnSpc>
                <a:spcPct val="150000"/>
              </a:lnSpc>
              <a:spcBef>
                <a:spcPts val="640"/>
              </a:spcBef>
              <a:buClr>
                <a:srgbClr val="000000"/>
              </a:buClr>
              <a:buSzPts val="2200"/>
            </a:pPr>
            <a:r>
              <a:rPr lang="en-US" sz="1800" dirty="0"/>
              <a:t>kubectl config set-context dev --namespace=dev --cluster=&lt;current-context&gt; --user=&lt;user&gt;</a:t>
            </a:r>
          </a:p>
          <a:p>
            <a:pPr marL="431800" indent="-342900">
              <a:lnSpc>
                <a:spcPct val="150000"/>
              </a:lnSpc>
              <a:spcBef>
                <a:spcPts val="0"/>
              </a:spcBef>
              <a:buClr>
                <a:srgbClr val="000000"/>
              </a:buClr>
              <a:buSzPts val="2200"/>
            </a:pPr>
            <a:r>
              <a:rPr lang="en-US" sz="1800" dirty="0"/>
              <a:t>kubectl config set-context prod --namespace=prod --cluster=&lt;current-context&gt; --user=&lt;user&gt;</a:t>
            </a:r>
          </a:p>
          <a:p>
            <a:pPr marL="431800" indent="-342900">
              <a:lnSpc>
                <a:spcPct val="150000"/>
              </a:lnSpc>
              <a:spcBef>
                <a:spcPts val="0"/>
              </a:spcBef>
              <a:buClr>
                <a:srgbClr val="000000"/>
              </a:buClr>
              <a:buSzPts val="2200"/>
            </a:pPr>
            <a:r>
              <a:rPr lang="en-US" sz="1800" dirty="0"/>
              <a:t>kubectl config get-contexts</a:t>
            </a:r>
          </a:p>
          <a:p>
            <a:pPr marL="431800" indent="-342900">
              <a:lnSpc>
                <a:spcPct val="150000"/>
              </a:lnSpc>
              <a:spcBef>
                <a:spcPts val="0"/>
              </a:spcBef>
              <a:buClr>
                <a:srgbClr val="000000"/>
              </a:buClr>
              <a:buSzPts val="2200"/>
            </a:pPr>
            <a:r>
              <a:rPr lang="en-US" sz="1800" dirty="0"/>
              <a:t>kubectl config use-context dev</a:t>
            </a:r>
          </a:p>
          <a:p>
            <a:pPr marL="88900" indent="0">
              <a:lnSpc>
                <a:spcPct val="150000"/>
              </a:lnSpc>
              <a:spcBef>
                <a:spcPts val="0"/>
              </a:spcBef>
              <a:buClr>
                <a:srgbClr val="000000"/>
              </a:buClr>
              <a:buSzPts val="2200"/>
              <a:buNone/>
            </a:pPr>
            <a:r>
              <a:rPr lang="en-US" sz="1800" dirty="0"/>
              <a:t>	## do something</a:t>
            </a:r>
          </a:p>
          <a:p>
            <a:pPr marL="431800" indent="-342900">
              <a:lnSpc>
                <a:spcPct val="150000"/>
              </a:lnSpc>
              <a:spcBef>
                <a:spcPts val="0"/>
              </a:spcBef>
              <a:buClr>
                <a:srgbClr val="000000"/>
              </a:buClr>
              <a:buSzPts val="2200"/>
            </a:pPr>
            <a:r>
              <a:rPr lang="en-US" sz="1800" dirty="0"/>
              <a:t>kubectl config use-context prod</a:t>
            </a:r>
          </a:p>
          <a:p>
            <a:pPr marL="88900" indent="0">
              <a:lnSpc>
                <a:spcPct val="150000"/>
              </a:lnSpc>
              <a:spcBef>
                <a:spcPts val="0"/>
              </a:spcBef>
              <a:buClr>
                <a:srgbClr val="000000"/>
              </a:buClr>
              <a:buSzPts val="2200"/>
              <a:buNone/>
            </a:pPr>
            <a:r>
              <a:rPr lang="en-US" sz="1800" dirty="0"/>
              <a:t>	## do something</a:t>
            </a:r>
            <a:br>
              <a:rPr lang="en-US" sz="1800" dirty="0"/>
            </a:br>
            <a:endParaRPr sz="1800" b="1" dirty="0">
              <a:solidFill>
                <a:schemeClr val="dk1"/>
              </a:solidFill>
              <a:latin typeface="Calibri"/>
              <a:ea typeface="Calibri"/>
              <a:cs typeface="Calibri"/>
              <a:sym typeface="Calibri"/>
            </a:endParaRPr>
          </a:p>
        </p:txBody>
      </p:sp>
      <p:cxnSp>
        <p:nvCxnSpPr>
          <p:cNvPr id="5" name="Straight Connector 4">
            <a:extLst>
              <a:ext uri="{FF2B5EF4-FFF2-40B4-BE49-F238E27FC236}">
                <a16:creationId xmlns:a16="http://schemas.microsoft.com/office/drawing/2014/main" id="{D2EB4841-4E96-487D-ABC4-B5548C00F462}"/>
              </a:ext>
            </a:extLst>
          </p:cNvPr>
          <p:cNvCxnSpPr>
            <a:cxnSpLocks/>
          </p:cNvCxnSpPr>
          <p:nvPr/>
        </p:nvCxnSpPr>
        <p:spPr>
          <a:xfrm>
            <a:off x="1" y="6172200"/>
            <a:ext cx="12192001"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FA1DC61-98B9-4D2E-95B3-4BE126C9E1EA}"/>
              </a:ext>
            </a:extLst>
          </p:cNvPr>
          <p:cNvSpPr txBox="1"/>
          <p:nvPr/>
        </p:nvSpPr>
        <p:spPr>
          <a:xfrm>
            <a:off x="122853" y="6317931"/>
            <a:ext cx="4010899" cy="420564"/>
          </a:xfrm>
          <a:prstGeom prst="rect">
            <a:avLst/>
          </a:prstGeom>
          <a:noFill/>
        </p:spPr>
        <p:txBody>
          <a:bodyPr wrap="square" rtlCol="0">
            <a:spAutoFit/>
          </a:bodyPr>
          <a:lstStyle/>
          <a:p>
            <a:pPr algn="ctr"/>
            <a:r>
              <a:rPr lang="en-US" sz="2133" dirty="0">
                <a:solidFill>
                  <a:schemeClr val="bg2">
                    <a:lumMod val="25000"/>
                  </a:schemeClr>
                </a:solidFill>
              </a:rPr>
              <a:t>Agile Brains Consulting</a:t>
            </a:r>
          </a:p>
        </p:txBody>
      </p:sp>
      <p:sp>
        <p:nvSpPr>
          <p:cNvPr id="7" name="TextBox 6">
            <a:extLst>
              <a:ext uri="{FF2B5EF4-FFF2-40B4-BE49-F238E27FC236}">
                <a16:creationId xmlns:a16="http://schemas.microsoft.com/office/drawing/2014/main" id="{DB8D0BBB-5988-46AA-9EAD-707B6004C7B9}"/>
              </a:ext>
            </a:extLst>
          </p:cNvPr>
          <p:cNvSpPr txBox="1"/>
          <p:nvPr/>
        </p:nvSpPr>
        <p:spPr>
          <a:xfrm>
            <a:off x="3514722" y="6490034"/>
            <a:ext cx="5857876" cy="254044"/>
          </a:xfrm>
          <a:prstGeom prst="rect">
            <a:avLst/>
          </a:prstGeom>
          <a:noFill/>
        </p:spPr>
        <p:txBody>
          <a:bodyPr wrap="square" rtlCol="0">
            <a:spAutoFit/>
          </a:bodyPr>
          <a:lstStyle/>
          <a:p>
            <a:pPr algn="ctr"/>
            <a:r>
              <a:rPr lang="en-US" sz="1051" dirty="0">
                <a:solidFill>
                  <a:schemeClr val="bg2">
                    <a:lumMod val="50000"/>
                  </a:schemeClr>
                </a:solidFill>
              </a:rPr>
              <a:t>©Agile Brains Consulting Inc. All rights reserved. Not to be reproduced without prior written consent.</a:t>
            </a:r>
          </a:p>
        </p:txBody>
      </p:sp>
      <p:pic>
        <p:nvPicPr>
          <p:cNvPr id="8" name="Picture 7" descr="A close up of a sign&#10;&#10;Description generated with high confidence">
            <a:extLst>
              <a:ext uri="{FF2B5EF4-FFF2-40B4-BE49-F238E27FC236}">
                <a16:creationId xmlns:a16="http://schemas.microsoft.com/office/drawing/2014/main" id="{62ED1D3C-94ED-4E66-AC1F-BA34BDBDD45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7650" y="6273801"/>
            <a:ext cx="542924" cy="542924"/>
          </a:xfrm>
          <a:prstGeom prst="rect">
            <a:avLst/>
          </a:prstGeom>
        </p:spPr>
      </p:pic>
      <p:pic>
        <p:nvPicPr>
          <p:cNvPr id="9" name="Picture 8">
            <a:extLst>
              <a:ext uri="{FF2B5EF4-FFF2-40B4-BE49-F238E27FC236}">
                <a16:creationId xmlns:a16="http://schemas.microsoft.com/office/drawing/2014/main" id="{7B32E106-9E99-4EB7-9524-D39048EF644E}"/>
              </a:ext>
            </a:extLst>
          </p:cNvPr>
          <p:cNvPicPr>
            <a:picLocks noChangeAspect="1"/>
          </p:cNvPicPr>
          <p:nvPr/>
        </p:nvPicPr>
        <p:blipFill rotWithShape="1">
          <a:blip r:embed="rId4">
            <a:extLst>
              <a:ext uri="{28A0092B-C50C-407E-A947-70E740481C1C}">
                <a14:useLocalDpi xmlns:a14="http://schemas.microsoft.com/office/drawing/2010/main" val="0"/>
              </a:ext>
            </a:extLst>
          </a:blip>
          <a:srcRect t="26736" b="30906"/>
          <a:stretch/>
        </p:blipFill>
        <p:spPr>
          <a:xfrm>
            <a:off x="9965555" y="6252635"/>
            <a:ext cx="1301160" cy="551155"/>
          </a:xfrm>
          <a:prstGeom prst="rect">
            <a:avLst/>
          </a:prstGeom>
        </p:spPr>
      </p:pic>
      <p:sp>
        <p:nvSpPr>
          <p:cNvPr id="10" name="Slide Number Placeholder 102">
            <a:extLst>
              <a:ext uri="{FF2B5EF4-FFF2-40B4-BE49-F238E27FC236}">
                <a16:creationId xmlns:a16="http://schemas.microsoft.com/office/drawing/2014/main" id="{A00F2676-DEAE-461D-80E3-9CE7EC56B906}"/>
              </a:ext>
            </a:extLst>
          </p:cNvPr>
          <p:cNvSpPr txBox="1">
            <a:spLocks/>
          </p:cNvSpPr>
          <p:nvPr/>
        </p:nvSpPr>
        <p:spPr>
          <a:xfrm>
            <a:off x="9159626" y="6356351"/>
            <a:ext cx="2844800" cy="365125"/>
          </a:xfrm>
          <a:prstGeom prst="rect">
            <a:avLst/>
          </a:prstGeom>
        </p:spPr>
        <p:txBody>
          <a:bodyPr vert="horz" lIns="121920" tIns="60960" rIns="121920" bIns="6096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04198DC-2EF7-4B34-A789-AD3A4CDEBD28}" type="slidenum">
              <a:rPr lang="en-US" sz="1600"/>
              <a:pPr/>
              <a:t>52</a:t>
            </a:fld>
            <a:endParaRPr lang="en-US" sz="1600" dirty="0"/>
          </a:p>
        </p:txBody>
      </p:sp>
      <p:sp>
        <p:nvSpPr>
          <p:cNvPr id="11" name="Title 1">
            <a:extLst>
              <a:ext uri="{FF2B5EF4-FFF2-40B4-BE49-F238E27FC236}">
                <a16:creationId xmlns:a16="http://schemas.microsoft.com/office/drawing/2014/main" id="{B6AD99A6-06D5-F540-AC78-8B1E57D62CF0}"/>
              </a:ext>
            </a:extLst>
          </p:cNvPr>
          <p:cNvSpPr txBox="1">
            <a:spLocks/>
          </p:cNvSpPr>
          <p:nvPr/>
        </p:nvSpPr>
        <p:spPr>
          <a:xfrm>
            <a:off x="408609" y="309932"/>
            <a:ext cx="10515600" cy="693668"/>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002060"/>
                </a:solidFill>
              </a:rPr>
              <a:t>Segregating context using Namespaces</a:t>
            </a:r>
          </a:p>
        </p:txBody>
      </p:sp>
    </p:spTree>
    <p:extLst>
      <p:ext uri="{BB962C8B-B14F-4D97-AF65-F5344CB8AC3E}">
        <p14:creationId xmlns:p14="http://schemas.microsoft.com/office/powerpoint/2010/main" val="359207563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2221"/>
        <p:cNvGrpSpPr/>
        <p:nvPr/>
      </p:nvGrpSpPr>
      <p:grpSpPr>
        <a:xfrm>
          <a:off x="0" y="0"/>
          <a:ext cx="0" cy="0"/>
          <a:chOff x="0" y="0"/>
          <a:chExt cx="0" cy="0"/>
        </a:xfrm>
      </p:grpSpPr>
      <p:sp>
        <p:nvSpPr>
          <p:cNvPr id="2223" name="Google Shape;2223;p300"/>
          <p:cNvSpPr txBox="1">
            <a:spLocks noGrp="1"/>
          </p:cNvSpPr>
          <p:nvPr>
            <p:ph type="body" idx="1"/>
          </p:nvPr>
        </p:nvSpPr>
        <p:spPr>
          <a:xfrm>
            <a:off x="2152650" y="1324926"/>
            <a:ext cx="7886700" cy="1412100"/>
          </a:xfrm>
          <a:prstGeom prst="rect">
            <a:avLst/>
          </a:prstGeom>
          <a:noFill/>
          <a:ln>
            <a:noFill/>
          </a:ln>
        </p:spPr>
        <p:txBody>
          <a:bodyPr spcFirstLastPara="1" vert="horz" wrap="square" lIns="91425" tIns="45700" rIns="91425" bIns="45700" rtlCol="0" anchor="t" anchorCtr="0">
            <a:noAutofit/>
          </a:bodyPr>
          <a:lstStyle/>
          <a:p>
            <a:pPr marL="431800" indent="-342900">
              <a:spcBef>
                <a:spcPts val="640"/>
              </a:spcBef>
              <a:buClr>
                <a:srgbClr val="000000"/>
              </a:buClr>
              <a:buSzPts val="2200"/>
            </a:pPr>
            <a:r>
              <a:rPr lang="en-US" sz="2200" dirty="0"/>
              <a:t>Create a namespace</a:t>
            </a:r>
            <a:endParaRPr sz="2200" dirty="0"/>
          </a:p>
          <a:p>
            <a:pPr marL="431800" indent="-342900">
              <a:spcBef>
                <a:spcPts val="0"/>
              </a:spcBef>
              <a:buClr>
                <a:srgbClr val="000000"/>
              </a:buClr>
              <a:buSzPts val="2200"/>
            </a:pPr>
            <a:r>
              <a:rPr lang="en-US" sz="2200" dirty="0"/>
              <a:t>check various objects in different namespaces</a:t>
            </a:r>
            <a:endParaRPr sz="2200" dirty="0"/>
          </a:p>
          <a:p>
            <a:pPr marL="431800" indent="-342900">
              <a:spcBef>
                <a:spcPts val="0"/>
              </a:spcBef>
              <a:buClr>
                <a:srgbClr val="000000"/>
              </a:buClr>
              <a:buSzPts val="2200"/>
            </a:pPr>
            <a:r>
              <a:rPr lang="en-US" sz="2200" dirty="0"/>
              <a:t>Can create or delete objects from a specific namespace</a:t>
            </a:r>
          </a:p>
          <a:p>
            <a:pPr marL="0" indent="0">
              <a:spcBef>
                <a:spcPts val="640"/>
              </a:spcBef>
              <a:buNone/>
            </a:pPr>
            <a:endParaRPr lang="en-US" sz="2200" dirty="0"/>
          </a:p>
          <a:p>
            <a:pPr marL="0" indent="0">
              <a:lnSpc>
                <a:spcPct val="100000"/>
              </a:lnSpc>
              <a:spcBef>
                <a:spcPts val="0"/>
              </a:spcBef>
              <a:buNone/>
            </a:pPr>
            <a:endParaRPr sz="2200" dirty="0">
              <a:solidFill>
                <a:srgbClr val="FF0000"/>
              </a:solidFill>
            </a:endParaRPr>
          </a:p>
          <a:p>
            <a:pPr marL="0" indent="0">
              <a:spcBef>
                <a:spcPts val="640"/>
              </a:spcBef>
              <a:buNone/>
            </a:pPr>
            <a:endParaRPr sz="2200" dirty="0"/>
          </a:p>
          <a:p>
            <a:pPr marL="0" indent="0">
              <a:spcBef>
                <a:spcPts val="0"/>
              </a:spcBef>
              <a:buClr>
                <a:schemeClr val="accent3"/>
              </a:buClr>
              <a:buSzPts val="2880"/>
              <a:buNone/>
            </a:pPr>
            <a:endParaRPr dirty="0"/>
          </a:p>
          <a:p>
            <a:pPr marL="0" indent="0">
              <a:spcBef>
                <a:spcPts val="640"/>
              </a:spcBef>
              <a:buClr>
                <a:schemeClr val="accent3"/>
              </a:buClr>
              <a:buSzPts val="2880"/>
              <a:buNone/>
            </a:pPr>
            <a:endParaRPr sz="2200" b="1" dirty="0">
              <a:solidFill>
                <a:schemeClr val="dk1"/>
              </a:solidFill>
              <a:latin typeface="Calibri"/>
              <a:ea typeface="Calibri"/>
              <a:cs typeface="Calibri"/>
              <a:sym typeface="Calibri"/>
            </a:endParaRPr>
          </a:p>
        </p:txBody>
      </p:sp>
      <p:sp>
        <p:nvSpPr>
          <p:cNvPr id="4" name="TextBox 3">
            <a:extLst>
              <a:ext uri="{FF2B5EF4-FFF2-40B4-BE49-F238E27FC236}">
                <a16:creationId xmlns:a16="http://schemas.microsoft.com/office/drawing/2014/main" id="{FDA44BC1-35D8-0B40-8500-A44F97C2FB5F}"/>
              </a:ext>
            </a:extLst>
          </p:cNvPr>
          <p:cNvSpPr txBox="1"/>
          <p:nvPr/>
        </p:nvSpPr>
        <p:spPr>
          <a:xfrm>
            <a:off x="1316358" y="2385296"/>
            <a:ext cx="9690731" cy="1077218"/>
          </a:xfrm>
          <a:prstGeom prst="rect">
            <a:avLst/>
          </a:prstGeom>
          <a:noFill/>
        </p:spPr>
        <p:txBody>
          <a:bodyPr wrap="square" rtlCol="0">
            <a:spAutoFit/>
          </a:bodyPr>
          <a:lstStyle/>
          <a:p>
            <a:r>
              <a:rPr lang="en-US" sz="1600" i="1" dirty="0">
                <a:latin typeface="Calibri" panose="020F0502020204030204" pitchFamily="34" charset="0"/>
                <a:cs typeface="Calibri" panose="020F0502020204030204" pitchFamily="34" charset="0"/>
              </a:rPr>
              <a:t>cd to ex12</a:t>
            </a:r>
          </a:p>
          <a:p>
            <a:endParaRPr lang="en-US" sz="1600" i="1" dirty="0">
              <a:latin typeface="Calibri" panose="020F0502020204030204" pitchFamily="34" charset="0"/>
              <a:cs typeface="Calibri" panose="020F0502020204030204" pitchFamily="34" charset="0"/>
            </a:endParaRPr>
          </a:p>
          <a:p>
            <a:r>
              <a:rPr lang="en-US" sz="1600" dirty="0">
                <a:hlinkClick r:id="rId3"/>
              </a:rPr>
              <a:t>https://github.com/shekhar2010us/kubernetes_teach_git/blob/master/ex12/namespaces.md</a:t>
            </a:r>
            <a:endParaRPr lang="en-US" sz="1600" dirty="0"/>
          </a:p>
          <a:p>
            <a:endParaRPr lang="en-US" sz="1600" i="1" dirty="0">
              <a:latin typeface="Calibri" panose="020F0502020204030204" pitchFamily="34" charset="0"/>
              <a:cs typeface="Calibri" panose="020F0502020204030204" pitchFamily="34" charset="0"/>
            </a:endParaRPr>
          </a:p>
        </p:txBody>
      </p:sp>
      <p:cxnSp>
        <p:nvCxnSpPr>
          <p:cNvPr id="5" name="Straight Connector 4">
            <a:extLst>
              <a:ext uri="{FF2B5EF4-FFF2-40B4-BE49-F238E27FC236}">
                <a16:creationId xmlns:a16="http://schemas.microsoft.com/office/drawing/2014/main" id="{D2EB4841-4E96-487D-ABC4-B5548C00F462}"/>
              </a:ext>
            </a:extLst>
          </p:cNvPr>
          <p:cNvCxnSpPr>
            <a:cxnSpLocks/>
          </p:cNvCxnSpPr>
          <p:nvPr/>
        </p:nvCxnSpPr>
        <p:spPr>
          <a:xfrm>
            <a:off x="1" y="6172200"/>
            <a:ext cx="12192001"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FA1DC61-98B9-4D2E-95B3-4BE126C9E1EA}"/>
              </a:ext>
            </a:extLst>
          </p:cNvPr>
          <p:cNvSpPr txBox="1"/>
          <p:nvPr/>
        </p:nvSpPr>
        <p:spPr>
          <a:xfrm>
            <a:off x="122853" y="6317931"/>
            <a:ext cx="4010899" cy="420564"/>
          </a:xfrm>
          <a:prstGeom prst="rect">
            <a:avLst/>
          </a:prstGeom>
          <a:noFill/>
        </p:spPr>
        <p:txBody>
          <a:bodyPr wrap="square" rtlCol="0">
            <a:spAutoFit/>
          </a:bodyPr>
          <a:lstStyle/>
          <a:p>
            <a:pPr algn="ctr"/>
            <a:r>
              <a:rPr lang="en-US" sz="2133" dirty="0">
                <a:solidFill>
                  <a:schemeClr val="bg2">
                    <a:lumMod val="25000"/>
                  </a:schemeClr>
                </a:solidFill>
              </a:rPr>
              <a:t>Agile Brains Consulting</a:t>
            </a:r>
          </a:p>
        </p:txBody>
      </p:sp>
      <p:sp>
        <p:nvSpPr>
          <p:cNvPr id="7" name="TextBox 6">
            <a:extLst>
              <a:ext uri="{FF2B5EF4-FFF2-40B4-BE49-F238E27FC236}">
                <a16:creationId xmlns:a16="http://schemas.microsoft.com/office/drawing/2014/main" id="{DB8D0BBB-5988-46AA-9EAD-707B6004C7B9}"/>
              </a:ext>
            </a:extLst>
          </p:cNvPr>
          <p:cNvSpPr txBox="1"/>
          <p:nvPr/>
        </p:nvSpPr>
        <p:spPr>
          <a:xfrm>
            <a:off x="3514722" y="6490034"/>
            <a:ext cx="5857876" cy="254044"/>
          </a:xfrm>
          <a:prstGeom prst="rect">
            <a:avLst/>
          </a:prstGeom>
          <a:noFill/>
        </p:spPr>
        <p:txBody>
          <a:bodyPr wrap="square" rtlCol="0">
            <a:spAutoFit/>
          </a:bodyPr>
          <a:lstStyle/>
          <a:p>
            <a:pPr algn="ctr"/>
            <a:r>
              <a:rPr lang="en-US" sz="1051" dirty="0">
                <a:solidFill>
                  <a:schemeClr val="bg2">
                    <a:lumMod val="50000"/>
                  </a:schemeClr>
                </a:solidFill>
              </a:rPr>
              <a:t>©Agile Brains Consulting Inc. All rights reserved. Not to be reproduced without prior written consent.</a:t>
            </a:r>
          </a:p>
        </p:txBody>
      </p:sp>
      <p:pic>
        <p:nvPicPr>
          <p:cNvPr id="8" name="Picture 7" descr="A close up of a sign&#10;&#10;Description generated with high confidence">
            <a:extLst>
              <a:ext uri="{FF2B5EF4-FFF2-40B4-BE49-F238E27FC236}">
                <a16:creationId xmlns:a16="http://schemas.microsoft.com/office/drawing/2014/main" id="{62ED1D3C-94ED-4E66-AC1F-BA34BDBDD45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47650" y="6273801"/>
            <a:ext cx="542924" cy="542924"/>
          </a:xfrm>
          <a:prstGeom prst="rect">
            <a:avLst/>
          </a:prstGeom>
        </p:spPr>
      </p:pic>
      <p:pic>
        <p:nvPicPr>
          <p:cNvPr id="9" name="Picture 8">
            <a:extLst>
              <a:ext uri="{FF2B5EF4-FFF2-40B4-BE49-F238E27FC236}">
                <a16:creationId xmlns:a16="http://schemas.microsoft.com/office/drawing/2014/main" id="{7B32E106-9E99-4EB7-9524-D39048EF644E}"/>
              </a:ext>
            </a:extLst>
          </p:cNvPr>
          <p:cNvPicPr>
            <a:picLocks noChangeAspect="1"/>
          </p:cNvPicPr>
          <p:nvPr/>
        </p:nvPicPr>
        <p:blipFill rotWithShape="1">
          <a:blip r:embed="rId5">
            <a:extLst>
              <a:ext uri="{28A0092B-C50C-407E-A947-70E740481C1C}">
                <a14:useLocalDpi xmlns:a14="http://schemas.microsoft.com/office/drawing/2010/main" val="0"/>
              </a:ext>
            </a:extLst>
          </a:blip>
          <a:srcRect t="26736" b="30906"/>
          <a:stretch/>
        </p:blipFill>
        <p:spPr>
          <a:xfrm>
            <a:off x="9965555" y="6252635"/>
            <a:ext cx="1301160" cy="551155"/>
          </a:xfrm>
          <a:prstGeom prst="rect">
            <a:avLst/>
          </a:prstGeom>
        </p:spPr>
      </p:pic>
      <p:sp>
        <p:nvSpPr>
          <p:cNvPr id="10" name="Slide Number Placeholder 102">
            <a:extLst>
              <a:ext uri="{FF2B5EF4-FFF2-40B4-BE49-F238E27FC236}">
                <a16:creationId xmlns:a16="http://schemas.microsoft.com/office/drawing/2014/main" id="{A00F2676-DEAE-461D-80E3-9CE7EC56B906}"/>
              </a:ext>
            </a:extLst>
          </p:cNvPr>
          <p:cNvSpPr txBox="1">
            <a:spLocks/>
          </p:cNvSpPr>
          <p:nvPr/>
        </p:nvSpPr>
        <p:spPr>
          <a:xfrm>
            <a:off x="9159626" y="6356351"/>
            <a:ext cx="2844800" cy="365125"/>
          </a:xfrm>
          <a:prstGeom prst="rect">
            <a:avLst/>
          </a:prstGeom>
        </p:spPr>
        <p:txBody>
          <a:bodyPr vert="horz" lIns="121920" tIns="60960" rIns="121920" bIns="6096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04198DC-2EF7-4B34-A789-AD3A4CDEBD28}" type="slidenum">
              <a:rPr lang="en-US" sz="1600"/>
              <a:pPr/>
              <a:t>53</a:t>
            </a:fld>
            <a:endParaRPr lang="en-US" sz="1600" dirty="0"/>
          </a:p>
        </p:txBody>
      </p:sp>
      <p:sp>
        <p:nvSpPr>
          <p:cNvPr id="11" name="Title 1">
            <a:extLst>
              <a:ext uri="{FF2B5EF4-FFF2-40B4-BE49-F238E27FC236}">
                <a16:creationId xmlns:a16="http://schemas.microsoft.com/office/drawing/2014/main" id="{B6AD99A6-06D5-F540-AC78-8B1E57D62CF0}"/>
              </a:ext>
            </a:extLst>
          </p:cNvPr>
          <p:cNvSpPr txBox="1">
            <a:spLocks/>
          </p:cNvSpPr>
          <p:nvPr/>
        </p:nvSpPr>
        <p:spPr>
          <a:xfrm>
            <a:off x="790574" y="22073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002060"/>
                </a:solidFill>
              </a:rPr>
              <a:t>Lab (Namespace)</a:t>
            </a:r>
          </a:p>
        </p:txBody>
      </p:sp>
    </p:spTree>
    <p:extLst>
      <p:ext uri="{BB962C8B-B14F-4D97-AF65-F5344CB8AC3E}">
        <p14:creationId xmlns:p14="http://schemas.microsoft.com/office/powerpoint/2010/main" val="278832235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D2EB4841-4E96-487D-ABC4-B5548C00F462}"/>
              </a:ext>
            </a:extLst>
          </p:cNvPr>
          <p:cNvCxnSpPr>
            <a:cxnSpLocks/>
          </p:cNvCxnSpPr>
          <p:nvPr/>
        </p:nvCxnSpPr>
        <p:spPr>
          <a:xfrm>
            <a:off x="1" y="6172200"/>
            <a:ext cx="12192001"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4FA1DC61-98B9-4D2E-95B3-4BE126C9E1EA}"/>
              </a:ext>
            </a:extLst>
          </p:cNvPr>
          <p:cNvSpPr txBox="1"/>
          <p:nvPr/>
        </p:nvSpPr>
        <p:spPr>
          <a:xfrm>
            <a:off x="122853" y="6317931"/>
            <a:ext cx="4010899" cy="420564"/>
          </a:xfrm>
          <a:prstGeom prst="rect">
            <a:avLst/>
          </a:prstGeom>
          <a:noFill/>
        </p:spPr>
        <p:txBody>
          <a:bodyPr wrap="square" rtlCol="0">
            <a:spAutoFit/>
          </a:bodyPr>
          <a:lstStyle/>
          <a:p>
            <a:pPr algn="ctr"/>
            <a:r>
              <a:rPr lang="en-US" sz="2133" dirty="0">
                <a:solidFill>
                  <a:schemeClr val="bg2">
                    <a:lumMod val="25000"/>
                  </a:schemeClr>
                </a:solidFill>
              </a:rPr>
              <a:t>Agile Brains Consulting</a:t>
            </a:r>
          </a:p>
        </p:txBody>
      </p:sp>
      <p:sp>
        <p:nvSpPr>
          <p:cNvPr id="5" name="TextBox 4">
            <a:extLst>
              <a:ext uri="{FF2B5EF4-FFF2-40B4-BE49-F238E27FC236}">
                <a16:creationId xmlns:a16="http://schemas.microsoft.com/office/drawing/2014/main" id="{DB8D0BBB-5988-46AA-9EAD-707B6004C7B9}"/>
              </a:ext>
            </a:extLst>
          </p:cNvPr>
          <p:cNvSpPr txBox="1"/>
          <p:nvPr/>
        </p:nvSpPr>
        <p:spPr>
          <a:xfrm>
            <a:off x="3514722" y="6490034"/>
            <a:ext cx="5857876" cy="254044"/>
          </a:xfrm>
          <a:prstGeom prst="rect">
            <a:avLst/>
          </a:prstGeom>
          <a:noFill/>
        </p:spPr>
        <p:txBody>
          <a:bodyPr wrap="square" rtlCol="0">
            <a:spAutoFit/>
          </a:bodyPr>
          <a:lstStyle/>
          <a:p>
            <a:pPr algn="ctr"/>
            <a:r>
              <a:rPr lang="en-US" sz="1051" dirty="0">
                <a:solidFill>
                  <a:schemeClr val="bg2">
                    <a:lumMod val="50000"/>
                  </a:schemeClr>
                </a:solidFill>
              </a:rPr>
              <a:t>©Agile Brains Consulting Inc. All rights reserved. Not to be reproduced without prior written consent.</a:t>
            </a:r>
          </a:p>
        </p:txBody>
      </p:sp>
      <p:pic>
        <p:nvPicPr>
          <p:cNvPr id="6" name="Picture 5" descr="A close up of a sign&#10;&#10;Description generated with high confidence">
            <a:extLst>
              <a:ext uri="{FF2B5EF4-FFF2-40B4-BE49-F238E27FC236}">
                <a16:creationId xmlns:a16="http://schemas.microsoft.com/office/drawing/2014/main" id="{62ED1D3C-94ED-4E66-AC1F-BA34BDBDD45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7650" y="6273801"/>
            <a:ext cx="542924" cy="542924"/>
          </a:xfrm>
          <a:prstGeom prst="rect">
            <a:avLst/>
          </a:prstGeom>
        </p:spPr>
      </p:pic>
      <p:pic>
        <p:nvPicPr>
          <p:cNvPr id="7" name="Picture 6">
            <a:extLst>
              <a:ext uri="{FF2B5EF4-FFF2-40B4-BE49-F238E27FC236}">
                <a16:creationId xmlns:a16="http://schemas.microsoft.com/office/drawing/2014/main" id="{7B32E106-9E99-4EB7-9524-D39048EF644E}"/>
              </a:ext>
            </a:extLst>
          </p:cNvPr>
          <p:cNvPicPr>
            <a:picLocks noChangeAspect="1"/>
          </p:cNvPicPr>
          <p:nvPr/>
        </p:nvPicPr>
        <p:blipFill rotWithShape="1">
          <a:blip r:embed="rId3">
            <a:extLst>
              <a:ext uri="{28A0092B-C50C-407E-A947-70E740481C1C}">
                <a14:useLocalDpi xmlns:a14="http://schemas.microsoft.com/office/drawing/2010/main" val="0"/>
              </a:ext>
            </a:extLst>
          </a:blip>
          <a:srcRect t="26736" b="30906"/>
          <a:stretch/>
        </p:blipFill>
        <p:spPr>
          <a:xfrm>
            <a:off x="9965555" y="6252635"/>
            <a:ext cx="1301160" cy="551155"/>
          </a:xfrm>
          <a:prstGeom prst="rect">
            <a:avLst/>
          </a:prstGeom>
        </p:spPr>
      </p:pic>
      <p:sp>
        <p:nvSpPr>
          <p:cNvPr id="8" name="Slide Number Placeholder 102">
            <a:extLst>
              <a:ext uri="{FF2B5EF4-FFF2-40B4-BE49-F238E27FC236}">
                <a16:creationId xmlns:a16="http://schemas.microsoft.com/office/drawing/2014/main" id="{A00F2676-DEAE-461D-80E3-9CE7EC56B906}"/>
              </a:ext>
            </a:extLst>
          </p:cNvPr>
          <p:cNvSpPr txBox="1">
            <a:spLocks/>
          </p:cNvSpPr>
          <p:nvPr/>
        </p:nvSpPr>
        <p:spPr>
          <a:xfrm>
            <a:off x="9159626" y="6356351"/>
            <a:ext cx="2844800" cy="365125"/>
          </a:xfrm>
          <a:prstGeom prst="rect">
            <a:avLst/>
          </a:prstGeom>
        </p:spPr>
        <p:txBody>
          <a:bodyPr vert="horz" lIns="121920" tIns="60960" rIns="121920" bIns="6096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04198DC-2EF7-4B34-A789-AD3A4CDEBD28}" type="slidenum">
              <a:rPr lang="en-US" sz="1600"/>
              <a:pPr/>
              <a:t>54</a:t>
            </a:fld>
            <a:endParaRPr lang="en-US" sz="1600" dirty="0"/>
          </a:p>
        </p:txBody>
      </p:sp>
      <p:sp>
        <p:nvSpPr>
          <p:cNvPr id="10" name="Title 1">
            <a:extLst>
              <a:ext uri="{FF2B5EF4-FFF2-40B4-BE49-F238E27FC236}">
                <a16:creationId xmlns:a16="http://schemas.microsoft.com/office/drawing/2014/main" id="{3BE89834-BD39-E245-B3F9-8249364136DD}"/>
              </a:ext>
            </a:extLst>
          </p:cNvPr>
          <p:cNvSpPr txBox="1">
            <a:spLocks/>
          </p:cNvSpPr>
          <p:nvPr/>
        </p:nvSpPr>
        <p:spPr>
          <a:xfrm>
            <a:off x="751114" y="2402803"/>
            <a:ext cx="11253311"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002060"/>
                </a:solidFill>
              </a:rPr>
              <a:t>Secrets</a:t>
            </a:r>
          </a:p>
        </p:txBody>
      </p:sp>
    </p:spTree>
    <p:extLst>
      <p:ext uri="{BB962C8B-B14F-4D97-AF65-F5344CB8AC3E}">
        <p14:creationId xmlns:p14="http://schemas.microsoft.com/office/powerpoint/2010/main" val="177088728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2117"/>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D2EB4841-4E96-487D-ABC4-B5548C00F462}"/>
              </a:ext>
            </a:extLst>
          </p:cNvPr>
          <p:cNvCxnSpPr>
            <a:cxnSpLocks/>
          </p:cNvCxnSpPr>
          <p:nvPr/>
        </p:nvCxnSpPr>
        <p:spPr>
          <a:xfrm>
            <a:off x="1" y="6172200"/>
            <a:ext cx="12192001"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FA1DC61-98B9-4D2E-95B3-4BE126C9E1EA}"/>
              </a:ext>
            </a:extLst>
          </p:cNvPr>
          <p:cNvSpPr txBox="1"/>
          <p:nvPr/>
        </p:nvSpPr>
        <p:spPr>
          <a:xfrm>
            <a:off x="122853" y="6317931"/>
            <a:ext cx="4010899" cy="420564"/>
          </a:xfrm>
          <a:prstGeom prst="rect">
            <a:avLst/>
          </a:prstGeom>
          <a:noFill/>
        </p:spPr>
        <p:txBody>
          <a:bodyPr wrap="square" rtlCol="0">
            <a:spAutoFit/>
          </a:bodyPr>
          <a:lstStyle/>
          <a:p>
            <a:pPr algn="ctr"/>
            <a:r>
              <a:rPr lang="en-US" sz="2133" dirty="0">
                <a:solidFill>
                  <a:schemeClr val="bg2">
                    <a:lumMod val="25000"/>
                  </a:schemeClr>
                </a:solidFill>
              </a:rPr>
              <a:t>Agile Brains Consulting</a:t>
            </a:r>
          </a:p>
        </p:txBody>
      </p:sp>
      <p:sp>
        <p:nvSpPr>
          <p:cNvPr id="7" name="TextBox 6">
            <a:extLst>
              <a:ext uri="{FF2B5EF4-FFF2-40B4-BE49-F238E27FC236}">
                <a16:creationId xmlns:a16="http://schemas.microsoft.com/office/drawing/2014/main" id="{DB8D0BBB-5988-46AA-9EAD-707B6004C7B9}"/>
              </a:ext>
            </a:extLst>
          </p:cNvPr>
          <p:cNvSpPr txBox="1"/>
          <p:nvPr/>
        </p:nvSpPr>
        <p:spPr>
          <a:xfrm>
            <a:off x="3514722" y="6490034"/>
            <a:ext cx="5857876" cy="254044"/>
          </a:xfrm>
          <a:prstGeom prst="rect">
            <a:avLst/>
          </a:prstGeom>
          <a:noFill/>
        </p:spPr>
        <p:txBody>
          <a:bodyPr wrap="square" rtlCol="0">
            <a:spAutoFit/>
          </a:bodyPr>
          <a:lstStyle/>
          <a:p>
            <a:pPr algn="ctr"/>
            <a:r>
              <a:rPr lang="en-US" sz="1051" dirty="0">
                <a:solidFill>
                  <a:schemeClr val="bg2">
                    <a:lumMod val="50000"/>
                  </a:schemeClr>
                </a:solidFill>
              </a:rPr>
              <a:t>©Agile Brains Consulting Inc. All rights reserved. Not to be reproduced without prior written consent.</a:t>
            </a:r>
          </a:p>
        </p:txBody>
      </p:sp>
      <p:pic>
        <p:nvPicPr>
          <p:cNvPr id="8" name="Picture 7" descr="A close up of a sign&#10;&#10;Description generated with high confidence">
            <a:extLst>
              <a:ext uri="{FF2B5EF4-FFF2-40B4-BE49-F238E27FC236}">
                <a16:creationId xmlns:a16="http://schemas.microsoft.com/office/drawing/2014/main" id="{62ED1D3C-94ED-4E66-AC1F-BA34BDBDD45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7650" y="6273801"/>
            <a:ext cx="542924" cy="542924"/>
          </a:xfrm>
          <a:prstGeom prst="rect">
            <a:avLst/>
          </a:prstGeom>
        </p:spPr>
      </p:pic>
      <p:pic>
        <p:nvPicPr>
          <p:cNvPr id="9" name="Picture 8">
            <a:extLst>
              <a:ext uri="{FF2B5EF4-FFF2-40B4-BE49-F238E27FC236}">
                <a16:creationId xmlns:a16="http://schemas.microsoft.com/office/drawing/2014/main" id="{7B32E106-9E99-4EB7-9524-D39048EF644E}"/>
              </a:ext>
            </a:extLst>
          </p:cNvPr>
          <p:cNvPicPr>
            <a:picLocks noChangeAspect="1"/>
          </p:cNvPicPr>
          <p:nvPr/>
        </p:nvPicPr>
        <p:blipFill rotWithShape="1">
          <a:blip r:embed="rId4">
            <a:extLst>
              <a:ext uri="{28A0092B-C50C-407E-A947-70E740481C1C}">
                <a14:useLocalDpi xmlns:a14="http://schemas.microsoft.com/office/drawing/2010/main" val="0"/>
              </a:ext>
            </a:extLst>
          </a:blip>
          <a:srcRect t="26736" b="30906"/>
          <a:stretch/>
        </p:blipFill>
        <p:spPr>
          <a:xfrm>
            <a:off x="9965555" y="6252635"/>
            <a:ext cx="1301160" cy="551155"/>
          </a:xfrm>
          <a:prstGeom prst="rect">
            <a:avLst/>
          </a:prstGeom>
        </p:spPr>
      </p:pic>
      <p:sp>
        <p:nvSpPr>
          <p:cNvPr id="10" name="Slide Number Placeholder 102">
            <a:extLst>
              <a:ext uri="{FF2B5EF4-FFF2-40B4-BE49-F238E27FC236}">
                <a16:creationId xmlns:a16="http://schemas.microsoft.com/office/drawing/2014/main" id="{A00F2676-DEAE-461D-80E3-9CE7EC56B906}"/>
              </a:ext>
            </a:extLst>
          </p:cNvPr>
          <p:cNvSpPr txBox="1">
            <a:spLocks/>
          </p:cNvSpPr>
          <p:nvPr/>
        </p:nvSpPr>
        <p:spPr>
          <a:xfrm>
            <a:off x="9159626" y="6356351"/>
            <a:ext cx="2844800" cy="365125"/>
          </a:xfrm>
          <a:prstGeom prst="rect">
            <a:avLst/>
          </a:prstGeom>
        </p:spPr>
        <p:txBody>
          <a:bodyPr vert="horz" lIns="121920" tIns="60960" rIns="121920" bIns="6096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04198DC-2EF7-4B34-A789-AD3A4CDEBD28}" type="slidenum">
              <a:rPr lang="en-US" sz="1600"/>
              <a:pPr/>
              <a:t>55</a:t>
            </a:fld>
            <a:endParaRPr lang="en-US" sz="1600" dirty="0"/>
          </a:p>
        </p:txBody>
      </p:sp>
      <p:sp>
        <p:nvSpPr>
          <p:cNvPr id="11" name="Title 1">
            <a:extLst>
              <a:ext uri="{FF2B5EF4-FFF2-40B4-BE49-F238E27FC236}">
                <a16:creationId xmlns:a16="http://schemas.microsoft.com/office/drawing/2014/main" id="{6E6A3F6A-780B-554F-8366-B62FBD3F730D}"/>
              </a:ext>
            </a:extLst>
          </p:cNvPr>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002060"/>
                </a:solidFill>
              </a:rPr>
              <a:t>Kubernetes: Secrets</a:t>
            </a:r>
          </a:p>
        </p:txBody>
      </p:sp>
      <p:sp>
        <p:nvSpPr>
          <p:cNvPr id="14" name="Content Placeholder 2">
            <a:extLst>
              <a:ext uri="{FF2B5EF4-FFF2-40B4-BE49-F238E27FC236}">
                <a16:creationId xmlns:a16="http://schemas.microsoft.com/office/drawing/2014/main" id="{48269B74-2029-5646-8CF6-4430E017F833}"/>
              </a:ext>
            </a:extLst>
          </p:cNvPr>
          <p:cNvSpPr txBox="1">
            <a:spLocks/>
          </p:cNvSpPr>
          <p:nvPr/>
        </p:nvSpPr>
        <p:spPr>
          <a:xfrm>
            <a:off x="790574" y="1944688"/>
            <a:ext cx="10575926" cy="346517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IN" dirty="0"/>
              <a:t>Kubernetes secret objects let you store and manage sensitive information, such as passwords, OAuth tokens, and </a:t>
            </a:r>
            <a:r>
              <a:rPr lang="en-IN" dirty="0" err="1"/>
              <a:t>ssh</a:t>
            </a:r>
            <a:r>
              <a:rPr lang="en-IN" dirty="0"/>
              <a:t> keys.</a:t>
            </a:r>
          </a:p>
          <a:p>
            <a:pPr>
              <a:lnSpc>
                <a:spcPct val="150000"/>
              </a:lnSpc>
            </a:pPr>
            <a:r>
              <a:rPr lang="en-IN" dirty="0"/>
              <a:t>Using secret to store this information is safer and more flexible than putting it verbatim in a container image or Pod Lifecycle definition.</a:t>
            </a:r>
          </a:p>
        </p:txBody>
      </p:sp>
    </p:spTree>
    <p:extLst>
      <p:ext uri="{BB962C8B-B14F-4D97-AF65-F5344CB8AC3E}">
        <p14:creationId xmlns:p14="http://schemas.microsoft.com/office/powerpoint/2010/main" val="254865773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2117"/>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D2EB4841-4E96-487D-ABC4-B5548C00F462}"/>
              </a:ext>
            </a:extLst>
          </p:cNvPr>
          <p:cNvCxnSpPr>
            <a:cxnSpLocks/>
          </p:cNvCxnSpPr>
          <p:nvPr/>
        </p:nvCxnSpPr>
        <p:spPr>
          <a:xfrm>
            <a:off x="1" y="6172200"/>
            <a:ext cx="12192001"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FA1DC61-98B9-4D2E-95B3-4BE126C9E1EA}"/>
              </a:ext>
            </a:extLst>
          </p:cNvPr>
          <p:cNvSpPr txBox="1"/>
          <p:nvPr/>
        </p:nvSpPr>
        <p:spPr>
          <a:xfrm>
            <a:off x="122853" y="6317931"/>
            <a:ext cx="4010899" cy="420564"/>
          </a:xfrm>
          <a:prstGeom prst="rect">
            <a:avLst/>
          </a:prstGeom>
          <a:noFill/>
        </p:spPr>
        <p:txBody>
          <a:bodyPr wrap="square" rtlCol="0">
            <a:spAutoFit/>
          </a:bodyPr>
          <a:lstStyle/>
          <a:p>
            <a:pPr algn="ctr"/>
            <a:r>
              <a:rPr lang="en-US" sz="2133" dirty="0">
                <a:solidFill>
                  <a:schemeClr val="bg2">
                    <a:lumMod val="25000"/>
                  </a:schemeClr>
                </a:solidFill>
              </a:rPr>
              <a:t>Agile Brains Consulting</a:t>
            </a:r>
          </a:p>
        </p:txBody>
      </p:sp>
      <p:sp>
        <p:nvSpPr>
          <p:cNvPr id="7" name="TextBox 6">
            <a:extLst>
              <a:ext uri="{FF2B5EF4-FFF2-40B4-BE49-F238E27FC236}">
                <a16:creationId xmlns:a16="http://schemas.microsoft.com/office/drawing/2014/main" id="{DB8D0BBB-5988-46AA-9EAD-707B6004C7B9}"/>
              </a:ext>
            </a:extLst>
          </p:cNvPr>
          <p:cNvSpPr txBox="1"/>
          <p:nvPr/>
        </p:nvSpPr>
        <p:spPr>
          <a:xfrm>
            <a:off x="3514722" y="6490034"/>
            <a:ext cx="5857876" cy="254044"/>
          </a:xfrm>
          <a:prstGeom prst="rect">
            <a:avLst/>
          </a:prstGeom>
          <a:noFill/>
        </p:spPr>
        <p:txBody>
          <a:bodyPr wrap="square" rtlCol="0">
            <a:spAutoFit/>
          </a:bodyPr>
          <a:lstStyle/>
          <a:p>
            <a:pPr algn="ctr"/>
            <a:r>
              <a:rPr lang="en-US" sz="1051" dirty="0">
                <a:solidFill>
                  <a:schemeClr val="bg2">
                    <a:lumMod val="50000"/>
                  </a:schemeClr>
                </a:solidFill>
              </a:rPr>
              <a:t>©Agile Brains Consulting Inc. All rights reserved. Not to be reproduced without prior written consent.</a:t>
            </a:r>
          </a:p>
        </p:txBody>
      </p:sp>
      <p:pic>
        <p:nvPicPr>
          <p:cNvPr id="8" name="Picture 7" descr="A close up of a sign&#10;&#10;Description generated with high confidence">
            <a:extLst>
              <a:ext uri="{FF2B5EF4-FFF2-40B4-BE49-F238E27FC236}">
                <a16:creationId xmlns:a16="http://schemas.microsoft.com/office/drawing/2014/main" id="{62ED1D3C-94ED-4E66-AC1F-BA34BDBDD45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7650" y="6273801"/>
            <a:ext cx="542924" cy="542924"/>
          </a:xfrm>
          <a:prstGeom prst="rect">
            <a:avLst/>
          </a:prstGeom>
        </p:spPr>
      </p:pic>
      <p:pic>
        <p:nvPicPr>
          <p:cNvPr id="9" name="Picture 8">
            <a:extLst>
              <a:ext uri="{FF2B5EF4-FFF2-40B4-BE49-F238E27FC236}">
                <a16:creationId xmlns:a16="http://schemas.microsoft.com/office/drawing/2014/main" id="{7B32E106-9E99-4EB7-9524-D39048EF644E}"/>
              </a:ext>
            </a:extLst>
          </p:cNvPr>
          <p:cNvPicPr>
            <a:picLocks noChangeAspect="1"/>
          </p:cNvPicPr>
          <p:nvPr/>
        </p:nvPicPr>
        <p:blipFill rotWithShape="1">
          <a:blip r:embed="rId4">
            <a:extLst>
              <a:ext uri="{28A0092B-C50C-407E-A947-70E740481C1C}">
                <a14:useLocalDpi xmlns:a14="http://schemas.microsoft.com/office/drawing/2010/main" val="0"/>
              </a:ext>
            </a:extLst>
          </a:blip>
          <a:srcRect t="26736" b="30906"/>
          <a:stretch/>
        </p:blipFill>
        <p:spPr>
          <a:xfrm>
            <a:off x="9965555" y="6252635"/>
            <a:ext cx="1301160" cy="551155"/>
          </a:xfrm>
          <a:prstGeom prst="rect">
            <a:avLst/>
          </a:prstGeom>
        </p:spPr>
      </p:pic>
      <p:sp>
        <p:nvSpPr>
          <p:cNvPr id="10" name="Slide Number Placeholder 102">
            <a:extLst>
              <a:ext uri="{FF2B5EF4-FFF2-40B4-BE49-F238E27FC236}">
                <a16:creationId xmlns:a16="http://schemas.microsoft.com/office/drawing/2014/main" id="{A00F2676-DEAE-461D-80E3-9CE7EC56B906}"/>
              </a:ext>
            </a:extLst>
          </p:cNvPr>
          <p:cNvSpPr txBox="1">
            <a:spLocks/>
          </p:cNvSpPr>
          <p:nvPr/>
        </p:nvSpPr>
        <p:spPr>
          <a:xfrm>
            <a:off x="9159626" y="6356351"/>
            <a:ext cx="2844800" cy="365125"/>
          </a:xfrm>
          <a:prstGeom prst="rect">
            <a:avLst/>
          </a:prstGeom>
        </p:spPr>
        <p:txBody>
          <a:bodyPr vert="horz" lIns="121920" tIns="60960" rIns="121920" bIns="6096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04198DC-2EF7-4B34-A789-AD3A4CDEBD28}" type="slidenum">
              <a:rPr lang="en-US" sz="1600"/>
              <a:pPr/>
              <a:t>56</a:t>
            </a:fld>
            <a:endParaRPr lang="en-US" sz="1600" dirty="0"/>
          </a:p>
        </p:txBody>
      </p:sp>
      <p:sp>
        <p:nvSpPr>
          <p:cNvPr id="11" name="Title 1">
            <a:extLst>
              <a:ext uri="{FF2B5EF4-FFF2-40B4-BE49-F238E27FC236}">
                <a16:creationId xmlns:a16="http://schemas.microsoft.com/office/drawing/2014/main" id="{6E6A3F6A-780B-554F-8366-B62FBD3F730D}"/>
              </a:ext>
            </a:extLst>
          </p:cNvPr>
          <p:cNvSpPr txBox="1">
            <a:spLocks/>
          </p:cNvSpPr>
          <p:nvPr/>
        </p:nvSpPr>
        <p:spPr>
          <a:xfrm>
            <a:off x="519112" y="241259"/>
            <a:ext cx="108204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002060"/>
                </a:solidFill>
              </a:rPr>
              <a:t>Create Secrets – using “kubectl create secret”</a:t>
            </a:r>
          </a:p>
        </p:txBody>
      </p:sp>
      <p:sp>
        <p:nvSpPr>
          <p:cNvPr id="14" name="Content Placeholder 2">
            <a:extLst>
              <a:ext uri="{FF2B5EF4-FFF2-40B4-BE49-F238E27FC236}">
                <a16:creationId xmlns:a16="http://schemas.microsoft.com/office/drawing/2014/main" id="{48269B74-2029-5646-8CF6-4430E017F833}"/>
              </a:ext>
            </a:extLst>
          </p:cNvPr>
          <p:cNvSpPr txBox="1">
            <a:spLocks/>
          </p:cNvSpPr>
          <p:nvPr/>
        </p:nvSpPr>
        <p:spPr>
          <a:xfrm>
            <a:off x="934382" y="1725164"/>
            <a:ext cx="10194459" cy="247731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2200" dirty="0">
                <a:latin typeface="Calibri" panose="020F0502020204030204" pitchFamily="34" charset="0"/>
                <a:cs typeface="Calibri" panose="020F0502020204030204" pitchFamily="34" charset="0"/>
              </a:rPr>
              <a:t>Create files with the content:</a:t>
            </a:r>
          </a:p>
          <a:p>
            <a:pPr marL="0" indent="0">
              <a:buNone/>
            </a:pPr>
            <a:endParaRPr lang="en-IN" dirty="0">
              <a:latin typeface="Calibri" panose="020F0502020204030204" pitchFamily="34" charset="0"/>
              <a:cs typeface="Calibri" panose="020F0502020204030204" pitchFamily="34" charset="0"/>
            </a:endParaRPr>
          </a:p>
          <a:p>
            <a:r>
              <a:rPr lang="en-IN" sz="2200" dirty="0">
                <a:latin typeface="Calibri" panose="020F0502020204030204" pitchFamily="34" charset="0"/>
                <a:cs typeface="Calibri" panose="020F0502020204030204" pitchFamily="34" charset="0"/>
              </a:rPr>
              <a:t>Creating secrets from the file:</a:t>
            </a:r>
          </a:p>
          <a:p>
            <a:pPr marL="0" indent="0">
              <a:buNone/>
            </a:pPr>
            <a:r>
              <a:rPr lang="en-IN" sz="2000" i="1" dirty="0">
                <a:latin typeface="Calibri" panose="020F0502020204030204" pitchFamily="34" charset="0"/>
                <a:cs typeface="Calibri" panose="020F0502020204030204" pitchFamily="34" charset="0"/>
              </a:rPr>
              <a:t>$ kubectl create secret generic </a:t>
            </a:r>
            <a:r>
              <a:rPr lang="en-IN" sz="2000" b="1" i="1" dirty="0" err="1">
                <a:latin typeface="Calibri" panose="020F0502020204030204" pitchFamily="34" charset="0"/>
                <a:cs typeface="Calibri" panose="020F0502020204030204" pitchFamily="34" charset="0"/>
              </a:rPr>
              <a:t>db</a:t>
            </a:r>
            <a:r>
              <a:rPr lang="en-IN" sz="2000" b="1" i="1" dirty="0">
                <a:latin typeface="Calibri" panose="020F0502020204030204" pitchFamily="34" charset="0"/>
                <a:cs typeface="Calibri" panose="020F0502020204030204" pitchFamily="34" charset="0"/>
              </a:rPr>
              <a:t>-user-pass</a:t>
            </a:r>
            <a:r>
              <a:rPr lang="en-IN" sz="2000" i="1" dirty="0">
                <a:latin typeface="Calibri" panose="020F0502020204030204" pitchFamily="34" charset="0"/>
                <a:cs typeface="Calibri" panose="020F0502020204030204" pitchFamily="34" charset="0"/>
              </a:rPr>
              <a:t> --from-file=./</a:t>
            </a:r>
            <a:r>
              <a:rPr lang="en-IN" sz="2000" i="1" dirty="0" err="1">
                <a:latin typeface="Calibri" panose="020F0502020204030204" pitchFamily="34" charset="0"/>
                <a:cs typeface="Calibri" panose="020F0502020204030204" pitchFamily="34" charset="0"/>
              </a:rPr>
              <a:t>username.txt</a:t>
            </a:r>
            <a:r>
              <a:rPr lang="en-IN" sz="2000" i="1" dirty="0">
                <a:latin typeface="Calibri" panose="020F0502020204030204" pitchFamily="34" charset="0"/>
                <a:cs typeface="Calibri" panose="020F0502020204030204" pitchFamily="34" charset="0"/>
              </a:rPr>
              <a:t> --from-file=./</a:t>
            </a:r>
            <a:r>
              <a:rPr lang="en-IN" sz="2000" i="1" dirty="0" err="1">
                <a:latin typeface="Calibri" panose="020F0502020204030204" pitchFamily="34" charset="0"/>
                <a:cs typeface="Calibri" panose="020F0502020204030204" pitchFamily="34" charset="0"/>
              </a:rPr>
              <a:t>password.txt</a:t>
            </a:r>
            <a:endParaRPr lang="en-IN" sz="2000" i="1" dirty="0">
              <a:latin typeface="Calibri" panose="020F0502020204030204" pitchFamily="34" charset="0"/>
              <a:cs typeface="Calibri" panose="020F0502020204030204" pitchFamily="34" charset="0"/>
            </a:endParaRPr>
          </a:p>
        </p:txBody>
      </p:sp>
      <p:sp>
        <p:nvSpPr>
          <p:cNvPr id="2" name="Rectangle 1">
            <a:extLst>
              <a:ext uri="{FF2B5EF4-FFF2-40B4-BE49-F238E27FC236}">
                <a16:creationId xmlns:a16="http://schemas.microsoft.com/office/drawing/2014/main" id="{55B2C3DA-AB57-E14E-979E-62AFE745119F}"/>
              </a:ext>
            </a:extLst>
          </p:cNvPr>
          <p:cNvSpPr/>
          <p:nvPr/>
        </p:nvSpPr>
        <p:spPr>
          <a:xfrm>
            <a:off x="790574" y="4604283"/>
            <a:ext cx="11213852" cy="923330"/>
          </a:xfrm>
          <a:prstGeom prst="rect">
            <a:avLst/>
          </a:prstGeom>
        </p:spPr>
        <p:txBody>
          <a:bodyPr wrap="square">
            <a:spAutoFit/>
          </a:bodyPr>
          <a:lstStyle/>
          <a:p>
            <a:r>
              <a:rPr lang="en-US" dirty="0">
                <a:solidFill>
                  <a:srgbClr val="000000"/>
                </a:solidFill>
                <a:latin typeface="Calibri" panose="020F0502020204030204" pitchFamily="34" charset="0"/>
                <a:cs typeface="Calibri" panose="020F0502020204030204" pitchFamily="34" charset="0"/>
              </a:rPr>
              <a:t>$ kubectl create secret generic </a:t>
            </a:r>
            <a:r>
              <a:rPr lang="en-US" b="1" dirty="0">
                <a:solidFill>
                  <a:srgbClr val="000000"/>
                </a:solidFill>
                <a:latin typeface="Calibri" panose="020F0502020204030204" pitchFamily="34" charset="0"/>
                <a:cs typeface="Calibri" panose="020F0502020204030204" pitchFamily="34" charset="0"/>
              </a:rPr>
              <a:t>test-secret</a:t>
            </a:r>
            <a:r>
              <a:rPr lang="en-US" dirty="0">
                <a:solidFill>
                  <a:srgbClr val="000000"/>
                </a:solidFill>
                <a:latin typeface="Calibri" panose="020F0502020204030204" pitchFamily="34" charset="0"/>
                <a:cs typeface="Calibri" panose="020F0502020204030204" pitchFamily="34" charset="0"/>
              </a:rPr>
              <a:t> --from-literal</a:t>
            </a:r>
            <a:r>
              <a:rPr lang="en-US" dirty="0">
                <a:solidFill>
                  <a:srgbClr val="666666"/>
                </a:solidFill>
                <a:latin typeface="Calibri" panose="020F0502020204030204" pitchFamily="34" charset="0"/>
                <a:cs typeface="Calibri" panose="020F0502020204030204" pitchFamily="34" charset="0"/>
              </a:rPr>
              <a:t>=</a:t>
            </a:r>
            <a:r>
              <a:rPr lang="en-US" dirty="0">
                <a:solidFill>
                  <a:srgbClr val="B8860B"/>
                </a:solidFill>
                <a:latin typeface="Calibri" panose="020F0502020204030204" pitchFamily="34" charset="0"/>
                <a:cs typeface="Calibri" panose="020F0502020204030204" pitchFamily="34" charset="0"/>
              </a:rPr>
              <a:t>username</a:t>
            </a:r>
            <a:r>
              <a:rPr lang="en-US" dirty="0">
                <a:solidFill>
                  <a:srgbClr val="666666"/>
                </a:solidFill>
                <a:latin typeface="Calibri" panose="020F0502020204030204" pitchFamily="34" charset="0"/>
                <a:cs typeface="Calibri" panose="020F0502020204030204" pitchFamily="34" charset="0"/>
              </a:rPr>
              <a:t>=</a:t>
            </a:r>
            <a:r>
              <a:rPr lang="en-US" dirty="0">
                <a:solidFill>
                  <a:srgbClr val="BB4444"/>
                </a:solidFill>
                <a:latin typeface="Calibri" panose="020F0502020204030204" pitchFamily="34" charset="0"/>
                <a:cs typeface="Calibri" panose="020F0502020204030204" pitchFamily="34" charset="0"/>
              </a:rPr>
              <a:t>'my-app'</a:t>
            </a:r>
            <a:r>
              <a:rPr lang="en-US" dirty="0">
                <a:solidFill>
                  <a:srgbClr val="000000"/>
                </a:solidFill>
                <a:latin typeface="Calibri" panose="020F0502020204030204" pitchFamily="34" charset="0"/>
                <a:cs typeface="Calibri" panose="020F0502020204030204" pitchFamily="34" charset="0"/>
              </a:rPr>
              <a:t> --from-literal</a:t>
            </a:r>
            <a:r>
              <a:rPr lang="en-US" dirty="0">
                <a:solidFill>
                  <a:srgbClr val="666666"/>
                </a:solidFill>
                <a:latin typeface="Calibri" panose="020F0502020204030204" pitchFamily="34" charset="0"/>
                <a:cs typeface="Calibri" panose="020F0502020204030204" pitchFamily="34" charset="0"/>
              </a:rPr>
              <a:t>=</a:t>
            </a:r>
            <a:r>
              <a:rPr lang="en-US" dirty="0">
                <a:solidFill>
                  <a:srgbClr val="B8860B"/>
                </a:solidFill>
                <a:latin typeface="Calibri" panose="020F0502020204030204" pitchFamily="34" charset="0"/>
                <a:cs typeface="Calibri" panose="020F0502020204030204" pitchFamily="34" charset="0"/>
              </a:rPr>
              <a:t>password</a:t>
            </a:r>
            <a:r>
              <a:rPr lang="en-US" dirty="0">
                <a:solidFill>
                  <a:srgbClr val="666666"/>
                </a:solidFill>
                <a:latin typeface="Calibri" panose="020F0502020204030204" pitchFamily="34" charset="0"/>
                <a:cs typeface="Calibri" panose="020F0502020204030204" pitchFamily="34" charset="0"/>
              </a:rPr>
              <a:t>=</a:t>
            </a:r>
            <a:r>
              <a:rPr lang="en-US" dirty="0">
                <a:solidFill>
                  <a:srgbClr val="BB4444"/>
                </a:solidFill>
                <a:latin typeface="Calibri" panose="020F0502020204030204" pitchFamily="34" charset="0"/>
                <a:cs typeface="Calibri" panose="020F0502020204030204" pitchFamily="34" charset="0"/>
              </a:rPr>
              <a:t>'39528$vdg7Jb'</a:t>
            </a:r>
            <a:endParaRPr lang="en-US" dirty="0">
              <a:solidFill>
                <a:srgbClr val="000000"/>
              </a:solidFill>
              <a:latin typeface="Calibri" panose="020F0502020204030204" pitchFamily="34" charset="0"/>
              <a:cs typeface="Calibri" panose="020F0502020204030204" pitchFamily="34" charset="0"/>
            </a:endParaRPr>
          </a:p>
          <a:p>
            <a:br>
              <a:rPr lang="en-US" dirty="0">
                <a:latin typeface="Calibri" panose="020F0502020204030204" pitchFamily="34" charset="0"/>
                <a:cs typeface="Calibri" panose="020F0502020204030204" pitchFamily="34" charset="0"/>
              </a:rPr>
            </a:br>
            <a:endParaRPr lang="en-US" dirty="0">
              <a:latin typeface="Calibri" panose="020F0502020204030204" pitchFamily="34" charset="0"/>
              <a:cs typeface="Calibri" panose="020F0502020204030204" pitchFamily="34" charset="0"/>
            </a:endParaRPr>
          </a:p>
        </p:txBody>
      </p:sp>
      <p:sp>
        <p:nvSpPr>
          <p:cNvPr id="3" name="TextBox 2">
            <a:extLst>
              <a:ext uri="{FF2B5EF4-FFF2-40B4-BE49-F238E27FC236}">
                <a16:creationId xmlns:a16="http://schemas.microsoft.com/office/drawing/2014/main" id="{63037C5F-357E-2941-A19D-805F811848DD}"/>
              </a:ext>
            </a:extLst>
          </p:cNvPr>
          <p:cNvSpPr txBox="1"/>
          <p:nvPr/>
        </p:nvSpPr>
        <p:spPr>
          <a:xfrm>
            <a:off x="7950200" y="2160436"/>
            <a:ext cx="1017715" cy="369332"/>
          </a:xfrm>
          <a:prstGeom prst="rect">
            <a:avLst/>
          </a:prstGeom>
          <a:noFill/>
        </p:spPr>
        <p:txBody>
          <a:bodyPr wrap="none" rtlCol="0">
            <a:spAutoFit/>
          </a:bodyPr>
          <a:lstStyle/>
          <a:p>
            <a:r>
              <a:rPr lang="en-US" dirty="0">
                <a:latin typeface="Calibri" panose="020F0502020204030204" pitchFamily="34" charset="0"/>
                <a:cs typeface="Calibri" panose="020F0502020204030204" pitchFamily="34" charset="0"/>
              </a:rPr>
              <a:t>From file</a:t>
            </a:r>
          </a:p>
        </p:txBody>
      </p:sp>
      <p:sp>
        <p:nvSpPr>
          <p:cNvPr id="13" name="TextBox 12">
            <a:extLst>
              <a:ext uri="{FF2B5EF4-FFF2-40B4-BE49-F238E27FC236}">
                <a16:creationId xmlns:a16="http://schemas.microsoft.com/office/drawing/2014/main" id="{C7E6C343-A5EA-D445-A2A5-6C2A67698BC1}"/>
              </a:ext>
            </a:extLst>
          </p:cNvPr>
          <p:cNvSpPr txBox="1"/>
          <p:nvPr/>
        </p:nvSpPr>
        <p:spPr>
          <a:xfrm>
            <a:off x="8742329" y="5404344"/>
            <a:ext cx="1260538" cy="369332"/>
          </a:xfrm>
          <a:prstGeom prst="rect">
            <a:avLst/>
          </a:prstGeom>
          <a:noFill/>
        </p:spPr>
        <p:txBody>
          <a:bodyPr wrap="none" rtlCol="0">
            <a:spAutoFit/>
          </a:bodyPr>
          <a:lstStyle/>
          <a:p>
            <a:r>
              <a:rPr lang="en-US" dirty="0"/>
              <a:t>From literal</a:t>
            </a:r>
          </a:p>
        </p:txBody>
      </p:sp>
      <p:cxnSp>
        <p:nvCxnSpPr>
          <p:cNvPr id="15" name="Straight Arrow Connector 14">
            <a:extLst>
              <a:ext uri="{FF2B5EF4-FFF2-40B4-BE49-F238E27FC236}">
                <a16:creationId xmlns:a16="http://schemas.microsoft.com/office/drawing/2014/main" id="{997358B1-939A-5240-88DE-78B98454692E}"/>
              </a:ext>
            </a:extLst>
          </p:cNvPr>
          <p:cNvCxnSpPr/>
          <p:nvPr/>
        </p:nvCxnSpPr>
        <p:spPr>
          <a:xfrm flipH="1">
            <a:off x="6408970" y="2345102"/>
            <a:ext cx="1376130" cy="7423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03A49DC2-7340-974E-83BF-B97B3428CF30}"/>
              </a:ext>
            </a:extLst>
          </p:cNvPr>
          <p:cNvCxnSpPr>
            <a:cxnSpLocks/>
          </p:cNvCxnSpPr>
          <p:nvPr/>
        </p:nvCxnSpPr>
        <p:spPr>
          <a:xfrm flipH="1" flipV="1">
            <a:off x="7608277" y="5169877"/>
            <a:ext cx="1002785" cy="4191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C90DF7B8-4F15-9F4D-962A-59F6463BF4B3}"/>
              </a:ext>
            </a:extLst>
          </p:cNvPr>
          <p:cNvSpPr/>
          <p:nvPr/>
        </p:nvSpPr>
        <p:spPr>
          <a:xfrm>
            <a:off x="1311741" y="2044563"/>
            <a:ext cx="2564998" cy="307777"/>
          </a:xfrm>
          <a:prstGeom prst="rect">
            <a:avLst/>
          </a:prstGeom>
        </p:spPr>
        <p:txBody>
          <a:bodyPr wrap="none">
            <a:spAutoFit/>
          </a:bodyPr>
          <a:lstStyle/>
          <a:p>
            <a:r>
              <a:rPr lang="en-US" sz="1400" dirty="0">
                <a:solidFill>
                  <a:srgbClr val="4D2F2D"/>
                </a:solidFill>
                <a:latin typeface="Calibri" panose="020F0502020204030204" pitchFamily="34" charset="0"/>
                <a:cs typeface="Calibri" panose="020F0502020204030204" pitchFamily="34" charset="0"/>
              </a:rPr>
              <a:t>echo -n 'admin' &gt; ./</a:t>
            </a:r>
            <a:r>
              <a:rPr lang="en-US" sz="1400" dirty="0" err="1">
                <a:solidFill>
                  <a:srgbClr val="4D2F2D"/>
                </a:solidFill>
                <a:latin typeface="Calibri" panose="020F0502020204030204" pitchFamily="34" charset="0"/>
                <a:cs typeface="Calibri" panose="020F0502020204030204" pitchFamily="34" charset="0"/>
              </a:rPr>
              <a:t>username.txt</a:t>
            </a:r>
            <a:endParaRPr lang="en-US" sz="1400" dirty="0">
              <a:solidFill>
                <a:srgbClr val="4D2F2D"/>
              </a:solidFill>
              <a:effectLst/>
              <a:latin typeface="Calibri" panose="020F0502020204030204" pitchFamily="34" charset="0"/>
              <a:cs typeface="Calibri" panose="020F0502020204030204" pitchFamily="34" charset="0"/>
            </a:endParaRPr>
          </a:p>
        </p:txBody>
      </p:sp>
      <p:sp>
        <p:nvSpPr>
          <p:cNvPr id="17" name="Rectangle 16">
            <a:extLst>
              <a:ext uri="{FF2B5EF4-FFF2-40B4-BE49-F238E27FC236}">
                <a16:creationId xmlns:a16="http://schemas.microsoft.com/office/drawing/2014/main" id="{6288F7B9-4467-8D42-9FC4-4003205F84CE}"/>
              </a:ext>
            </a:extLst>
          </p:cNvPr>
          <p:cNvSpPr/>
          <p:nvPr/>
        </p:nvSpPr>
        <p:spPr>
          <a:xfrm>
            <a:off x="1311741" y="2340743"/>
            <a:ext cx="3001591" cy="307777"/>
          </a:xfrm>
          <a:prstGeom prst="rect">
            <a:avLst/>
          </a:prstGeom>
        </p:spPr>
        <p:txBody>
          <a:bodyPr wrap="none">
            <a:spAutoFit/>
          </a:bodyPr>
          <a:lstStyle/>
          <a:p>
            <a:r>
              <a:rPr lang="en-US" sz="1400" dirty="0">
                <a:solidFill>
                  <a:srgbClr val="4D2F2D"/>
                </a:solidFill>
                <a:latin typeface="Calibri" panose="020F0502020204030204" pitchFamily="34" charset="0"/>
                <a:cs typeface="Calibri" panose="020F0502020204030204" pitchFamily="34" charset="0"/>
              </a:rPr>
              <a:t>echo -n '1f3wr8sdfssf' &gt; ./</a:t>
            </a:r>
            <a:r>
              <a:rPr lang="en-US" sz="1400" dirty="0" err="1">
                <a:solidFill>
                  <a:srgbClr val="4D2F2D"/>
                </a:solidFill>
                <a:latin typeface="Calibri" panose="020F0502020204030204" pitchFamily="34" charset="0"/>
                <a:cs typeface="Calibri" panose="020F0502020204030204" pitchFamily="34" charset="0"/>
              </a:rPr>
              <a:t>password.txt</a:t>
            </a:r>
            <a:endParaRPr lang="en-US" sz="1400" dirty="0">
              <a:solidFill>
                <a:srgbClr val="4D2F2D"/>
              </a:solidFill>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8873030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2117"/>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D2EB4841-4E96-487D-ABC4-B5548C00F462}"/>
              </a:ext>
            </a:extLst>
          </p:cNvPr>
          <p:cNvCxnSpPr>
            <a:cxnSpLocks/>
          </p:cNvCxnSpPr>
          <p:nvPr/>
        </p:nvCxnSpPr>
        <p:spPr>
          <a:xfrm>
            <a:off x="1" y="6172200"/>
            <a:ext cx="12192001"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FA1DC61-98B9-4D2E-95B3-4BE126C9E1EA}"/>
              </a:ext>
            </a:extLst>
          </p:cNvPr>
          <p:cNvSpPr txBox="1"/>
          <p:nvPr/>
        </p:nvSpPr>
        <p:spPr>
          <a:xfrm>
            <a:off x="122853" y="6317931"/>
            <a:ext cx="4010899" cy="420564"/>
          </a:xfrm>
          <a:prstGeom prst="rect">
            <a:avLst/>
          </a:prstGeom>
          <a:noFill/>
        </p:spPr>
        <p:txBody>
          <a:bodyPr wrap="square" rtlCol="0">
            <a:spAutoFit/>
          </a:bodyPr>
          <a:lstStyle/>
          <a:p>
            <a:pPr algn="ctr"/>
            <a:r>
              <a:rPr lang="en-US" sz="2133" dirty="0">
                <a:solidFill>
                  <a:schemeClr val="bg2">
                    <a:lumMod val="25000"/>
                  </a:schemeClr>
                </a:solidFill>
              </a:rPr>
              <a:t>Agile Brains Consulting</a:t>
            </a:r>
          </a:p>
        </p:txBody>
      </p:sp>
      <p:sp>
        <p:nvSpPr>
          <p:cNvPr id="7" name="TextBox 6">
            <a:extLst>
              <a:ext uri="{FF2B5EF4-FFF2-40B4-BE49-F238E27FC236}">
                <a16:creationId xmlns:a16="http://schemas.microsoft.com/office/drawing/2014/main" id="{DB8D0BBB-5988-46AA-9EAD-707B6004C7B9}"/>
              </a:ext>
            </a:extLst>
          </p:cNvPr>
          <p:cNvSpPr txBox="1"/>
          <p:nvPr/>
        </p:nvSpPr>
        <p:spPr>
          <a:xfrm>
            <a:off x="3514722" y="6490034"/>
            <a:ext cx="5857876" cy="254044"/>
          </a:xfrm>
          <a:prstGeom prst="rect">
            <a:avLst/>
          </a:prstGeom>
          <a:noFill/>
        </p:spPr>
        <p:txBody>
          <a:bodyPr wrap="square" rtlCol="0">
            <a:spAutoFit/>
          </a:bodyPr>
          <a:lstStyle/>
          <a:p>
            <a:pPr algn="ctr"/>
            <a:r>
              <a:rPr lang="en-US" sz="1051" dirty="0">
                <a:solidFill>
                  <a:schemeClr val="bg2">
                    <a:lumMod val="50000"/>
                  </a:schemeClr>
                </a:solidFill>
              </a:rPr>
              <a:t>©Agile Brains Consulting Inc. All rights reserved. Not to be reproduced without prior written consent.</a:t>
            </a:r>
          </a:p>
        </p:txBody>
      </p:sp>
      <p:pic>
        <p:nvPicPr>
          <p:cNvPr id="8" name="Picture 7" descr="A close up of a sign&#10;&#10;Description generated with high confidence">
            <a:extLst>
              <a:ext uri="{FF2B5EF4-FFF2-40B4-BE49-F238E27FC236}">
                <a16:creationId xmlns:a16="http://schemas.microsoft.com/office/drawing/2014/main" id="{62ED1D3C-94ED-4E66-AC1F-BA34BDBDD45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7650" y="6273801"/>
            <a:ext cx="542924" cy="542924"/>
          </a:xfrm>
          <a:prstGeom prst="rect">
            <a:avLst/>
          </a:prstGeom>
        </p:spPr>
      </p:pic>
      <p:pic>
        <p:nvPicPr>
          <p:cNvPr id="9" name="Picture 8">
            <a:extLst>
              <a:ext uri="{FF2B5EF4-FFF2-40B4-BE49-F238E27FC236}">
                <a16:creationId xmlns:a16="http://schemas.microsoft.com/office/drawing/2014/main" id="{7B32E106-9E99-4EB7-9524-D39048EF644E}"/>
              </a:ext>
            </a:extLst>
          </p:cNvPr>
          <p:cNvPicPr>
            <a:picLocks noChangeAspect="1"/>
          </p:cNvPicPr>
          <p:nvPr/>
        </p:nvPicPr>
        <p:blipFill rotWithShape="1">
          <a:blip r:embed="rId4">
            <a:extLst>
              <a:ext uri="{28A0092B-C50C-407E-A947-70E740481C1C}">
                <a14:useLocalDpi xmlns:a14="http://schemas.microsoft.com/office/drawing/2010/main" val="0"/>
              </a:ext>
            </a:extLst>
          </a:blip>
          <a:srcRect t="26736" b="30906"/>
          <a:stretch/>
        </p:blipFill>
        <p:spPr>
          <a:xfrm>
            <a:off x="9965555" y="6252635"/>
            <a:ext cx="1301160" cy="551155"/>
          </a:xfrm>
          <a:prstGeom prst="rect">
            <a:avLst/>
          </a:prstGeom>
        </p:spPr>
      </p:pic>
      <p:sp>
        <p:nvSpPr>
          <p:cNvPr id="10" name="Slide Number Placeholder 102">
            <a:extLst>
              <a:ext uri="{FF2B5EF4-FFF2-40B4-BE49-F238E27FC236}">
                <a16:creationId xmlns:a16="http://schemas.microsoft.com/office/drawing/2014/main" id="{A00F2676-DEAE-461D-80E3-9CE7EC56B906}"/>
              </a:ext>
            </a:extLst>
          </p:cNvPr>
          <p:cNvSpPr txBox="1">
            <a:spLocks/>
          </p:cNvSpPr>
          <p:nvPr/>
        </p:nvSpPr>
        <p:spPr>
          <a:xfrm>
            <a:off x="9159626" y="6356351"/>
            <a:ext cx="2844800" cy="365125"/>
          </a:xfrm>
          <a:prstGeom prst="rect">
            <a:avLst/>
          </a:prstGeom>
        </p:spPr>
        <p:txBody>
          <a:bodyPr vert="horz" lIns="121920" tIns="60960" rIns="121920" bIns="6096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04198DC-2EF7-4B34-A789-AD3A4CDEBD28}" type="slidenum">
              <a:rPr lang="en-US" sz="1600"/>
              <a:pPr/>
              <a:t>57</a:t>
            </a:fld>
            <a:endParaRPr lang="en-US" sz="1600" dirty="0"/>
          </a:p>
        </p:txBody>
      </p:sp>
      <p:sp>
        <p:nvSpPr>
          <p:cNvPr id="11" name="Title 1">
            <a:extLst>
              <a:ext uri="{FF2B5EF4-FFF2-40B4-BE49-F238E27FC236}">
                <a16:creationId xmlns:a16="http://schemas.microsoft.com/office/drawing/2014/main" id="{6E6A3F6A-780B-554F-8366-B62FBD3F730D}"/>
              </a:ext>
            </a:extLst>
          </p:cNvPr>
          <p:cNvSpPr txBox="1">
            <a:spLocks/>
          </p:cNvSpPr>
          <p:nvPr/>
        </p:nvSpPr>
        <p:spPr>
          <a:xfrm>
            <a:off x="790574" y="250543"/>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002060"/>
                </a:solidFill>
              </a:rPr>
              <a:t>Create Secrets – manually Using YAML</a:t>
            </a:r>
          </a:p>
        </p:txBody>
      </p:sp>
      <p:sp>
        <p:nvSpPr>
          <p:cNvPr id="14" name="Content Placeholder 2">
            <a:extLst>
              <a:ext uri="{FF2B5EF4-FFF2-40B4-BE49-F238E27FC236}">
                <a16:creationId xmlns:a16="http://schemas.microsoft.com/office/drawing/2014/main" id="{48269B74-2029-5646-8CF6-4430E017F833}"/>
              </a:ext>
            </a:extLst>
          </p:cNvPr>
          <p:cNvSpPr txBox="1">
            <a:spLocks/>
          </p:cNvSpPr>
          <p:nvPr/>
        </p:nvSpPr>
        <p:spPr>
          <a:xfrm>
            <a:off x="978109" y="1826615"/>
            <a:ext cx="5257936" cy="123598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2000" dirty="0"/>
              <a:t>Creating base64 encoded Secrets:</a:t>
            </a:r>
          </a:p>
          <a:p>
            <a:endParaRPr lang="en-IN" sz="2000" dirty="0"/>
          </a:p>
          <a:p>
            <a:endParaRPr lang="en-IN" sz="2000" dirty="0"/>
          </a:p>
          <a:p>
            <a:pPr marL="0" indent="0">
              <a:buNone/>
            </a:pPr>
            <a:endParaRPr lang="en-IN" sz="2000" dirty="0"/>
          </a:p>
        </p:txBody>
      </p:sp>
      <p:sp>
        <p:nvSpPr>
          <p:cNvPr id="12" name="Google Shape;1631;p232">
            <a:extLst>
              <a:ext uri="{FF2B5EF4-FFF2-40B4-BE49-F238E27FC236}">
                <a16:creationId xmlns:a16="http://schemas.microsoft.com/office/drawing/2014/main" id="{F8C3A698-51B9-E643-8CB8-B17215FFFD09}"/>
              </a:ext>
            </a:extLst>
          </p:cNvPr>
          <p:cNvSpPr/>
          <p:nvPr/>
        </p:nvSpPr>
        <p:spPr>
          <a:xfrm>
            <a:off x="1239764" y="2335124"/>
            <a:ext cx="4048928" cy="1235980"/>
          </a:xfrm>
          <a:prstGeom prst="rect">
            <a:avLst/>
          </a:prstGeom>
          <a:noFill/>
          <a:ln w="9525" cap="flat" cmpd="sng">
            <a:solidFill>
              <a:srgbClr val="395E89"/>
            </a:solidFill>
            <a:prstDash val="solid"/>
            <a:round/>
            <a:headEnd type="none" w="sm" len="sm"/>
            <a:tailEnd type="none" w="sm" len="sm"/>
          </a:ln>
        </p:spPr>
        <p:txBody>
          <a:bodyPr spcFirstLastPara="1" wrap="square" lIns="91425" tIns="45700" rIns="91425" bIns="45700" anchor="t" anchorCtr="0">
            <a:noAutofit/>
          </a:bodyPr>
          <a:lstStyle/>
          <a:p>
            <a:pPr>
              <a:buClr>
                <a:srgbClr val="4D2F2D"/>
              </a:buClr>
              <a:buSzPts val="1400"/>
            </a:pPr>
            <a:r>
              <a:rPr lang="en-IN" i="1" dirty="0"/>
              <a:t>$ echo -n 'admin’ | base64</a:t>
            </a:r>
          </a:p>
          <a:p>
            <a:pPr>
              <a:buClr>
                <a:srgbClr val="4D2F2D"/>
              </a:buClr>
              <a:buSzPts val="1400"/>
            </a:pPr>
            <a:r>
              <a:rPr lang="en-IN" i="1" dirty="0"/>
              <a:t>     YWRtaW4=</a:t>
            </a:r>
          </a:p>
          <a:p>
            <a:pPr>
              <a:buClr>
                <a:srgbClr val="4D2F2D"/>
              </a:buClr>
              <a:buSzPts val="1400"/>
            </a:pPr>
            <a:r>
              <a:rPr lang="en-IN" i="1" dirty="0"/>
              <a:t>$ echo -n '1f2d1e2e67df' | base64</a:t>
            </a:r>
          </a:p>
          <a:p>
            <a:pPr>
              <a:buClr>
                <a:srgbClr val="4D2F2D"/>
              </a:buClr>
              <a:buSzPts val="1400"/>
            </a:pPr>
            <a:r>
              <a:rPr lang="en-IN" i="1" dirty="0"/>
              <a:t>     MWYyZDFlMmU2N2Rm</a:t>
            </a:r>
          </a:p>
        </p:txBody>
      </p:sp>
      <p:sp>
        <p:nvSpPr>
          <p:cNvPr id="13" name="Google Shape;1631;p232">
            <a:extLst>
              <a:ext uri="{FF2B5EF4-FFF2-40B4-BE49-F238E27FC236}">
                <a16:creationId xmlns:a16="http://schemas.microsoft.com/office/drawing/2014/main" id="{02DEE722-25DD-D74C-B616-108A92E775F8}"/>
              </a:ext>
            </a:extLst>
          </p:cNvPr>
          <p:cNvSpPr/>
          <p:nvPr/>
        </p:nvSpPr>
        <p:spPr>
          <a:xfrm>
            <a:off x="7384065" y="2335124"/>
            <a:ext cx="3882650" cy="1853818"/>
          </a:xfrm>
          <a:prstGeom prst="rect">
            <a:avLst/>
          </a:prstGeom>
          <a:noFill/>
          <a:ln w="9525" cap="flat" cmpd="sng">
            <a:solidFill>
              <a:srgbClr val="395E89"/>
            </a:solidFill>
            <a:prstDash val="solid"/>
            <a:round/>
            <a:headEnd type="none" w="sm" len="sm"/>
            <a:tailEnd type="none" w="sm" len="sm"/>
          </a:ln>
        </p:spPr>
        <p:txBody>
          <a:bodyPr spcFirstLastPara="1" wrap="square" lIns="91425" tIns="45700" rIns="91425" bIns="45700" anchor="t" anchorCtr="0">
            <a:noAutofit/>
          </a:bodyPr>
          <a:lstStyle/>
          <a:p>
            <a:pPr>
              <a:buClr>
                <a:srgbClr val="4D2F2D"/>
              </a:buClr>
              <a:buSzPts val="1400"/>
            </a:pPr>
            <a:r>
              <a:rPr lang="en-US" sz="1400" dirty="0" err="1">
                <a:solidFill>
                  <a:srgbClr val="4D2F2D"/>
                </a:solidFill>
                <a:latin typeface="Courier"/>
                <a:ea typeface="Courier"/>
                <a:cs typeface="Courier"/>
                <a:sym typeface="Courier"/>
              </a:rPr>
              <a:t>apiVersion</a:t>
            </a:r>
            <a:r>
              <a:rPr lang="en-US" sz="1400" dirty="0">
                <a:solidFill>
                  <a:srgbClr val="4D2F2D"/>
                </a:solidFill>
                <a:latin typeface="Courier"/>
                <a:ea typeface="Courier"/>
                <a:cs typeface="Courier"/>
                <a:sym typeface="Courier"/>
              </a:rPr>
              <a:t>: v1</a:t>
            </a:r>
          </a:p>
          <a:p>
            <a:pPr>
              <a:buClr>
                <a:srgbClr val="4D2F2D"/>
              </a:buClr>
              <a:buSzPts val="1400"/>
            </a:pPr>
            <a:r>
              <a:rPr lang="en-US" sz="1400" dirty="0">
                <a:solidFill>
                  <a:srgbClr val="4D2F2D"/>
                </a:solidFill>
                <a:latin typeface="Courier"/>
                <a:ea typeface="Courier"/>
                <a:cs typeface="Courier"/>
                <a:sym typeface="Courier"/>
              </a:rPr>
              <a:t>kind: Secret</a:t>
            </a:r>
          </a:p>
          <a:p>
            <a:pPr>
              <a:buClr>
                <a:srgbClr val="4D2F2D"/>
              </a:buClr>
              <a:buSzPts val="1400"/>
            </a:pPr>
            <a:r>
              <a:rPr lang="en-US" sz="1400" dirty="0">
                <a:solidFill>
                  <a:srgbClr val="4D2F2D"/>
                </a:solidFill>
                <a:latin typeface="Courier"/>
                <a:ea typeface="Courier"/>
                <a:cs typeface="Courier"/>
                <a:sym typeface="Courier"/>
              </a:rPr>
              <a:t>metadata:</a:t>
            </a:r>
          </a:p>
          <a:p>
            <a:pPr>
              <a:buClr>
                <a:srgbClr val="4D2F2D"/>
              </a:buClr>
              <a:buSzPts val="1400"/>
            </a:pPr>
            <a:r>
              <a:rPr lang="en-US" sz="1400" dirty="0">
                <a:solidFill>
                  <a:srgbClr val="4D2F2D"/>
                </a:solidFill>
                <a:latin typeface="Courier"/>
                <a:ea typeface="Courier"/>
                <a:cs typeface="Courier"/>
                <a:sym typeface="Courier"/>
              </a:rPr>
              <a:t>  name: </a:t>
            </a:r>
            <a:r>
              <a:rPr lang="en-US" sz="1400" dirty="0" err="1">
                <a:solidFill>
                  <a:srgbClr val="4D2F2D"/>
                </a:solidFill>
                <a:latin typeface="Courier"/>
                <a:ea typeface="Courier"/>
                <a:cs typeface="Courier"/>
                <a:sym typeface="Courier"/>
              </a:rPr>
              <a:t>mysecret</a:t>
            </a:r>
            <a:endParaRPr lang="en-US" sz="1400" dirty="0">
              <a:solidFill>
                <a:srgbClr val="4D2F2D"/>
              </a:solidFill>
              <a:latin typeface="Courier"/>
              <a:ea typeface="Courier"/>
              <a:cs typeface="Courier"/>
              <a:sym typeface="Courier"/>
            </a:endParaRPr>
          </a:p>
          <a:p>
            <a:pPr>
              <a:buClr>
                <a:srgbClr val="4D2F2D"/>
              </a:buClr>
              <a:buSzPts val="1400"/>
            </a:pPr>
            <a:r>
              <a:rPr lang="en-US" sz="1400" dirty="0">
                <a:solidFill>
                  <a:srgbClr val="4D2F2D"/>
                </a:solidFill>
                <a:latin typeface="Courier"/>
                <a:ea typeface="Courier"/>
                <a:cs typeface="Courier"/>
                <a:sym typeface="Courier"/>
              </a:rPr>
              <a:t>type: Opaque</a:t>
            </a:r>
          </a:p>
          <a:p>
            <a:pPr>
              <a:buClr>
                <a:srgbClr val="4D2F2D"/>
              </a:buClr>
              <a:buSzPts val="1400"/>
            </a:pPr>
            <a:r>
              <a:rPr lang="en-US" sz="1400" dirty="0">
                <a:solidFill>
                  <a:srgbClr val="4D2F2D"/>
                </a:solidFill>
                <a:latin typeface="Courier"/>
                <a:ea typeface="Courier"/>
                <a:cs typeface="Courier"/>
                <a:sym typeface="Courier"/>
              </a:rPr>
              <a:t>data:</a:t>
            </a:r>
          </a:p>
          <a:p>
            <a:pPr>
              <a:buClr>
                <a:srgbClr val="4D2F2D"/>
              </a:buClr>
              <a:buSzPts val="1400"/>
            </a:pPr>
            <a:r>
              <a:rPr lang="en-US" sz="1400" dirty="0">
                <a:solidFill>
                  <a:srgbClr val="4D2F2D"/>
                </a:solidFill>
                <a:latin typeface="Courier"/>
                <a:ea typeface="Courier"/>
                <a:cs typeface="Courier"/>
                <a:sym typeface="Courier"/>
              </a:rPr>
              <a:t>  username: YWRtaW4=</a:t>
            </a:r>
          </a:p>
          <a:p>
            <a:pPr>
              <a:buClr>
                <a:srgbClr val="4D2F2D"/>
              </a:buClr>
              <a:buSzPts val="1400"/>
            </a:pPr>
            <a:r>
              <a:rPr lang="en-US" sz="1400" dirty="0">
                <a:solidFill>
                  <a:srgbClr val="4D2F2D"/>
                </a:solidFill>
                <a:latin typeface="Courier"/>
                <a:ea typeface="Courier"/>
                <a:cs typeface="Courier"/>
                <a:sym typeface="Courier"/>
              </a:rPr>
              <a:t>  password: MWYyZDFlMmU2N2Rm</a:t>
            </a:r>
            <a:endParaRPr dirty="0"/>
          </a:p>
        </p:txBody>
      </p:sp>
      <p:sp>
        <p:nvSpPr>
          <p:cNvPr id="15" name="TextBox 14">
            <a:extLst>
              <a:ext uri="{FF2B5EF4-FFF2-40B4-BE49-F238E27FC236}">
                <a16:creationId xmlns:a16="http://schemas.microsoft.com/office/drawing/2014/main" id="{41009974-CBD1-104A-B66F-F561F0D81109}"/>
              </a:ext>
            </a:extLst>
          </p:cNvPr>
          <p:cNvSpPr txBox="1"/>
          <p:nvPr/>
        </p:nvSpPr>
        <p:spPr>
          <a:xfrm>
            <a:off x="7300041" y="1832625"/>
            <a:ext cx="1269578" cy="369332"/>
          </a:xfrm>
          <a:prstGeom prst="rect">
            <a:avLst/>
          </a:prstGeom>
          <a:noFill/>
        </p:spPr>
        <p:txBody>
          <a:bodyPr wrap="none" rtlCol="0">
            <a:spAutoFit/>
          </a:bodyPr>
          <a:lstStyle/>
          <a:p>
            <a:r>
              <a:rPr lang="en-US" dirty="0" err="1"/>
              <a:t>secret.yaml</a:t>
            </a:r>
            <a:endParaRPr lang="en-US" dirty="0"/>
          </a:p>
        </p:txBody>
      </p:sp>
      <p:sp>
        <p:nvSpPr>
          <p:cNvPr id="16" name="Content Placeholder 2">
            <a:extLst>
              <a:ext uri="{FF2B5EF4-FFF2-40B4-BE49-F238E27FC236}">
                <a16:creationId xmlns:a16="http://schemas.microsoft.com/office/drawing/2014/main" id="{41EF0FDB-D6D9-F34A-B155-248066FF9D18}"/>
              </a:ext>
            </a:extLst>
          </p:cNvPr>
          <p:cNvSpPr txBox="1">
            <a:spLocks/>
          </p:cNvSpPr>
          <p:nvPr/>
        </p:nvSpPr>
        <p:spPr>
          <a:xfrm>
            <a:off x="951144" y="4104440"/>
            <a:ext cx="10194459" cy="91658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N" sz="1800" u="sng" dirty="0"/>
              <a:t>Creating secrets from the YAML file:</a:t>
            </a:r>
          </a:p>
          <a:p>
            <a:pPr marL="0" indent="0">
              <a:buNone/>
            </a:pPr>
            <a:r>
              <a:rPr lang="en-IN" sz="1800" i="1" dirty="0" err="1"/>
              <a:t>kubectl</a:t>
            </a:r>
            <a:r>
              <a:rPr lang="en-IN" sz="1800" i="1" dirty="0"/>
              <a:t> create -f ./</a:t>
            </a:r>
            <a:r>
              <a:rPr lang="en-IN" sz="1800" i="1" dirty="0" err="1"/>
              <a:t>secret.yaml</a:t>
            </a:r>
            <a:endParaRPr lang="en-IN" sz="1800" i="1" dirty="0"/>
          </a:p>
        </p:txBody>
      </p:sp>
      <p:sp>
        <p:nvSpPr>
          <p:cNvPr id="17" name="Content Placeholder 2">
            <a:extLst>
              <a:ext uri="{FF2B5EF4-FFF2-40B4-BE49-F238E27FC236}">
                <a16:creationId xmlns:a16="http://schemas.microsoft.com/office/drawing/2014/main" id="{2B02F36A-C425-C740-8635-A958650631CF}"/>
              </a:ext>
            </a:extLst>
          </p:cNvPr>
          <p:cNvSpPr txBox="1">
            <a:spLocks/>
          </p:cNvSpPr>
          <p:nvPr/>
        </p:nvSpPr>
        <p:spPr>
          <a:xfrm>
            <a:off x="951143" y="5228643"/>
            <a:ext cx="10194459" cy="91658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N" sz="1800" i="1" u="sng" dirty="0"/>
              <a:t>Retrieve values of secrets:</a:t>
            </a:r>
          </a:p>
          <a:p>
            <a:pPr marL="0" indent="0">
              <a:buNone/>
            </a:pPr>
            <a:r>
              <a:rPr lang="en-IN" sz="1800" i="1" dirty="0"/>
              <a:t>kubectl get secret </a:t>
            </a:r>
            <a:r>
              <a:rPr lang="en-IN" sz="1800" i="1" dirty="0" err="1"/>
              <a:t>mysecret</a:t>
            </a:r>
            <a:r>
              <a:rPr lang="en-IN" sz="1800" i="1" dirty="0"/>
              <a:t> -o </a:t>
            </a:r>
            <a:r>
              <a:rPr lang="en-IN" sz="1800" i="1" dirty="0" err="1"/>
              <a:t>yaml</a:t>
            </a:r>
            <a:endParaRPr lang="en-IN" sz="1800" i="1" dirty="0"/>
          </a:p>
        </p:txBody>
      </p:sp>
    </p:spTree>
    <p:extLst>
      <p:ext uri="{BB962C8B-B14F-4D97-AF65-F5344CB8AC3E}">
        <p14:creationId xmlns:p14="http://schemas.microsoft.com/office/powerpoint/2010/main" val="146300783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2117"/>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D2EB4841-4E96-487D-ABC4-B5548C00F462}"/>
              </a:ext>
            </a:extLst>
          </p:cNvPr>
          <p:cNvCxnSpPr>
            <a:cxnSpLocks/>
          </p:cNvCxnSpPr>
          <p:nvPr/>
        </p:nvCxnSpPr>
        <p:spPr>
          <a:xfrm>
            <a:off x="1" y="6172200"/>
            <a:ext cx="12192001"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FA1DC61-98B9-4D2E-95B3-4BE126C9E1EA}"/>
              </a:ext>
            </a:extLst>
          </p:cNvPr>
          <p:cNvSpPr txBox="1"/>
          <p:nvPr/>
        </p:nvSpPr>
        <p:spPr>
          <a:xfrm>
            <a:off x="122853" y="6317931"/>
            <a:ext cx="4010899" cy="420564"/>
          </a:xfrm>
          <a:prstGeom prst="rect">
            <a:avLst/>
          </a:prstGeom>
          <a:noFill/>
        </p:spPr>
        <p:txBody>
          <a:bodyPr wrap="square" rtlCol="0">
            <a:spAutoFit/>
          </a:bodyPr>
          <a:lstStyle/>
          <a:p>
            <a:pPr algn="ctr"/>
            <a:r>
              <a:rPr lang="en-US" sz="2133" dirty="0">
                <a:solidFill>
                  <a:schemeClr val="bg2">
                    <a:lumMod val="25000"/>
                  </a:schemeClr>
                </a:solidFill>
              </a:rPr>
              <a:t>Agile Brains Consulting</a:t>
            </a:r>
          </a:p>
        </p:txBody>
      </p:sp>
      <p:sp>
        <p:nvSpPr>
          <p:cNvPr id="7" name="TextBox 6">
            <a:extLst>
              <a:ext uri="{FF2B5EF4-FFF2-40B4-BE49-F238E27FC236}">
                <a16:creationId xmlns:a16="http://schemas.microsoft.com/office/drawing/2014/main" id="{DB8D0BBB-5988-46AA-9EAD-707B6004C7B9}"/>
              </a:ext>
            </a:extLst>
          </p:cNvPr>
          <p:cNvSpPr txBox="1"/>
          <p:nvPr/>
        </p:nvSpPr>
        <p:spPr>
          <a:xfrm>
            <a:off x="3514722" y="6490034"/>
            <a:ext cx="5857876" cy="254044"/>
          </a:xfrm>
          <a:prstGeom prst="rect">
            <a:avLst/>
          </a:prstGeom>
          <a:noFill/>
        </p:spPr>
        <p:txBody>
          <a:bodyPr wrap="square" rtlCol="0">
            <a:spAutoFit/>
          </a:bodyPr>
          <a:lstStyle/>
          <a:p>
            <a:pPr algn="ctr"/>
            <a:r>
              <a:rPr lang="en-US" sz="1051" dirty="0">
                <a:solidFill>
                  <a:schemeClr val="bg2">
                    <a:lumMod val="50000"/>
                  </a:schemeClr>
                </a:solidFill>
              </a:rPr>
              <a:t>©Agile Brains Consulting Inc. All rights reserved. Not to be reproduced without prior written consent.</a:t>
            </a:r>
          </a:p>
        </p:txBody>
      </p:sp>
      <p:pic>
        <p:nvPicPr>
          <p:cNvPr id="8" name="Picture 7" descr="A close up of a sign&#10;&#10;Description generated with high confidence">
            <a:extLst>
              <a:ext uri="{FF2B5EF4-FFF2-40B4-BE49-F238E27FC236}">
                <a16:creationId xmlns:a16="http://schemas.microsoft.com/office/drawing/2014/main" id="{62ED1D3C-94ED-4E66-AC1F-BA34BDBDD45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7650" y="6273801"/>
            <a:ext cx="542924" cy="542924"/>
          </a:xfrm>
          <a:prstGeom prst="rect">
            <a:avLst/>
          </a:prstGeom>
        </p:spPr>
      </p:pic>
      <p:pic>
        <p:nvPicPr>
          <p:cNvPr id="9" name="Picture 8">
            <a:extLst>
              <a:ext uri="{FF2B5EF4-FFF2-40B4-BE49-F238E27FC236}">
                <a16:creationId xmlns:a16="http://schemas.microsoft.com/office/drawing/2014/main" id="{7B32E106-9E99-4EB7-9524-D39048EF644E}"/>
              </a:ext>
            </a:extLst>
          </p:cNvPr>
          <p:cNvPicPr>
            <a:picLocks noChangeAspect="1"/>
          </p:cNvPicPr>
          <p:nvPr/>
        </p:nvPicPr>
        <p:blipFill rotWithShape="1">
          <a:blip r:embed="rId4">
            <a:extLst>
              <a:ext uri="{28A0092B-C50C-407E-A947-70E740481C1C}">
                <a14:useLocalDpi xmlns:a14="http://schemas.microsoft.com/office/drawing/2010/main" val="0"/>
              </a:ext>
            </a:extLst>
          </a:blip>
          <a:srcRect t="26736" b="30906"/>
          <a:stretch/>
        </p:blipFill>
        <p:spPr>
          <a:xfrm>
            <a:off x="9965555" y="6252635"/>
            <a:ext cx="1301160" cy="551155"/>
          </a:xfrm>
          <a:prstGeom prst="rect">
            <a:avLst/>
          </a:prstGeom>
        </p:spPr>
      </p:pic>
      <p:sp>
        <p:nvSpPr>
          <p:cNvPr id="10" name="Slide Number Placeholder 102">
            <a:extLst>
              <a:ext uri="{FF2B5EF4-FFF2-40B4-BE49-F238E27FC236}">
                <a16:creationId xmlns:a16="http://schemas.microsoft.com/office/drawing/2014/main" id="{A00F2676-DEAE-461D-80E3-9CE7EC56B906}"/>
              </a:ext>
            </a:extLst>
          </p:cNvPr>
          <p:cNvSpPr txBox="1">
            <a:spLocks/>
          </p:cNvSpPr>
          <p:nvPr/>
        </p:nvSpPr>
        <p:spPr>
          <a:xfrm>
            <a:off x="9159626" y="6356351"/>
            <a:ext cx="2844800" cy="365125"/>
          </a:xfrm>
          <a:prstGeom prst="rect">
            <a:avLst/>
          </a:prstGeom>
        </p:spPr>
        <p:txBody>
          <a:bodyPr vert="horz" lIns="121920" tIns="60960" rIns="121920" bIns="6096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04198DC-2EF7-4B34-A789-AD3A4CDEBD28}" type="slidenum">
              <a:rPr lang="en-US" sz="1600"/>
              <a:pPr/>
              <a:t>58</a:t>
            </a:fld>
            <a:endParaRPr lang="en-US" sz="1600" dirty="0"/>
          </a:p>
        </p:txBody>
      </p:sp>
      <p:sp>
        <p:nvSpPr>
          <p:cNvPr id="11" name="Title 1">
            <a:extLst>
              <a:ext uri="{FF2B5EF4-FFF2-40B4-BE49-F238E27FC236}">
                <a16:creationId xmlns:a16="http://schemas.microsoft.com/office/drawing/2014/main" id="{6E6A3F6A-780B-554F-8366-B62FBD3F730D}"/>
              </a:ext>
            </a:extLst>
          </p:cNvPr>
          <p:cNvSpPr txBox="1">
            <a:spLocks/>
          </p:cNvSpPr>
          <p:nvPr/>
        </p:nvSpPr>
        <p:spPr>
          <a:xfrm>
            <a:off x="790574" y="250543"/>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002060"/>
                </a:solidFill>
              </a:rPr>
              <a:t>Using Secrets</a:t>
            </a:r>
          </a:p>
        </p:txBody>
      </p:sp>
      <p:sp>
        <p:nvSpPr>
          <p:cNvPr id="2" name="Rectangle 1">
            <a:extLst>
              <a:ext uri="{FF2B5EF4-FFF2-40B4-BE49-F238E27FC236}">
                <a16:creationId xmlns:a16="http://schemas.microsoft.com/office/drawing/2014/main" id="{BD0BDDE6-F225-304E-8A0D-ED86BD42DAEB}"/>
              </a:ext>
            </a:extLst>
          </p:cNvPr>
          <p:cNvSpPr/>
          <p:nvPr/>
        </p:nvSpPr>
        <p:spPr>
          <a:xfrm>
            <a:off x="1625012" y="2187148"/>
            <a:ext cx="5338495" cy="307777"/>
          </a:xfrm>
          <a:prstGeom prst="rect">
            <a:avLst/>
          </a:prstGeom>
        </p:spPr>
        <p:txBody>
          <a:bodyPr wrap="square">
            <a:spAutoFit/>
          </a:bodyPr>
          <a:lstStyle/>
          <a:p>
            <a:r>
              <a:rPr lang="en-US" sz="1400" dirty="0"/>
              <a:t>$ kubectl create secret generic </a:t>
            </a:r>
            <a:r>
              <a:rPr lang="en-US" sz="1400" b="1" dirty="0" err="1"/>
              <a:t>mysql</a:t>
            </a:r>
            <a:r>
              <a:rPr lang="en-US" sz="1400" dirty="0"/>
              <a:t> --from-literal=password=12345 </a:t>
            </a:r>
          </a:p>
        </p:txBody>
      </p:sp>
      <p:pic>
        <p:nvPicPr>
          <p:cNvPr id="4" name="Picture 3">
            <a:extLst>
              <a:ext uri="{FF2B5EF4-FFF2-40B4-BE49-F238E27FC236}">
                <a16:creationId xmlns:a16="http://schemas.microsoft.com/office/drawing/2014/main" id="{64CCE4C1-6B19-CF40-9321-FE2EF27356D8}"/>
              </a:ext>
            </a:extLst>
          </p:cNvPr>
          <p:cNvPicPr>
            <a:picLocks noChangeAspect="1"/>
          </p:cNvPicPr>
          <p:nvPr/>
        </p:nvPicPr>
        <p:blipFill>
          <a:blip r:embed="rId5"/>
          <a:stretch>
            <a:fillRect/>
          </a:stretch>
        </p:blipFill>
        <p:spPr>
          <a:xfrm>
            <a:off x="2734774" y="2796160"/>
            <a:ext cx="4064000" cy="2654300"/>
          </a:xfrm>
          <a:prstGeom prst="rect">
            <a:avLst/>
          </a:prstGeom>
          <a:ln>
            <a:solidFill>
              <a:schemeClr val="accent1"/>
            </a:solidFill>
          </a:ln>
        </p:spPr>
      </p:pic>
    </p:spTree>
    <p:extLst>
      <p:ext uri="{BB962C8B-B14F-4D97-AF65-F5344CB8AC3E}">
        <p14:creationId xmlns:p14="http://schemas.microsoft.com/office/powerpoint/2010/main" val="401529738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D2EB4841-4E96-487D-ABC4-B5548C00F462}"/>
              </a:ext>
            </a:extLst>
          </p:cNvPr>
          <p:cNvCxnSpPr>
            <a:cxnSpLocks/>
          </p:cNvCxnSpPr>
          <p:nvPr/>
        </p:nvCxnSpPr>
        <p:spPr>
          <a:xfrm>
            <a:off x="1" y="6172200"/>
            <a:ext cx="12192001"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4FA1DC61-98B9-4D2E-95B3-4BE126C9E1EA}"/>
              </a:ext>
            </a:extLst>
          </p:cNvPr>
          <p:cNvSpPr txBox="1"/>
          <p:nvPr/>
        </p:nvSpPr>
        <p:spPr>
          <a:xfrm>
            <a:off x="122853" y="6317931"/>
            <a:ext cx="4010899" cy="420564"/>
          </a:xfrm>
          <a:prstGeom prst="rect">
            <a:avLst/>
          </a:prstGeom>
          <a:noFill/>
        </p:spPr>
        <p:txBody>
          <a:bodyPr wrap="square" rtlCol="0">
            <a:spAutoFit/>
          </a:bodyPr>
          <a:lstStyle/>
          <a:p>
            <a:pPr algn="ctr"/>
            <a:r>
              <a:rPr lang="en-US" sz="2133" dirty="0">
                <a:solidFill>
                  <a:schemeClr val="bg2">
                    <a:lumMod val="25000"/>
                  </a:schemeClr>
                </a:solidFill>
              </a:rPr>
              <a:t>Agile Brains Consulting</a:t>
            </a:r>
          </a:p>
        </p:txBody>
      </p:sp>
      <p:sp>
        <p:nvSpPr>
          <p:cNvPr id="5" name="TextBox 4">
            <a:extLst>
              <a:ext uri="{FF2B5EF4-FFF2-40B4-BE49-F238E27FC236}">
                <a16:creationId xmlns:a16="http://schemas.microsoft.com/office/drawing/2014/main" id="{DB8D0BBB-5988-46AA-9EAD-707B6004C7B9}"/>
              </a:ext>
            </a:extLst>
          </p:cNvPr>
          <p:cNvSpPr txBox="1"/>
          <p:nvPr/>
        </p:nvSpPr>
        <p:spPr>
          <a:xfrm>
            <a:off x="3514722" y="6490034"/>
            <a:ext cx="5857876" cy="254044"/>
          </a:xfrm>
          <a:prstGeom prst="rect">
            <a:avLst/>
          </a:prstGeom>
          <a:noFill/>
        </p:spPr>
        <p:txBody>
          <a:bodyPr wrap="square" rtlCol="0">
            <a:spAutoFit/>
          </a:bodyPr>
          <a:lstStyle/>
          <a:p>
            <a:pPr algn="ctr"/>
            <a:r>
              <a:rPr lang="en-US" sz="1051" dirty="0">
                <a:solidFill>
                  <a:schemeClr val="bg2">
                    <a:lumMod val="50000"/>
                  </a:schemeClr>
                </a:solidFill>
              </a:rPr>
              <a:t>©Agile Brains Consulting Inc. All rights reserved. Not to be reproduced without prior written consent.</a:t>
            </a:r>
          </a:p>
        </p:txBody>
      </p:sp>
      <p:pic>
        <p:nvPicPr>
          <p:cNvPr id="6" name="Picture 5" descr="A close up of a sign&#10;&#10;Description generated with high confidence">
            <a:extLst>
              <a:ext uri="{FF2B5EF4-FFF2-40B4-BE49-F238E27FC236}">
                <a16:creationId xmlns:a16="http://schemas.microsoft.com/office/drawing/2014/main" id="{62ED1D3C-94ED-4E66-AC1F-BA34BDBDD45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7650" y="6273801"/>
            <a:ext cx="542924" cy="542924"/>
          </a:xfrm>
          <a:prstGeom prst="rect">
            <a:avLst/>
          </a:prstGeom>
        </p:spPr>
      </p:pic>
      <p:pic>
        <p:nvPicPr>
          <p:cNvPr id="7" name="Picture 6">
            <a:extLst>
              <a:ext uri="{FF2B5EF4-FFF2-40B4-BE49-F238E27FC236}">
                <a16:creationId xmlns:a16="http://schemas.microsoft.com/office/drawing/2014/main" id="{7B32E106-9E99-4EB7-9524-D39048EF644E}"/>
              </a:ext>
            </a:extLst>
          </p:cNvPr>
          <p:cNvPicPr>
            <a:picLocks noChangeAspect="1"/>
          </p:cNvPicPr>
          <p:nvPr/>
        </p:nvPicPr>
        <p:blipFill rotWithShape="1">
          <a:blip r:embed="rId3">
            <a:extLst>
              <a:ext uri="{28A0092B-C50C-407E-A947-70E740481C1C}">
                <a14:useLocalDpi xmlns:a14="http://schemas.microsoft.com/office/drawing/2010/main" val="0"/>
              </a:ext>
            </a:extLst>
          </a:blip>
          <a:srcRect t="26736" b="30906"/>
          <a:stretch/>
        </p:blipFill>
        <p:spPr>
          <a:xfrm>
            <a:off x="9965555" y="6252635"/>
            <a:ext cx="1301160" cy="551155"/>
          </a:xfrm>
          <a:prstGeom prst="rect">
            <a:avLst/>
          </a:prstGeom>
        </p:spPr>
      </p:pic>
      <p:sp>
        <p:nvSpPr>
          <p:cNvPr id="8" name="Slide Number Placeholder 102">
            <a:extLst>
              <a:ext uri="{FF2B5EF4-FFF2-40B4-BE49-F238E27FC236}">
                <a16:creationId xmlns:a16="http://schemas.microsoft.com/office/drawing/2014/main" id="{A00F2676-DEAE-461D-80E3-9CE7EC56B906}"/>
              </a:ext>
            </a:extLst>
          </p:cNvPr>
          <p:cNvSpPr txBox="1">
            <a:spLocks/>
          </p:cNvSpPr>
          <p:nvPr/>
        </p:nvSpPr>
        <p:spPr>
          <a:xfrm>
            <a:off x="9159626" y="6356351"/>
            <a:ext cx="2844800" cy="365125"/>
          </a:xfrm>
          <a:prstGeom prst="rect">
            <a:avLst/>
          </a:prstGeom>
        </p:spPr>
        <p:txBody>
          <a:bodyPr vert="horz" lIns="121920" tIns="60960" rIns="121920" bIns="6096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04198DC-2EF7-4B34-A789-AD3A4CDEBD28}" type="slidenum">
              <a:rPr lang="en-US" sz="1600"/>
              <a:pPr/>
              <a:t>59</a:t>
            </a:fld>
            <a:endParaRPr lang="en-US" sz="1600" dirty="0"/>
          </a:p>
        </p:txBody>
      </p:sp>
      <p:sp>
        <p:nvSpPr>
          <p:cNvPr id="10" name="Title 1">
            <a:extLst>
              <a:ext uri="{FF2B5EF4-FFF2-40B4-BE49-F238E27FC236}">
                <a16:creationId xmlns:a16="http://schemas.microsoft.com/office/drawing/2014/main" id="{3BE89834-BD39-E245-B3F9-8249364136DD}"/>
              </a:ext>
            </a:extLst>
          </p:cNvPr>
          <p:cNvSpPr txBox="1">
            <a:spLocks/>
          </p:cNvSpPr>
          <p:nvPr/>
        </p:nvSpPr>
        <p:spPr>
          <a:xfrm>
            <a:off x="751114" y="2402803"/>
            <a:ext cx="11253311"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err="1">
                <a:solidFill>
                  <a:srgbClr val="002060"/>
                </a:solidFill>
              </a:rPr>
              <a:t>ConfigMap</a:t>
            </a:r>
            <a:endParaRPr lang="en-US" b="1" dirty="0">
              <a:solidFill>
                <a:srgbClr val="002060"/>
              </a:solidFill>
            </a:endParaRPr>
          </a:p>
        </p:txBody>
      </p:sp>
    </p:spTree>
    <p:extLst>
      <p:ext uri="{BB962C8B-B14F-4D97-AF65-F5344CB8AC3E}">
        <p14:creationId xmlns:p14="http://schemas.microsoft.com/office/powerpoint/2010/main" val="38781998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01"/>
        <p:cNvGrpSpPr/>
        <p:nvPr/>
      </p:nvGrpSpPr>
      <p:grpSpPr>
        <a:xfrm>
          <a:off x="0" y="0"/>
          <a:ext cx="0" cy="0"/>
          <a:chOff x="0" y="0"/>
          <a:chExt cx="0" cy="0"/>
        </a:xfrm>
      </p:grpSpPr>
      <p:sp>
        <p:nvSpPr>
          <p:cNvPr id="1603" name="Google Shape;1603;p228"/>
          <p:cNvSpPr txBox="1">
            <a:spLocks noGrp="1"/>
          </p:cNvSpPr>
          <p:nvPr>
            <p:ph type="body" idx="1"/>
          </p:nvPr>
        </p:nvSpPr>
        <p:spPr>
          <a:xfrm>
            <a:off x="597877" y="1702000"/>
            <a:ext cx="11406549" cy="4007139"/>
          </a:xfrm>
          <a:prstGeom prst="rect">
            <a:avLst/>
          </a:prstGeom>
          <a:noFill/>
          <a:ln>
            <a:noFill/>
          </a:ln>
        </p:spPr>
        <p:txBody>
          <a:bodyPr spcFirstLastPara="1" vert="horz" wrap="square" lIns="91425" tIns="45700" rIns="91425" bIns="45700" rtlCol="0" anchor="t" anchorCtr="0">
            <a:noAutofit/>
          </a:bodyPr>
          <a:lstStyle/>
          <a:p>
            <a:pPr>
              <a:lnSpc>
                <a:spcPct val="150000"/>
              </a:lnSpc>
              <a:spcBef>
                <a:spcPts val="0"/>
              </a:spcBef>
              <a:buClr>
                <a:srgbClr val="000000"/>
              </a:buClr>
              <a:buSzPts val="2200"/>
            </a:pPr>
            <a:r>
              <a:rPr lang="en-US" sz="2200" b="1" dirty="0"/>
              <a:t>Pending</a:t>
            </a:r>
            <a:r>
              <a:rPr lang="en-US" sz="2200" dirty="0"/>
              <a:t> (request accepted, one or more containers are still being created)</a:t>
            </a:r>
          </a:p>
          <a:p>
            <a:pPr>
              <a:lnSpc>
                <a:spcPct val="150000"/>
              </a:lnSpc>
              <a:spcBef>
                <a:spcPts val="0"/>
              </a:spcBef>
              <a:buClr>
                <a:srgbClr val="000000"/>
              </a:buClr>
              <a:buSzPts val="2200"/>
            </a:pPr>
            <a:r>
              <a:rPr lang="en-US" sz="2200" b="1" dirty="0"/>
              <a:t>Running</a:t>
            </a:r>
            <a:r>
              <a:rPr lang="en-US" sz="2200" dirty="0"/>
              <a:t> (</a:t>
            </a:r>
            <a:r>
              <a:rPr lang="en-US" sz="2200" dirty="0">
                <a:highlight>
                  <a:srgbClr val="F7F7F7"/>
                </a:highlight>
              </a:rPr>
              <a:t>Pod has been bound to a node, all of the Containers have been created. At least one Container is still running, or is in the process of starting or restarting.)</a:t>
            </a:r>
          </a:p>
          <a:p>
            <a:pPr>
              <a:lnSpc>
                <a:spcPct val="150000"/>
              </a:lnSpc>
              <a:spcBef>
                <a:spcPts val="0"/>
              </a:spcBef>
              <a:buClr>
                <a:srgbClr val="000000"/>
              </a:buClr>
              <a:buSzPts val="2200"/>
            </a:pPr>
            <a:r>
              <a:rPr lang="en-US" sz="2200" b="1" dirty="0"/>
              <a:t>Succeeded</a:t>
            </a:r>
            <a:r>
              <a:rPr lang="en-US" sz="2200" dirty="0"/>
              <a:t> (</a:t>
            </a:r>
            <a:r>
              <a:rPr lang="en-US" sz="2200" dirty="0">
                <a:highlight>
                  <a:srgbClr val="FFFFFF"/>
                </a:highlight>
              </a:rPr>
              <a:t>All Containers in the Pod have terminated in success, and will not be restarted)</a:t>
            </a:r>
          </a:p>
          <a:p>
            <a:pPr>
              <a:lnSpc>
                <a:spcPct val="150000"/>
              </a:lnSpc>
              <a:spcBef>
                <a:spcPts val="0"/>
              </a:spcBef>
              <a:buClr>
                <a:srgbClr val="000000"/>
              </a:buClr>
              <a:buSzPts val="2200"/>
            </a:pPr>
            <a:r>
              <a:rPr lang="en-US" sz="2200" b="1" dirty="0"/>
              <a:t>Failed</a:t>
            </a:r>
            <a:r>
              <a:rPr lang="en-US" sz="2200" dirty="0"/>
              <a:t> (</a:t>
            </a:r>
            <a:r>
              <a:rPr lang="en-US" sz="2200" dirty="0">
                <a:highlight>
                  <a:srgbClr val="F7F7F7"/>
                </a:highlight>
              </a:rPr>
              <a:t>All Containers in the Pod have terminated, and </a:t>
            </a:r>
            <a:r>
              <a:rPr lang="en-US" sz="2200" dirty="0"/>
              <a:t>at least one container has terminated with some failure)</a:t>
            </a:r>
          </a:p>
          <a:p>
            <a:pPr>
              <a:lnSpc>
                <a:spcPct val="150000"/>
              </a:lnSpc>
              <a:spcBef>
                <a:spcPts val="0"/>
              </a:spcBef>
              <a:buClr>
                <a:srgbClr val="000000"/>
              </a:buClr>
              <a:buSzPts val="2200"/>
            </a:pPr>
            <a:r>
              <a:rPr lang="en-US" sz="2200" b="1" dirty="0" err="1">
                <a:solidFill>
                  <a:srgbClr val="000000"/>
                </a:solidFill>
              </a:rPr>
              <a:t>CrashLoopBackOff</a:t>
            </a:r>
            <a:r>
              <a:rPr lang="en-US" sz="2200" dirty="0">
                <a:solidFill>
                  <a:srgbClr val="000000"/>
                </a:solidFill>
              </a:rPr>
              <a:t> (</a:t>
            </a:r>
            <a:r>
              <a:rPr lang="en-US" sz="2200" dirty="0">
                <a:solidFill>
                  <a:srgbClr val="000000"/>
                </a:solidFill>
                <a:highlight>
                  <a:srgbClr val="FFFFFF"/>
                </a:highlight>
              </a:rPr>
              <a:t>pod starting, crashing, starting again, and then crashing again.)</a:t>
            </a:r>
            <a:endParaRPr sz="2200" dirty="0">
              <a:solidFill>
                <a:srgbClr val="000000"/>
              </a:solidFill>
            </a:endParaRPr>
          </a:p>
        </p:txBody>
      </p:sp>
      <p:cxnSp>
        <p:nvCxnSpPr>
          <p:cNvPr id="4" name="Straight Connector 3">
            <a:extLst>
              <a:ext uri="{FF2B5EF4-FFF2-40B4-BE49-F238E27FC236}">
                <a16:creationId xmlns:a16="http://schemas.microsoft.com/office/drawing/2014/main" id="{D2EB4841-4E96-487D-ABC4-B5548C00F462}"/>
              </a:ext>
            </a:extLst>
          </p:cNvPr>
          <p:cNvCxnSpPr>
            <a:cxnSpLocks/>
          </p:cNvCxnSpPr>
          <p:nvPr/>
        </p:nvCxnSpPr>
        <p:spPr>
          <a:xfrm>
            <a:off x="1" y="6172200"/>
            <a:ext cx="12192001"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4FA1DC61-98B9-4D2E-95B3-4BE126C9E1EA}"/>
              </a:ext>
            </a:extLst>
          </p:cNvPr>
          <p:cNvSpPr txBox="1"/>
          <p:nvPr/>
        </p:nvSpPr>
        <p:spPr>
          <a:xfrm>
            <a:off x="122853" y="6317931"/>
            <a:ext cx="4010899" cy="420564"/>
          </a:xfrm>
          <a:prstGeom prst="rect">
            <a:avLst/>
          </a:prstGeom>
          <a:noFill/>
        </p:spPr>
        <p:txBody>
          <a:bodyPr wrap="square" rtlCol="0">
            <a:spAutoFit/>
          </a:bodyPr>
          <a:lstStyle/>
          <a:p>
            <a:pPr algn="ctr"/>
            <a:r>
              <a:rPr lang="en-US" sz="2133" dirty="0">
                <a:solidFill>
                  <a:schemeClr val="bg2">
                    <a:lumMod val="25000"/>
                  </a:schemeClr>
                </a:solidFill>
              </a:rPr>
              <a:t>Agile Brains Consulting</a:t>
            </a:r>
          </a:p>
        </p:txBody>
      </p:sp>
      <p:sp>
        <p:nvSpPr>
          <p:cNvPr id="6" name="TextBox 5">
            <a:extLst>
              <a:ext uri="{FF2B5EF4-FFF2-40B4-BE49-F238E27FC236}">
                <a16:creationId xmlns:a16="http://schemas.microsoft.com/office/drawing/2014/main" id="{DB8D0BBB-5988-46AA-9EAD-707B6004C7B9}"/>
              </a:ext>
            </a:extLst>
          </p:cNvPr>
          <p:cNvSpPr txBox="1"/>
          <p:nvPr/>
        </p:nvSpPr>
        <p:spPr>
          <a:xfrm>
            <a:off x="3514722" y="6490034"/>
            <a:ext cx="5857876" cy="254044"/>
          </a:xfrm>
          <a:prstGeom prst="rect">
            <a:avLst/>
          </a:prstGeom>
          <a:noFill/>
        </p:spPr>
        <p:txBody>
          <a:bodyPr wrap="square" rtlCol="0">
            <a:spAutoFit/>
          </a:bodyPr>
          <a:lstStyle/>
          <a:p>
            <a:pPr algn="ctr"/>
            <a:r>
              <a:rPr lang="en-US" sz="1051" dirty="0">
                <a:solidFill>
                  <a:schemeClr val="bg2">
                    <a:lumMod val="50000"/>
                  </a:schemeClr>
                </a:solidFill>
              </a:rPr>
              <a:t>©Agile Brains Consulting Inc. All rights reserved. Not to be reproduced without prior written consent.</a:t>
            </a:r>
          </a:p>
        </p:txBody>
      </p:sp>
      <p:pic>
        <p:nvPicPr>
          <p:cNvPr id="7" name="Picture 6" descr="A close up of a sign&#10;&#10;Description generated with high confidence">
            <a:extLst>
              <a:ext uri="{FF2B5EF4-FFF2-40B4-BE49-F238E27FC236}">
                <a16:creationId xmlns:a16="http://schemas.microsoft.com/office/drawing/2014/main" id="{62ED1D3C-94ED-4E66-AC1F-BA34BDBDD45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7650" y="6273801"/>
            <a:ext cx="542924" cy="542924"/>
          </a:xfrm>
          <a:prstGeom prst="rect">
            <a:avLst/>
          </a:prstGeom>
        </p:spPr>
      </p:pic>
      <p:pic>
        <p:nvPicPr>
          <p:cNvPr id="8" name="Picture 7">
            <a:extLst>
              <a:ext uri="{FF2B5EF4-FFF2-40B4-BE49-F238E27FC236}">
                <a16:creationId xmlns:a16="http://schemas.microsoft.com/office/drawing/2014/main" id="{7B32E106-9E99-4EB7-9524-D39048EF644E}"/>
              </a:ext>
            </a:extLst>
          </p:cNvPr>
          <p:cNvPicPr>
            <a:picLocks noChangeAspect="1"/>
          </p:cNvPicPr>
          <p:nvPr/>
        </p:nvPicPr>
        <p:blipFill rotWithShape="1">
          <a:blip r:embed="rId4">
            <a:extLst>
              <a:ext uri="{28A0092B-C50C-407E-A947-70E740481C1C}">
                <a14:useLocalDpi xmlns:a14="http://schemas.microsoft.com/office/drawing/2010/main" val="0"/>
              </a:ext>
            </a:extLst>
          </a:blip>
          <a:srcRect t="26736" b="30906"/>
          <a:stretch/>
        </p:blipFill>
        <p:spPr>
          <a:xfrm>
            <a:off x="9965555" y="6252635"/>
            <a:ext cx="1301160" cy="551155"/>
          </a:xfrm>
          <a:prstGeom prst="rect">
            <a:avLst/>
          </a:prstGeom>
        </p:spPr>
      </p:pic>
      <p:sp>
        <p:nvSpPr>
          <p:cNvPr id="9" name="Slide Number Placeholder 102">
            <a:extLst>
              <a:ext uri="{FF2B5EF4-FFF2-40B4-BE49-F238E27FC236}">
                <a16:creationId xmlns:a16="http://schemas.microsoft.com/office/drawing/2014/main" id="{A00F2676-DEAE-461D-80E3-9CE7EC56B906}"/>
              </a:ext>
            </a:extLst>
          </p:cNvPr>
          <p:cNvSpPr txBox="1">
            <a:spLocks/>
          </p:cNvSpPr>
          <p:nvPr/>
        </p:nvSpPr>
        <p:spPr>
          <a:xfrm>
            <a:off x="9159626" y="6356351"/>
            <a:ext cx="2844800" cy="365125"/>
          </a:xfrm>
          <a:prstGeom prst="rect">
            <a:avLst/>
          </a:prstGeom>
        </p:spPr>
        <p:txBody>
          <a:bodyPr vert="horz" lIns="121920" tIns="60960" rIns="121920" bIns="6096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04198DC-2EF7-4B34-A789-AD3A4CDEBD28}" type="slidenum">
              <a:rPr lang="en-US" sz="1600"/>
              <a:pPr/>
              <a:t>6</a:t>
            </a:fld>
            <a:endParaRPr lang="en-US" sz="1600" dirty="0"/>
          </a:p>
        </p:txBody>
      </p:sp>
      <p:sp>
        <p:nvSpPr>
          <p:cNvPr id="10" name="Title 1">
            <a:extLst>
              <a:ext uri="{FF2B5EF4-FFF2-40B4-BE49-F238E27FC236}">
                <a16:creationId xmlns:a16="http://schemas.microsoft.com/office/drawing/2014/main" id="{56AC0D6D-7B7F-E647-AEB2-4DDF738F0568}"/>
              </a:ext>
            </a:extLst>
          </p:cNvPr>
          <p:cNvSpPr txBox="1">
            <a:spLocks/>
          </p:cNvSpPr>
          <p:nvPr/>
        </p:nvSpPr>
        <p:spPr>
          <a:xfrm>
            <a:off x="751115" y="192287"/>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002060"/>
                </a:solidFill>
              </a:rPr>
              <a:t>Kubernetes: Pod States</a:t>
            </a:r>
          </a:p>
        </p:txBody>
      </p:sp>
    </p:spTree>
    <p:extLst>
      <p:ext uri="{BB962C8B-B14F-4D97-AF65-F5344CB8AC3E}">
        <p14:creationId xmlns:p14="http://schemas.microsoft.com/office/powerpoint/2010/main" val="221694817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2252"/>
        <p:cNvGrpSpPr/>
        <p:nvPr/>
      </p:nvGrpSpPr>
      <p:grpSpPr>
        <a:xfrm>
          <a:off x="0" y="0"/>
          <a:ext cx="0" cy="0"/>
          <a:chOff x="0" y="0"/>
          <a:chExt cx="0" cy="0"/>
        </a:xfrm>
      </p:grpSpPr>
      <p:sp>
        <p:nvSpPr>
          <p:cNvPr id="2254" name="Google Shape;2254;p304"/>
          <p:cNvSpPr txBox="1">
            <a:spLocks noGrp="1"/>
          </p:cNvSpPr>
          <p:nvPr>
            <p:ph type="body" idx="1"/>
          </p:nvPr>
        </p:nvSpPr>
        <p:spPr>
          <a:xfrm>
            <a:off x="1371050" y="2997418"/>
            <a:ext cx="5697300" cy="2680800"/>
          </a:xfrm>
          <a:prstGeom prst="rect">
            <a:avLst/>
          </a:prstGeom>
          <a:noFill/>
          <a:ln>
            <a:noFill/>
          </a:ln>
        </p:spPr>
        <p:txBody>
          <a:bodyPr spcFirstLastPara="1" vert="horz" wrap="square" lIns="91425" tIns="45700" rIns="91425" bIns="45700" rtlCol="0" anchor="t" anchorCtr="0">
            <a:noAutofit/>
          </a:bodyPr>
          <a:lstStyle/>
          <a:p>
            <a:pPr marL="0" indent="0">
              <a:spcBef>
                <a:spcPts val="0"/>
              </a:spcBef>
              <a:buClr>
                <a:schemeClr val="accent3"/>
              </a:buClr>
              <a:buSzPts val="1800"/>
              <a:buNone/>
            </a:pPr>
            <a:r>
              <a:rPr lang="en-US" sz="2200" dirty="0">
                <a:solidFill>
                  <a:schemeClr val="dk1"/>
                </a:solidFill>
                <a:latin typeface="Calibri"/>
                <a:ea typeface="Calibri"/>
                <a:cs typeface="Calibri"/>
                <a:sym typeface="Calibri"/>
              </a:rPr>
              <a:t>Config maps are commonly composed of:</a:t>
            </a:r>
            <a:endParaRPr sz="2200" b="1" dirty="0">
              <a:solidFill>
                <a:schemeClr val="dk1"/>
              </a:solidFill>
              <a:latin typeface="Calibri"/>
              <a:ea typeface="Calibri"/>
              <a:cs typeface="Calibri"/>
              <a:sym typeface="Calibri"/>
            </a:endParaRPr>
          </a:p>
          <a:p>
            <a:pPr marL="457200" indent="-482600">
              <a:spcBef>
                <a:spcPts val="600"/>
              </a:spcBef>
              <a:buClr>
                <a:srgbClr val="000000"/>
              </a:buClr>
              <a:buSzPts val="2200"/>
              <a:buFont typeface="Noto Sans Symbols"/>
              <a:buChar char="▪"/>
            </a:pPr>
            <a:r>
              <a:rPr lang="en-US" sz="2200" dirty="0">
                <a:solidFill>
                  <a:schemeClr val="dk1"/>
                </a:solidFill>
                <a:latin typeface="Calibri"/>
                <a:ea typeface="Calibri"/>
                <a:cs typeface="Calibri"/>
                <a:sym typeface="Calibri"/>
              </a:rPr>
              <a:t>Command line arguments</a:t>
            </a:r>
            <a:endParaRPr sz="2200" b="1" dirty="0">
              <a:solidFill>
                <a:schemeClr val="dk1"/>
              </a:solidFill>
              <a:latin typeface="Calibri"/>
              <a:ea typeface="Calibri"/>
              <a:cs typeface="Calibri"/>
              <a:sym typeface="Calibri"/>
            </a:endParaRPr>
          </a:p>
          <a:p>
            <a:pPr marL="457200" indent="-482600">
              <a:spcBef>
                <a:spcPts val="600"/>
              </a:spcBef>
              <a:buClr>
                <a:srgbClr val="000000"/>
              </a:buClr>
              <a:buSzPts val="2200"/>
              <a:buFont typeface="Noto Sans Symbols"/>
              <a:buChar char="▪"/>
            </a:pPr>
            <a:r>
              <a:rPr lang="en-US" sz="2200" dirty="0">
                <a:solidFill>
                  <a:schemeClr val="dk1"/>
                </a:solidFill>
                <a:latin typeface="Calibri"/>
                <a:ea typeface="Calibri"/>
                <a:cs typeface="Calibri"/>
                <a:sym typeface="Calibri"/>
              </a:rPr>
              <a:t>Environment variables</a:t>
            </a:r>
            <a:endParaRPr sz="2200" b="1" dirty="0">
              <a:solidFill>
                <a:schemeClr val="dk1"/>
              </a:solidFill>
              <a:latin typeface="Calibri"/>
              <a:ea typeface="Calibri"/>
              <a:cs typeface="Calibri"/>
              <a:sym typeface="Calibri"/>
            </a:endParaRPr>
          </a:p>
          <a:p>
            <a:pPr marL="457200" indent="-482600">
              <a:spcBef>
                <a:spcPts val="600"/>
              </a:spcBef>
              <a:buClr>
                <a:srgbClr val="000000"/>
              </a:buClr>
              <a:buSzPts val="2200"/>
              <a:buFont typeface="Noto Sans Symbols"/>
              <a:buChar char="▪"/>
            </a:pPr>
            <a:r>
              <a:rPr lang="en-US" sz="2200" dirty="0">
                <a:solidFill>
                  <a:schemeClr val="dk1"/>
                </a:solidFill>
                <a:latin typeface="Calibri"/>
                <a:ea typeface="Calibri"/>
                <a:cs typeface="Calibri"/>
                <a:sym typeface="Calibri"/>
              </a:rPr>
              <a:t>Files in a volume</a:t>
            </a:r>
            <a:endParaRPr sz="2200" b="1" dirty="0">
              <a:solidFill>
                <a:schemeClr val="dk1"/>
              </a:solidFill>
              <a:latin typeface="Calibri"/>
              <a:ea typeface="Calibri"/>
              <a:cs typeface="Calibri"/>
              <a:sym typeface="Calibri"/>
            </a:endParaRPr>
          </a:p>
          <a:p>
            <a:pPr marL="0" indent="0">
              <a:spcBef>
                <a:spcPts val="600"/>
              </a:spcBef>
              <a:buClr>
                <a:schemeClr val="accent3"/>
              </a:buClr>
              <a:buSzPts val="1800"/>
              <a:buNone/>
            </a:pPr>
            <a:r>
              <a:rPr lang="en-US" sz="2200" dirty="0">
                <a:solidFill>
                  <a:schemeClr val="dk1"/>
                </a:solidFill>
                <a:latin typeface="Calibri"/>
                <a:ea typeface="Calibri"/>
                <a:cs typeface="Calibri"/>
                <a:sym typeface="Calibri"/>
              </a:rPr>
              <a:t>Config maps function similar to secrets, but values are stored as strings and are more readily readable.</a:t>
            </a:r>
            <a:endParaRPr sz="2200" b="1" dirty="0">
              <a:solidFill>
                <a:schemeClr val="dk1"/>
              </a:solidFill>
              <a:latin typeface="Calibri"/>
              <a:ea typeface="Calibri"/>
              <a:cs typeface="Calibri"/>
              <a:sym typeface="Calibri"/>
            </a:endParaRPr>
          </a:p>
        </p:txBody>
      </p:sp>
      <p:sp>
        <p:nvSpPr>
          <p:cNvPr id="2255" name="Google Shape;2255;p304"/>
          <p:cNvSpPr txBox="1"/>
          <p:nvPr/>
        </p:nvSpPr>
        <p:spPr>
          <a:xfrm>
            <a:off x="1353238" y="1606980"/>
            <a:ext cx="6535500" cy="1172700"/>
          </a:xfrm>
          <a:prstGeom prst="rect">
            <a:avLst/>
          </a:prstGeom>
          <a:noFill/>
          <a:ln>
            <a:noFill/>
          </a:ln>
        </p:spPr>
        <p:txBody>
          <a:bodyPr spcFirstLastPara="1" wrap="square" lIns="91425" tIns="45700" rIns="91425" bIns="45700" anchor="t" anchorCtr="0">
            <a:noAutofit/>
          </a:bodyPr>
          <a:lstStyle/>
          <a:p>
            <a:pPr>
              <a:lnSpc>
                <a:spcPct val="90000"/>
              </a:lnSpc>
              <a:buClr>
                <a:schemeClr val="accent3"/>
              </a:buClr>
              <a:buSzPts val="1800"/>
            </a:pPr>
            <a:r>
              <a:rPr lang="en-US" sz="2200" b="1" dirty="0">
                <a:solidFill>
                  <a:schemeClr val="dk1"/>
                </a:solidFill>
                <a:latin typeface="Calibri"/>
                <a:ea typeface="Calibri"/>
                <a:cs typeface="Calibri"/>
                <a:sym typeface="Calibri"/>
              </a:rPr>
              <a:t>A set of key-value pairs that serve as configuration data for pods. They solve the problem of how to pass config data such as environment variables to pods. </a:t>
            </a:r>
            <a:endParaRPr sz="2200" dirty="0">
              <a:solidFill>
                <a:srgbClr val="000000"/>
              </a:solidFill>
              <a:latin typeface="Arial"/>
              <a:ea typeface="Arial"/>
              <a:cs typeface="Arial"/>
              <a:sym typeface="Arial"/>
            </a:endParaRPr>
          </a:p>
        </p:txBody>
      </p:sp>
      <p:sp>
        <p:nvSpPr>
          <p:cNvPr id="2256" name="Google Shape;2256;p304"/>
          <p:cNvSpPr txBox="1"/>
          <p:nvPr/>
        </p:nvSpPr>
        <p:spPr>
          <a:xfrm>
            <a:off x="7972301" y="1460665"/>
            <a:ext cx="184800" cy="369300"/>
          </a:xfrm>
          <a:prstGeom prst="rect">
            <a:avLst/>
          </a:prstGeom>
          <a:noFill/>
          <a:ln>
            <a:noFill/>
          </a:ln>
        </p:spPr>
        <p:txBody>
          <a:bodyPr spcFirstLastPara="1" wrap="square" lIns="91425" tIns="45700" rIns="91425" bIns="45700" anchor="t" anchorCtr="0">
            <a:noAutofit/>
          </a:bodyPr>
          <a:lstStyle/>
          <a:p>
            <a:pPr>
              <a:buClr>
                <a:srgbClr val="000000"/>
              </a:buClr>
              <a:buSzPts val="1800"/>
            </a:pPr>
            <a:endParaRPr>
              <a:solidFill>
                <a:schemeClr val="dk1"/>
              </a:solidFill>
              <a:latin typeface="Arial"/>
              <a:ea typeface="Arial"/>
              <a:cs typeface="Arial"/>
              <a:sym typeface="Arial"/>
            </a:endParaRPr>
          </a:p>
        </p:txBody>
      </p:sp>
      <p:pic>
        <p:nvPicPr>
          <p:cNvPr id="2257" name="Google Shape;2257;p304"/>
          <p:cNvPicPr preferRelativeResize="0"/>
          <p:nvPr/>
        </p:nvPicPr>
        <p:blipFill rotWithShape="1">
          <a:blip r:embed="rId3">
            <a:alphaModFix/>
          </a:blip>
          <a:srcRect/>
          <a:stretch/>
        </p:blipFill>
        <p:spPr>
          <a:xfrm>
            <a:off x="8409939" y="762000"/>
            <a:ext cx="2240249" cy="3048000"/>
          </a:xfrm>
          <a:prstGeom prst="rect">
            <a:avLst/>
          </a:prstGeom>
          <a:noFill/>
          <a:ln>
            <a:noFill/>
          </a:ln>
        </p:spPr>
      </p:pic>
      <p:pic>
        <p:nvPicPr>
          <p:cNvPr id="2258" name="Google Shape;2258;p304"/>
          <p:cNvPicPr preferRelativeResize="0"/>
          <p:nvPr/>
        </p:nvPicPr>
        <p:blipFill rotWithShape="1">
          <a:blip r:embed="rId4">
            <a:alphaModFix/>
          </a:blip>
          <a:srcRect/>
          <a:stretch/>
        </p:blipFill>
        <p:spPr>
          <a:xfrm>
            <a:off x="7793814" y="4343401"/>
            <a:ext cx="2842518" cy="1485280"/>
          </a:xfrm>
          <a:prstGeom prst="rect">
            <a:avLst/>
          </a:prstGeom>
          <a:noFill/>
          <a:ln>
            <a:noFill/>
          </a:ln>
        </p:spPr>
      </p:pic>
      <p:cxnSp>
        <p:nvCxnSpPr>
          <p:cNvPr id="8" name="Straight Connector 7">
            <a:extLst>
              <a:ext uri="{FF2B5EF4-FFF2-40B4-BE49-F238E27FC236}">
                <a16:creationId xmlns:a16="http://schemas.microsoft.com/office/drawing/2014/main" id="{D2EB4841-4E96-487D-ABC4-B5548C00F462}"/>
              </a:ext>
            </a:extLst>
          </p:cNvPr>
          <p:cNvCxnSpPr>
            <a:cxnSpLocks/>
          </p:cNvCxnSpPr>
          <p:nvPr/>
        </p:nvCxnSpPr>
        <p:spPr>
          <a:xfrm>
            <a:off x="1" y="6172200"/>
            <a:ext cx="12192001"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4FA1DC61-98B9-4D2E-95B3-4BE126C9E1EA}"/>
              </a:ext>
            </a:extLst>
          </p:cNvPr>
          <p:cNvSpPr txBox="1"/>
          <p:nvPr/>
        </p:nvSpPr>
        <p:spPr>
          <a:xfrm>
            <a:off x="122853" y="6317931"/>
            <a:ext cx="4010899" cy="420564"/>
          </a:xfrm>
          <a:prstGeom prst="rect">
            <a:avLst/>
          </a:prstGeom>
          <a:noFill/>
        </p:spPr>
        <p:txBody>
          <a:bodyPr wrap="square" rtlCol="0">
            <a:spAutoFit/>
          </a:bodyPr>
          <a:lstStyle/>
          <a:p>
            <a:pPr algn="ctr"/>
            <a:r>
              <a:rPr lang="en-US" sz="2133" dirty="0">
                <a:solidFill>
                  <a:schemeClr val="bg2">
                    <a:lumMod val="25000"/>
                  </a:schemeClr>
                </a:solidFill>
              </a:rPr>
              <a:t>Agile Brains Consulting</a:t>
            </a:r>
          </a:p>
        </p:txBody>
      </p:sp>
      <p:sp>
        <p:nvSpPr>
          <p:cNvPr id="10" name="TextBox 9">
            <a:extLst>
              <a:ext uri="{FF2B5EF4-FFF2-40B4-BE49-F238E27FC236}">
                <a16:creationId xmlns:a16="http://schemas.microsoft.com/office/drawing/2014/main" id="{DB8D0BBB-5988-46AA-9EAD-707B6004C7B9}"/>
              </a:ext>
            </a:extLst>
          </p:cNvPr>
          <p:cNvSpPr txBox="1"/>
          <p:nvPr/>
        </p:nvSpPr>
        <p:spPr>
          <a:xfrm>
            <a:off x="3514722" y="6490034"/>
            <a:ext cx="5857876" cy="254044"/>
          </a:xfrm>
          <a:prstGeom prst="rect">
            <a:avLst/>
          </a:prstGeom>
          <a:noFill/>
        </p:spPr>
        <p:txBody>
          <a:bodyPr wrap="square" rtlCol="0">
            <a:spAutoFit/>
          </a:bodyPr>
          <a:lstStyle/>
          <a:p>
            <a:pPr algn="ctr"/>
            <a:r>
              <a:rPr lang="en-US" sz="1051" dirty="0">
                <a:solidFill>
                  <a:schemeClr val="bg2">
                    <a:lumMod val="50000"/>
                  </a:schemeClr>
                </a:solidFill>
              </a:rPr>
              <a:t>©Agile Brains Consulting Inc. All rights reserved. Not to be reproduced without prior written consent.</a:t>
            </a:r>
          </a:p>
        </p:txBody>
      </p:sp>
      <p:pic>
        <p:nvPicPr>
          <p:cNvPr id="11" name="Picture 10" descr="A close up of a sign&#10;&#10;Description generated with high confidence">
            <a:extLst>
              <a:ext uri="{FF2B5EF4-FFF2-40B4-BE49-F238E27FC236}">
                <a16:creationId xmlns:a16="http://schemas.microsoft.com/office/drawing/2014/main" id="{62ED1D3C-94ED-4E66-AC1F-BA34BDBDD45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47650" y="6273801"/>
            <a:ext cx="542924" cy="542924"/>
          </a:xfrm>
          <a:prstGeom prst="rect">
            <a:avLst/>
          </a:prstGeom>
        </p:spPr>
      </p:pic>
      <p:pic>
        <p:nvPicPr>
          <p:cNvPr id="12" name="Picture 11">
            <a:extLst>
              <a:ext uri="{FF2B5EF4-FFF2-40B4-BE49-F238E27FC236}">
                <a16:creationId xmlns:a16="http://schemas.microsoft.com/office/drawing/2014/main" id="{7B32E106-9E99-4EB7-9524-D39048EF644E}"/>
              </a:ext>
            </a:extLst>
          </p:cNvPr>
          <p:cNvPicPr>
            <a:picLocks noChangeAspect="1"/>
          </p:cNvPicPr>
          <p:nvPr/>
        </p:nvPicPr>
        <p:blipFill rotWithShape="1">
          <a:blip r:embed="rId6">
            <a:extLst>
              <a:ext uri="{28A0092B-C50C-407E-A947-70E740481C1C}">
                <a14:useLocalDpi xmlns:a14="http://schemas.microsoft.com/office/drawing/2010/main" val="0"/>
              </a:ext>
            </a:extLst>
          </a:blip>
          <a:srcRect t="26736" b="30906"/>
          <a:stretch/>
        </p:blipFill>
        <p:spPr>
          <a:xfrm>
            <a:off x="9965555" y="6252635"/>
            <a:ext cx="1301160" cy="551155"/>
          </a:xfrm>
          <a:prstGeom prst="rect">
            <a:avLst/>
          </a:prstGeom>
        </p:spPr>
      </p:pic>
      <p:sp>
        <p:nvSpPr>
          <p:cNvPr id="13" name="Slide Number Placeholder 102">
            <a:extLst>
              <a:ext uri="{FF2B5EF4-FFF2-40B4-BE49-F238E27FC236}">
                <a16:creationId xmlns:a16="http://schemas.microsoft.com/office/drawing/2014/main" id="{A00F2676-DEAE-461D-80E3-9CE7EC56B906}"/>
              </a:ext>
            </a:extLst>
          </p:cNvPr>
          <p:cNvSpPr txBox="1">
            <a:spLocks/>
          </p:cNvSpPr>
          <p:nvPr/>
        </p:nvSpPr>
        <p:spPr>
          <a:xfrm>
            <a:off x="9159626" y="6356351"/>
            <a:ext cx="2844800" cy="365125"/>
          </a:xfrm>
          <a:prstGeom prst="rect">
            <a:avLst/>
          </a:prstGeom>
        </p:spPr>
        <p:txBody>
          <a:bodyPr vert="horz" lIns="121920" tIns="60960" rIns="121920" bIns="6096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04198DC-2EF7-4B34-A789-AD3A4CDEBD28}" type="slidenum">
              <a:rPr lang="en-US" sz="1600"/>
              <a:pPr/>
              <a:t>60</a:t>
            </a:fld>
            <a:endParaRPr lang="en-US" sz="1600" dirty="0"/>
          </a:p>
        </p:txBody>
      </p:sp>
      <p:sp>
        <p:nvSpPr>
          <p:cNvPr id="14" name="Title 1">
            <a:extLst>
              <a:ext uri="{FF2B5EF4-FFF2-40B4-BE49-F238E27FC236}">
                <a16:creationId xmlns:a16="http://schemas.microsoft.com/office/drawing/2014/main" id="{93544CAF-180D-F84E-9C4E-DF39F4523D6B}"/>
              </a:ext>
            </a:extLst>
          </p:cNvPr>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002060"/>
                </a:solidFill>
              </a:rPr>
              <a:t>Kubernetes: </a:t>
            </a:r>
            <a:r>
              <a:rPr lang="en-US" b="1" dirty="0" err="1">
                <a:solidFill>
                  <a:srgbClr val="002060"/>
                </a:solidFill>
              </a:rPr>
              <a:t>Configmap</a:t>
            </a:r>
            <a:endParaRPr lang="en-US" b="1" dirty="0">
              <a:solidFill>
                <a:srgbClr val="002060"/>
              </a:solidFill>
            </a:endParaRPr>
          </a:p>
        </p:txBody>
      </p:sp>
    </p:spTree>
    <p:extLst>
      <p:ext uri="{BB962C8B-B14F-4D97-AF65-F5344CB8AC3E}">
        <p14:creationId xmlns:p14="http://schemas.microsoft.com/office/powerpoint/2010/main" val="152468192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2263"/>
        <p:cNvGrpSpPr/>
        <p:nvPr/>
      </p:nvGrpSpPr>
      <p:grpSpPr>
        <a:xfrm>
          <a:off x="0" y="0"/>
          <a:ext cx="0" cy="0"/>
          <a:chOff x="0" y="0"/>
          <a:chExt cx="0" cy="0"/>
        </a:xfrm>
      </p:grpSpPr>
      <p:sp>
        <p:nvSpPr>
          <p:cNvPr id="2264" name="Google Shape;2264;p305"/>
          <p:cNvSpPr txBox="1"/>
          <p:nvPr/>
        </p:nvSpPr>
        <p:spPr>
          <a:xfrm>
            <a:off x="7972301" y="1460665"/>
            <a:ext cx="184800" cy="369300"/>
          </a:xfrm>
          <a:prstGeom prst="rect">
            <a:avLst/>
          </a:prstGeom>
          <a:noFill/>
          <a:ln>
            <a:noFill/>
          </a:ln>
        </p:spPr>
        <p:txBody>
          <a:bodyPr spcFirstLastPara="1" wrap="square" lIns="91425" tIns="45700" rIns="91425" bIns="45700" anchor="t" anchorCtr="0">
            <a:noAutofit/>
          </a:bodyPr>
          <a:lstStyle/>
          <a:p>
            <a:pPr>
              <a:buClr>
                <a:srgbClr val="000000"/>
              </a:buClr>
              <a:buSzPts val="1800"/>
            </a:pPr>
            <a:endParaRPr>
              <a:solidFill>
                <a:schemeClr val="dk1"/>
              </a:solidFill>
              <a:latin typeface="Arial"/>
              <a:ea typeface="Arial"/>
              <a:cs typeface="Arial"/>
              <a:sym typeface="Arial"/>
            </a:endParaRPr>
          </a:p>
        </p:txBody>
      </p:sp>
      <p:pic>
        <p:nvPicPr>
          <p:cNvPr id="2266" name="Google Shape;2266;p305" descr="Screen Shot 2018-08-08 at 2.26.04 AM.png"/>
          <p:cNvPicPr preferRelativeResize="0"/>
          <p:nvPr/>
        </p:nvPicPr>
        <p:blipFill rotWithShape="1">
          <a:blip r:embed="rId3">
            <a:alphaModFix/>
          </a:blip>
          <a:srcRect/>
          <a:stretch/>
        </p:blipFill>
        <p:spPr>
          <a:xfrm>
            <a:off x="1981201" y="1571881"/>
            <a:ext cx="8515349" cy="3761318"/>
          </a:xfrm>
          <a:prstGeom prst="rect">
            <a:avLst/>
          </a:prstGeom>
          <a:noFill/>
          <a:ln>
            <a:noFill/>
          </a:ln>
        </p:spPr>
      </p:pic>
      <p:cxnSp>
        <p:nvCxnSpPr>
          <p:cNvPr id="5" name="Straight Connector 4">
            <a:extLst>
              <a:ext uri="{FF2B5EF4-FFF2-40B4-BE49-F238E27FC236}">
                <a16:creationId xmlns:a16="http://schemas.microsoft.com/office/drawing/2014/main" id="{D2EB4841-4E96-487D-ABC4-B5548C00F462}"/>
              </a:ext>
            </a:extLst>
          </p:cNvPr>
          <p:cNvCxnSpPr>
            <a:cxnSpLocks/>
          </p:cNvCxnSpPr>
          <p:nvPr/>
        </p:nvCxnSpPr>
        <p:spPr>
          <a:xfrm>
            <a:off x="1" y="6172200"/>
            <a:ext cx="12192001"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FA1DC61-98B9-4D2E-95B3-4BE126C9E1EA}"/>
              </a:ext>
            </a:extLst>
          </p:cNvPr>
          <p:cNvSpPr txBox="1"/>
          <p:nvPr/>
        </p:nvSpPr>
        <p:spPr>
          <a:xfrm>
            <a:off x="122853" y="6317931"/>
            <a:ext cx="4010899" cy="420564"/>
          </a:xfrm>
          <a:prstGeom prst="rect">
            <a:avLst/>
          </a:prstGeom>
          <a:noFill/>
        </p:spPr>
        <p:txBody>
          <a:bodyPr wrap="square" rtlCol="0">
            <a:spAutoFit/>
          </a:bodyPr>
          <a:lstStyle/>
          <a:p>
            <a:pPr algn="ctr"/>
            <a:r>
              <a:rPr lang="en-US" sz="2133" dirty="0">
                <a:solidFill>
                  <a:schemeClr val="bg2">
                    <a:lumMod val="25000"/>
                  </a:schemeClr>
                </a:solidFill>
              </a:rPr>
              <a:t>Agile Brains Consulting</a:t>
            </a:r>
          </a:p>
        </p:txBody>
      </p:sp>
      <p:sp>
        <p:nvSpPr>
          <p:cNvPr id="7" name="TextBox 6">
            <a:extLst>
              <a:ext uri="{FF2B5EF4-FFF2-40B4-BE49-F238E27FC236}">
                <a16:creationId xmlns:a16="http://schemas.microsoft.com/office/drawing/2014/main" id="{DB8D0BBB-5988-46AA-9EAD-707B6004C7B9}"/>
              </a:ext>
            </a:extLst>
          </p:cNvPr>
          <p:cNvSpPr txBox="1"/>
          <p:nvPr/>
        </p:nvSpPr>
        <p:spPr>
          <a:xfrm>
            <a:off x="3514722" y="6490034"/>
            <a:ext cx="5857876" cy="254044"/>
          </a:xfrm>
          <a:prstGeom prst="rect">
            <a:avLst/>
          </a:prstGeom>
          <a:noFill/>
        </p:spPr>
        <p:txBody>
          <a:bodyPr wrap="square" rtlCol="0">
            <a:spAutoFit/>
          </a:bodyPr>
          <a:lstStyle/>
          <a:p>
            <a:pPr algn="ctr"/>
            <a:r>
              <a:rPr lang="en-US" sz="1051" dirty="0">
                <a:solidFill>
                  <a:schemeClr val="bg2">
                    <a:lumMod val="50000"/>
                  </a:schemeClr>
                </a:solidFill>
              </a:rPr>
              <a:t>©Agile Brains Consulting Inc. All rights reserved. Not to be reproduced without prior written consent.</a:t>
            </a:r>
          </a:p>
        </p:txBody>
      </p:sp>
      <p:pic>
        <p:nvPicPr>
          <p:cNvPr id="8" name="Picture 7" descr="A close up of a sign&#10;&#10;Description generated with high confidence">
            <a:extLst>
              <a:ext uri="{FF2B5EF4-FFF2-40B4-BE49-F238E27FC236}">
                <a16:creationId xmlns:a16="http://schemas.microsoft.com/office/drawing/2014/main" id="{62ED1D3C-94ED-4E66-AC1F-BA34BDBDD45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47650" y="6273801"/>
            <a:ext cx="542924" cy="542924"/>
          </a:xfrm>
          <a:prstGeom prst="rect">
            <a:avLst/>
          </a:prstGeom>
        </p:spPr>
      </p:pic>
      <p:pic>
        <p:nvPicPr>
          <p:cNvPr id="9" name="Picture 8">
            <a:extLst>
              <a:ext uri="{FF2B5EF4-FFF2-40B4-BE49-F238E27FC236}">
                <a16:creationId xmlns:a16="http://schemas.microsoft.com/office/drawing/2014/main" id="{7B32E106-9E99-4EB7-9524-D39048EF644E}"/>
              </a:ext>
            </a:extLst>
          </p:cNvPr>
          <p:cNvPicPr>
            <a:picLocks noChangeAspect="1"/>
          </p:cNvPicPr>
          <p:nvPr/>
        </p:nvPicPr>
        <p:blipFill rotWithShape="1">
          <a:blip r:embed="rId5">
            <a:extLst>
              <a:ext uri="{28A0092B-C50C-407E-A947-70E740481C1C}">
                <a14:useLocalDpi xmlns:a14="http://schemas.microsoft.com/office/drawing/2010/main" val="0"/>
              </a:ext>
            </a:extLst>
          </a:blip>
          <a:srcRect t="26736" b="30906"/>
          <a:stretch/>
        </p:blipFill>
        <p:spPr>
          <a:xfrm>
            <a:off x="9965555" y="6252635"/>
            <a:ext cx="1301160" cy="551155"/>
          </a:xfrm>
          <a:prstGeom prst="rect">
            <a:avLst/>
          </a:prstGeom>
        </p:spPr>
      </p:pic>
      <p:sp>
        <p:nvSpPr>
          <p:cNvPr id="10" name="Slide Number Placeholder 102">
            <a:extLst>
              <a:ext uri="{FF2B5EF4-FFF2-40B4-BE49-F238E27FC236}">
                <a16:creationId xmlns:a16="http://schemas.microsoft.com/office/drawing/2014/main" id="{A00F2676-DEAE-461D-80E3-9CE7EC56B906}"/>
              </a:ext>
            </a:extLst>
          </p:cNvPr>
          <p:cNvSpPr txBox="1">
            <a:spLocks/>
          </p:cNvSpPr>
          <p:nvPr/>
        </p:nvSpPr>
        <p:spPr>
          <a:xfrm>
            <a:off x="9159626" y="6356351"/>
            <a:ext cx="2844800" cy="365125"/>
          </a:xfrm>
          <a:prstGeom prst="rect">
            <a:avLst/>
          </a:prstGeom>
        </p:spPr>
        <p:txBody>
          <a:bodyPr vert="horz" lIns="121920" tIns="60960" rIns="121920" bIns="6096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04198DC-2EF7-4B34-A789-AD3A4CDEBD28}" type="slidenum">
              <a:rPr lang="en-US" sz="1600"/>
              <a:pPr/>
              <a:t>61</a:t>
            </a:fld>
            <a:endParaRPr lang="en-US" sz="1600" dirty="0"/>
          </a:p>
        </p:txBody>
      </p:sp>
      <p:sp>
        <p:nvSpPr>
          <p:cNvPr id="11" name="Title 1">
            <a:extLst>
              <a:ext uri="{FF2B5EF4-FFF2-40B4-BE49-F238E27FC236}">
                <a16:creationId xmlns:a16="http://schemas.microsoft.com/office/drawing/2014/main" id="{BB924198-D642-6149-B355-F53CA366ECB2}"/>
              </a:ext>
            </a:extLst>
          </p:cNvPr>
          <p:cNvSpPr txBox="1">
            <a:spLocks/>
          </p:cNvSpPr>
          <p:nvPr/>
        </p:nvSpPr>
        <p:spPr>
          <a:xfrm>
            <a:off x="519112" y="157458"/>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002060"/>
                </a:solidFill>
              </a:rPr>
              <a:t>Kubernetes: Config Map</a:t>
            </a:r>
          </a:p>
        </p:txBody>
      </p:sp>
    </p:spTree>
    <p:extLst>
      <p:ext uri="{BB962C8B-B14F-4D97-AF65-F5344CB8AC3E}">
        <p14:creationId xmlns:p14="http://schemas.microsoft.com/office/powerpoint/2010/main" val="201282216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2271"/>
        <p:cNvGrpSpPr/>
        <p:nvPr/>
      </p:nvGrpSpPr>
      <p:grpSpPr>
        <a:xfrm>
          <a:off x="0" y="0"/>
          <a:ext cx="0" cy="0"/>
          <a:chOff x="0" y="0"/>
          <a:chExt cx="0" cy="0"/>
        </a:xfrm>
      </p:grpSpPr>
      <p:sp>
        <p:nvSpPr>
          <p:cNvPr id="2272" name="Google Shape;2272;p306"/>
          <p:cNvSpPr txBox="1"/>
          <p:nvPr/>
        </p:nvSpPr>
        <p:spPr>
          <a:xfrm>
            <a:off x="7972301" y="1460665"/>
            <a:ext cx="184800" cy="369300"/>
          </a:xfrm>
          <a:prstGeom prst="rect">
            <a:avLst/>
          </a:prstGeom>
          <a:noFill/>
          <a:ln>
            <a:noFill/>
          </a:ln>
        </p:spPr>
        <p:txBody>
          <a:bodyPr spcFirstLastPara="1" wrap="square" lIns="91425" tIns="45700" rIns="91425" bIns="45700" anchor="t" anchorCtr="0">
            <a:noAutofit/>
          </a:bodyPr>
          <a:lstStyle/>
          <a:p>
            <a:pPr>
              <a:buClr>
                <a:srgbClr val="000000"/>
              </a:buClr>
              <a:buSzPts val="1800"/>
            </a:pPr>
            <a:endParaRPr>
              <a:solidFill>
                <a:schemeClr val="dk1"/>
              </a:solidFill>
              <a:latin typeface="Arial"/>
              <a:ea typeface="Arial"/>
              <a:cs typeface="Arial"/>
              <a:sym typeface="Arial"/>
            </a:endParaRPr>
          </a:p>
        </p:txBody>
      </p:sp>
      <p:sp>
        <p:nvSpPr>
          <p:cNvPr id="2274" name="Google Shape;2274;p306"/>
          <p:cNvSpPr/>
          <p:nvPr/>
        </p:nvSpPr>
        <p:spPr>
          <a:xfrm>
            <a:off x="2343524" y="2420702"/>
            <a:ext cx="2139600" cy="2031300"/>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a:buClr>
                <a:srgbClr val="000000"/>
              </a:buClr>
              <a:buSzPts val="1400"/>
            </a:pPr>
            <a:r>
              <a:rPr lang="en-US" sz="1400" dirty="0" err="1">
                <a:solidFill>
                  <a:srgbClr val="000000"/>
                </a:solidFill>
                <a:latin typeface="Arial"/>
                <a:ea typeface="Arial"/>
                <a:cs typeface="Arial"/>
                <a:sym typeface="Arial"/>
              </a:rPr>
              <a:t>apiVersion</a:t>
            </a:r>
            <a:r>
              <a:rPr lang="en-US" sz="1400" dirty="0">
                <a:solidFill>
                  <a:srgbClr val="000000"/>
                </a:solidFill>
                <a:latin typeface="Arial"/>
                <a:ea typeface="Arial"/>
                <a:cs typeface="Arial"/>
                <a:sym typeface="Arial"/>
              </a:rPr>
              <a:t>: v1</a:t>
            </a:r>
            <a:endParaRPr dirty="0"/>
          </a:p>
          <a:p>
            <a:pPr>
              <a:buClr>
                <a:srgbClr val="000000"/>
              </a:buClr>
              <a:buSzPts val="1400"/>
            </a:pPr>
            <a:r>
              <a:rPr lang="en-US" sz="1400" dirty="0">
                <a:solidFill>
                  <a:srgbClr val="000000"/>
                </a:solidFill>
                <a:latin typeface="Arial"/>
                <a:ea typeface="Arial"/>
                <a:cs typeface="Arial"/>
                <a:sym typeface="Arial"/>
              </a:rPr>
              <a:t>kind: </a:t>
            </a:r>
            <a:r>
              <a:rPr lang="en-US" sz="1400" dirty="0" err="1">
                <a:solidFill>
                  <a:srgbClr val="000000"/>
                </a:solidFill>
                <a:latin typeface="Arial"/>
                <a:ea typeface="Arial"/>
                <a:cs typeface="Arial"/>
                <a:sym typeface="Arial"/>
              </a:rPr>
              <a:t>ConfigMap</a:t>
            </a:r>
            <a:endParaRPr sz="1400" dirty="0">
              <a:solidFill>
                <a:srgbClr val="000000"/>
              </a:solidFill>
              <a:latin typeface="Arial"/>
              <a:ea typeface="Arial"/>
              <a:cs typeface="Arial"/>
              <a:sym typeface="Arial"/>
            </a:endParaRPr>
          </a:p>
          <a:p>
            <a:pPr>
              <a:buClr>
                <a:srgbClr val="000000"/>
              </a:buClr>
              <a:buSzPts val="1400"/>
            </a:pPr>
            <a:r>
              <a:rPr lang="en-US" sz="1400" dirty="0">
                <a:solidFill>
                  <a:srgbClr val="000000"/>
                </a:solidFill>
                <a:latin typeface="Arial"/>
                <a:ea typeface="Arial"/>
                <a:cs typeface="Arial"/>
                <a:sym typeface="Arial"/>
              </a:rPr>
              <a:t>metadata:</a:t>
            </a:r>
            <a:endParaRPr dirty="0"/>
          </a:p>
          <a:p>
            <a:pPr>
              <a:buClr>
                <a:srgbClr val="000000"/>
              </a:buClr>
              <a:buSzPts val="1400"/>
            </a:pPr>
            <a:r>
              <a:rPr lang="en-US" sz="1400" dirty="0">
                <a:solidFill>
                  <a:srgbClr val="000000"/>
                </a:solidFill>
                <a:latin typeface="Arial"/>
                <a:ea typeface="Arial"/>
                <a:cs typeface="Arial"/>
                <a:sym typeface="Arial"/>
              </a:rPr>
              <a:t>  name: test-cm</a:t>
            </a:r>
            <a:endParaRPr dirty="0"/>
          </a:p>
          <a:p>
            <a:pPr>
              <a:buClr>
                <a:srgbClr val="000000"/>
              </a:buClr>
              <a:buSzPts val="1400"/>
            </a:pPr>
            <a:r>
              <a:rPr lang="en-US" sz="1400" dirty="0">
                <a:solidFill>
                  <a:srgbClr val="000000"/>
                </a:solidFill>
                <a:latin typeface="Arial"/>
                <a:ea typeface="Arial"/>
                <a:cs typeface="Arial"/>
                <a:sym typeface="Arial"/>
              </a:rPr>
              <a:t>  labels:</a:t>
            </a:r>
            <a:endParaRPr dirty="0"/>
          </a:p>
          <a:p>
            <a:pPr>
              <a:buClr>
                <a:srgbClr val="000000"/>
              </a:buClr>
              <a:buSzPts val="1400"/>
            </a:pPr>
            <a:r>
              <a:rPr lang="en-US" sz="1400" dirty="0">
                <a:solidFill>
                  <a:srgbClr val="000000"/>
                </a:solidFill>
                <a:latin typeface="Arial"/>
                <a:ea typeface="Arial"/>
                <a:cs typeface="Arial"/>
                <a:sym typeface="Arial"/>
              </a:rPr>
              <a:t>    name: test-cm</a:t>
            </a:r>
            <a:endParaRPr dirty="0"/>
          </a:p>
          <a:p>
            <a:pPr>
              <a:buClr>
                <a:srgbClr val="000000"/>
              </a:buClr>
              <a:buSzPts val="1400"/>
            </a:pPr>
            <a:r>
              <a:rPr lang="en-US" sz="1400" dirty="0">
                <a:solidFill>
                  <a:srgbClr val="000000"/>
                </a:solidFill>
                <a:latin typeface="Arial"/>
                <a:ea typeface="Arial"/>
                <a:cs typeface="Arial"/>
                <a:sym typeface="Arial"/>
              </a:rPr>
              <a:t>data:</a:t>
            </a:r>
            <a:endParaRPr dirty="0"/>
          </a:p>
          <a:p>
            <a:pPr>
              <a:buClr>
                <a:srgbClr val="000000"/>
              </a:buClr>
              <a:buSzPts val="1400"/>
            </a:pPr>
            <a:r>
              <a:rPr lang="en-US" sz="1400" dirty="0">
                <a:solidFill>
                  <a:srgbClr val="000000"/>
                </a:solidFill>
                <a:latin typeface="Arial"/>
                <a:ea typeface="Arial"/>
                <a:cs typeface="Arial"/>
                <a:sym typeface="Arial"/>
              </a:rPr>
              <a:t>  key1: value1</a:t>
            </a:r>
            <a:endParaRPr dirty="0"/>
          </a:p>
          <a:p>
            <a:pPr>
              <a:buClr>
                <a:srgbClr val="000000"/>
              </a:buClr>
              <a:buSzPts val="1400"/>
            </a:pPr>
            <a:r>
              <a:rPr lang="en-US" sz="1400" dirty="0">
                <a:solidFill>
                  <a:srgbClr val="000000"/>
                </a:solidFill>
                <a:latin typeface="Arial"/>
                <a:ea typeface="Arial"/>
                <a:cs typeface="Arial"/>
                <a:sym typeface="Arial"/>
              </a:rPr>
              <a:t>  key2: value2</a:t>
            </a:r>
            <a:endParaRPr sz="1400" dirty="0">
              <a:solidFill>
                <a:srgbClr val="000000"/>
              </a:solidFill>
              <a:latin typeface="Arial"/>
              <a:ea typeface="Arial"/>
              <a:cs typeface="Arial"/>
              <a:sym typeface="Arial"/>
            </a:endParaRPr>
          </a:p>
        </p:txBody>
      </p:sp>
      <p:sp>
        <p:nvSpPr>
          <p:cNvPr id="2275" name="Google Shape;2275;p306"/>
          <p:cNvSpPr/>
          <p:nvPr/>
        </p:nvSpPr>
        <p:spPr>
          <a:xfrm>
            <a:off x="5585474" y="1906866"/>
            <a:ext cx="4572000" cy="3539400"/>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a:buClr>
                <a:srgbClr val="000000"/>
              </a:buClr>
              <a:buSzPts val="1400"/>
            </a:pPr>
            <a:r>
              <a:rPr lang="en-US" sz="1400" dirty="0" err="1">
                <a:solidFill>
                  <a:srgbClr val="000000"/>
                </a:solidFill>
                <a:latin typeface="Arial"/>
                <a:ea typeface="Arial"/>
                <a:cs typeface="Arial"/>
                <a:sym typeface="Arial"/>
              </a:rPr>
              <a:t>apiVersion</a:t>
            </a:r>
            <a:r>
              <a:rPr lang="en-US" sz="1400" dirty="0">
                <a:solidFill>
                  <a:srgbClr val="000000"/>
                </a:solidFill>
                <a:latin typeface="Arial"/>
                <a:ea typeface="Arial"/>
                <a:cs typeface="Arial"/>
                <a:sym typeface="Arial"/>
              </a:rPr>
              <a:t>: v1</a:t>
            </a:r>
            <a:endParaRPr dirty="0"/>
          </a:p>
          <a:p>
            <a:pPr>
              <a:buClr>
                <a:srgbClr val="000000"/>
              </a:buClr>
              <a:buSzPts val="1400"/>
            </a:pPr>
            <a:r>
              <a:rPr lang="en-US" sz="1400" dirty="0">
                <a:solidFill>
                  <a:srgbClr val="000000"/>
                </a:solidFill>
                <a:latin typeface="Arial"/>
                <a:ea typeface="Arial"/>
                <a:cs typeface="Arial"/>
                <a:sym typeface="Arial"/>
              </a:rPr>
              <a:t>   kind: Pod</a:t>
            </a:r>
            <a:endParaRPr dirty="0"/>
          </a:p>
          <a:p>
            <a:pPr>
              <a:buClr>
                <a:srgbClr val="000000"/>
              </a:buClr>
              <a:buSzPts val="1400"/>
            </a:pPr>
            <a:r>
              <a:rPr lang="en-US" sz="1400" dirty="0">
                <a:solidFill>
                  <a:srgbClr val="000000"/>
                </a:solidFill>
                <a:latin typeface="Arial"/>
                <a:ea typeface="Arial"/>
                <a:cs typeface="Arial"/>
                <a:sym typeface="Arial"/>
              </a:rPr>
              <a:t>   metadata:</a:t>
            </a:r>
            <a:endParaRPr dirty="0"/>
          </a:p>
          <a:p>
            <a:pPr>
              <a:buClr>
                <a:srgbClr val="000000"/>
              </a:buClr>
              <a:buSzPts val="1400"/>
            </a:pPr>
            <a:r>
              <a:rPr lang="en-US" sz="1400" dirty="0">
                <a:solidFill>
                  <a:srgbClr val="000000"/>
                </a:solidFill>
                <a:latin typeface="Arial"/>
                <a:ea typeface="Arial"/>
                <a:cs typeface="Arial"/>
                <a:sym typeface="Arial"/>
              </a:rPr>
              <a:t>     name: pod-with-cm</a:t>
            </a:r>
            <a:endParaRPr dirty="0"/>
          </a:p>
          <a:p>
            <a:pPr>
              <a:buClr>
                <a:srgbClr val="000000"/>
              </a:buClr>
              <a:buSzPts val="1400"/>
            </a:pPr>
            <a:r>
              <a:rPr lang="en-US" sz="1400" dirty="0">
                <a:solidFill>
                  <a:srgbClr val="000000"/>
                </a:solidFill>
                <a:latin typeface="Arial"/>
                <a:ea typeface="Arial"/>
                <a:cs typeface="Arial"/>
                <a:sym typeface="Arial"/>
              </a:rPr>
              <a:t>   spec:</a:t>
            </a:r>
            <a:endParaRPr dirty="0"/>
          </a:p>
          <a:p>
            <a:pPr>
              <a:buClr>
                <a:srgbClr val="000000"/>
              </a:buClr>
              <a:buSzPts val="1400"/>
            </a:pPr>
            <a:r>
              <a:rPr lang="en-US" sz="1400" dirty="0">
                <a:solidFill>
                  <a:srgbClr val="000000"/>
                </a:solidFill>
                <a:latin typeface="Arial"/>
                <a:ea typeface="Arial"/>
                <a:cs typeface="Arial"/>
                <a:sym typeface="Arial"/>
              </a:rPr>
              <a:t>     containers:</a:t>
            </a:r>
            <a:endParaRPr dirty="0"/>
          </a:p>
          <a:p>
            <a:pPr>
              <a:buClr>
                <a:srgbClr val="000000"/>
              </a:buClr>
              <a:buSzPts val="1400"/>
            </a:pPr>
            <a:r>
              <a:rPr lang="en-US" sz="1400" dirty="0">
                <a:solidFill>
                  <a:srgbClr val="000000"/>
                </a:solidFill>
                <a:latin typeface="Arial"/>
                <a:ea typeface="Arial"/>
                <a:cs typeface="Arial"/>
                <a:sym typeface="Arial"/>
              </a:rPr>
              <a:t>       - name: test-container</a:t>
            </a:r>
            <a:endParaRPr dirty="0"/>
          </a:p>
          <a:p>
            <a:pPr>
              <a:buClr>
                <a:srgbClr val="000000"/>
              </a:buClr>
              <a:buSzPts val="1400"/>
            </a:pPr>
            <a:r>
              <a:rPr lang="en-US" sz="1400" dirty="0">
                <a:solidFill>
                  <a:srgbClr val="000000"/>
                </a:solidFill>
                <a:latin typeface="Arial"/>
                <a:ea typeface="Arial"/>
                <a:cs typeface="Arial"/>
                <a:sym typeface="Arial"/>
              </a:rPr>
              <a:t>         image: k8s.gcr.io/</a:t>
            </a:r>
            <a:r>
              <a:rPr lang="en-US" sz="1400" dirty="0" err="1">
                <a:solidFill>
                  <a:srgbClr val="000000"/>
                </a:solidFill>
                <a:latin typeface="Arial"/>
                <a:ea typeface="Arial"/>
                <a:cs typeface="Arial"/>
                <a:sym typeface="Arial"/>
              </a:rPr>
              <a:t>busybox</a:t>
            </a:r>
            <a:endParaRPr sz="1400" dirty="0">
              <a:solidFill>
                <a:srgbClr val="000000"/>
              </a:solidFill>
              <a:latin typeface="Arial"/>
              <a:ea typeface="Arial"/>
              <a:cs typeface="Arial"/>
              <a:sym typeface="Arial"/>
            </a:endParaRPr>
          </a:p>
          <a:p>
            <a:pPr>
              <a:buClr>
                <a:srgbClr val="000000"/>
              </a:buClr>
              <a:buSzPts val="1400"/>
            </a:pPr>
            <a:r>
              <a:rPr lang="en-US" sz="1400" dirty="0">
                <a:solidFill>
                  <a:srgbClr val="000000"/>
                </a:solidFill>
                <a:latin typeface="Arial"/>
                <a:ea typeface="Arial"/>
                <a:cs typeface="Arial"/>
                <a:sym typeface="Arial"/>
              </a:rPr>
              <a:t>         command: [ "/bin/</a:t>
            </a:r>
            <a:r>
              <a:rPr lang="en-US" sz="1400" dirty="0" err="1">
                <a:solidFill>
                  <a:srgbClr val="000000"/>
                </a:solidFill>
                <a:latin typeface="Arial"/>
                <a:ea typeface="Arial"/>
                <a:cs typeface="Arial"/>
                <a:sym typeface="Arial"/>
              </a:rPr>
              <a:t>sh</a:t>
            </a:r>
            <a:r>
              <a:rPr lang="en-US" sz="1400" dirty="0">
                <a:solidFill>
                  <a:srgbClr val="000000"/>
                </a:solidFill>
                <a:latin typeface="Arial"/>
                <a:ea typeface="Arial"/>
                <a:cs typeface="Arial"/>
                <a:sym typeface="Arial"/>
              </a:rPr>
              <a:t>", "-c", "</a:t>
            </a:r>
            <a:r>
              <a:rPr lang="en-US" sz="1400" dirty="0" err="1">
                <a:solidFill>
                  <a:srgbClr val="000000"/>
                </a:solidFill>
                <a:latin typeface="Arial"/>
                <a:ea typeface="Arial"/>
                <a:cs typeface="Arial"/>
                <a:sym typeface="Arial"/>
              </a:rPr>
              <a:t>env</a:t>
            </a:r>
            <a:r>
              <a:rPr lang="en-US" sz="1400" dirty="0">
                <a:solidFill>
                  <a:srgbClr val="000000"/>
                </a:solidFill>
                <a:latin typeface="Arial"/>
                <a:ea typeface="Arial"/>
                <a:cs typeface="Arial"/>
                <a:sym typeface="Arial"/>
              </a:rPr>
              <a:t>" ]</a:t>
            </a:r>
            <a:endParaRPr dirty="0"/>
          </a:p>
          <a:p>
            <a:pPr>
              <a:buClr>
                <a:srgbClr val="000000"/>
              </a:buClr>
              <a:buSzPts val="1400"/>
            </a:pPr>
            <a:r>
              <a:rPr lang="en-US" sz="1400" dirty="0">
                <a:solidFill>
                  <a:srgbClr val="000000"/>
                </a:solidFill>
                <a:latin typeface="Arial"/>
                <a:ea typeface="Arial"/>
                <a:cs typeface="Arial"/>
                <a:sym typeface="Arial"/>
              </a:rPr>
              <a:t>         </a:t>
            </a:r>
            <a:r>
              <a:rPr lang="en-US" sz="1400" dirty="0" err="1">
                <a:solidFill>
                  <a:srgbClr val="000000"/>
                </a:solidFill>
                <a:latin typeface="Arial"/>
                <a:ea typeface="Arial"/>
                <a:cs typeface="Arial"/>
                <a:sym typeface="Arial"/>
              </a:rPr>
              <a:t>env</a:t>
            </a:r>
            <a:r>
              <a:rPr lang="en-US" sz="1400" dirty="0">
                <a:solidFill>
                  <a:srgbClr val="000000"/>
                </a:solidFill>
                <a:latin typeface="Arial"/>
                <a:ea typeface="Arial"/>
                <a:cs typeface="Arial"/>
                <a:sym typeface="Arial"/>
              </a:rPr>
              <a:t>:</a:t>
            </a:r>
            <a:endParaRPr dirty="0"/>
          </a:p>
          <a:p>
            <a:pPr>
              <a:buClr>
                <a:srgbClr val="000000"/>
              </a:buClr>
              <a:buSzPts val="1400"/>
            </a:pPr>
            <a:r>
              <a:rPr lang="en-US" sz="1400" dirty="0">
                <a:solidFill>
                  <a:srgbClr val="000000"/>
                </a:solidFill>
                <a:latin typeface="Arial"/>
                <a:ea typeface="Arial"/>
                <a:cs typeface="Arial"/>
                <a:sym typeface="Arial"/>
              </a:rPr>
              <a:t>           - name: SPECIAL_LEVEL_KEY</a:t>
            </a:r>
            <a:endParaRPr dirty="0"/>
          </a:p>
          <a:p>
            <a:pPr>
              <a:buClr>
                <a:srgbClr val="000000"/>
              </a:buClr>
              <a:buSzPts val="1400"/>
            </a:pPr>
            <a:r>
              <a:rPr lang="en-US" sz="1400" dirty="0">
                <a:solidFill>
                  <a:srgbClr val="000000"/>
                </a:solidFill>
                <a:latin typeface="Arial"/>
                <a:ea typeface="Arial"/>
                <a:cs typeface="Arial"/>
                <a:sym typeface="Arial"/>
              </a:rPr>
              <a:t>             </a:t>
            </a:r>
            <a:r>
              <a:rPr lang="en-US" sz="1400" dirty="0" err="1">
                <a:solidFill>
                  <a:srgbClr val="000000"/>
                </a:solidFill>
                <a:latin typeface="Arial"/>
                <a:ea typeface="Arial"/>
                <a:cs typeface="Arial"/>
                <a:sym typeface="Arial"/>
              </a:rPr>
              <a:t>valueFrom</a:t>
            </a:r>
            <a:r>
              <a:rPr lang="en-US" sz="1400" dirty="0">
                <a:solidFill>
                  <a:srgbClr val="000000"/>
                </a:solidFill>
                <a:latin typeface="Arial"/>
                <a:ea typeface="Arial"/>
                <a:cs typeface="Arial"/>
                <a:sym typeface="Arial"/>
              </a:rPr>
              <a:t>:</a:t>
            </a:r>
            <a:endParaRPr dirty="0"/>
          </a:p>
          <a:p>
            <a:pPr>
              <a:buClr>
                <a:srgbClr val="000000"/>
              </a:buClr>
              <a:buSzPts val="1400"/>
            </a:pPr>
            <a:r>
              <a:rPr lang="en-US" sz="1400" dirty="0">
                <a:solidFill>
                  <a:srgbClr val="000000"/>
                </a:solidFill>
                <a:latin typeface="Arial"/>
                <a:ea typeface="Arial"/>
                <a:cs typeface="Arial"/>
                <a:sym typeface="Arial"/>
              </a:rPr>
              <a:t>               </a:t>
            </a:r>
            <a:r>
              <a:rPr lang="en-US" sz="1400" dirty="0" err="1">
                <a:solidFill>
                  <a:srgbClr val="000000"/>
                </a:solidFill>
                <a:latin typeface="Arial"/>
                <a:ea typeface="Arial"/>
                <a:cs typeface="Arial"/>
                <a:sym typeface="Arial"/>
              </a:rPr>
              <a:t>configMapKeyRef</a:t>
            </a:r>
            <a:r>
              <a:rPr lang="en-US" sz="1400" dirty="0">
                <a:solidFill>
                  <a:srgbClr val="000000"/>
                </a:solidFill>
                <a:latin typeface="Arial"/>
                <a:ea typeface="Arial"/>
                <a:cs typeface="Arial"/>
                <a:sym typeface="Arial"/>
              </a:rPr>
              <a:t>:</a:t>
            </a:r>
            <a:endParaRPr dirty="0"/>
          </a:p>
          <a:p>
            <a:pPr>
              <a:buClr>
                <a:srgbClr val="000000"/>
              </a:buClr>
              <a:buSzPts val="1400"/>
            </a:pPr>
            <a:r>
              <a:rPr lang="en-US" sz="1400" dirty="0">
                <a:solidFill>
                  <a:srgbClr val="000000"/>
                </a:solidFill>
                <a:latin typeface="Arial"/>
                <a:ea typeface="Arial"/>
                <a:cs typeface="Arial"/>
                <a:sym typeface="Arial"/>
              </a:rPr>
              <a:t>                 name: test-cm</a:t>
            </a:r>
            <a:endParaRPr dirty="0"/>
          </a:p>
          <a:p>
            <a:pPr>
              <a:buClr>
                <a:srgbClr val="000000"/>
              </a:buClr>
              <a:buSzPts val="1400"/>
            </a:pPr>
            <a:r>
              <a:rPr lang="en-US" sz="1400" dirty="0">
                <a:solidFill>
                  <a:srgbClr val="000000"/>
                </a:solidFill>
                <a:latin typeface="Arial"/>
                <a:ea typeface="Arial"/>
                <a:cs typeface="Arial"/>
                <a:sym typeface="Arial"/>
              </a:rPr>
              <a:t>                 key: key1</a:t>
            </a:r>
            <a:endParaRPr dirty="0"/>
          </a:p>
          <a:p>
            <a:pPr>
              <a:buClr>
                <a:srgbClr val="000000"/>
              </a:buClr>
              <a:buSzPts val="1400"/>
            </a:pPr>
            <a:r>
              <a:rPr lang="en-US" sz="1400" dirty="0">
                <a:solidFill>
                  <a:srgbClr val="000000"/>
                </a:solidFill>
                <a:latin typeface="Arial"/>
                <a:ea typeface="Arial"/>
                <a:cs typeface="Arial"/>
                <a:sym typeface="Arial"/>
              </a:rPr>
              <a:t>     </a:t>
            </a:r>
            <a:r>
              <a:rPr lang="en-US" sz="1400" dirty="0" err="1">
                <a:solidFill>
                  <a:srgbClr val="000000"/>
                </a:solidFill>
                <a:latin typeface="Arial"/>
                <a:ea typeface="Arial"/>
                <a:cs typeface="Arial"/>
                <a:sym typeface="Arial"/>
              </a:rPr>
              <a:t>restartPolicy</a:t>
            </a:r>
            <a:r>
              <a:rPr lang="en-US" sz="1400" dirty="0">
                <a:solidFill>
                  <a:srgbClr val="000000"/>
                </a:solidFill>
                <a:latin typeface="Arial"/>
                <a:ea typeface="Arial"/>
                <a:cs typeface="Arial"/>
                <a:sym typeface="Arial"/>
              </a:rPr>
              <a:t>: Never</a:t>
            </a:r>
            <a:endParaRPr dirty="0"/>
          </a:p>
        </p:txBody>
      </p:sp>
      <p:cxnSp>
        <p:nvCxnSpPr>
          <p:cNvPr id="6" name="Straight Connector 5">
            <a:extLst>
              <a:ext uri="{FF2B5EF4-FFF2-40B4-BE49-F238E27FC236}">
                <a16:creationId xmlns:a16="http://schemas.microsoft.com/office/drawing/2014/main" id="{D2EB4841-4E96-487D-ABC4-B5548C00F462}"/>
              </a:ext>
            </a:extLst>
          </p:cNvPr>
          <p:cNvCxnSpPr>
            <a:cxnSpLocks/>
          </p:cNvCxnSpPr>
          <p:nvPr/>
        </p:nvCxnSpPr>
        <p:spPr>
          <a:xfrm>
            <a:off x="1" y="6172200"/>
            <a:ext cx="12192001"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FA1DC61-98B9-4D2E-95B3-4BE126C9E1EA}"/>
              </a:ext>
            </a:extLst>
          </p:cNvPr>
          <p:cNvSpPr txBox="1"/>
          <p:nvPr/>
        </p:nvSpPr>
        <p:spPr>
          <a:xfrm>
            <a:off x="122853" y="6317931"/>
            <a:ext cx="4010899" cy="420564"/>
          </a:xfrm>
          <a:prstGeom prst="rect">
            <a:avLst/>
          </a:prstGeom>
          <a:noFill/>
        </p:spPr>
        <p:txBody>
          <a:bodyPr wrap="square" rtlCol="0">
            <a:spAutoFit/>
          </a:bodyPr>
          <a:lstStyle/>
          <a:p>
            <a:pPr algn="ctr"/>
            <a:r>
              <a:rPr lang="en-US" sz="2133" dirty="0">
                <a:solidFill>
                  <a:schemeClr val="bg2">
                    <a:lumMod val="25000"/>
                  </a:schemeClr>
                </a:solidFill>
              </a:rPr>
              <a:t>Agile Brains Consulting</a:t>
            </a:r>
          </a:p>
        </p:txBody>
      </p:sp>
      <p:sp>
        <p:nvSpPr>
          <p:cNvPr id="8" name="TextBox 7">
            <a:extLst>
              <a:ext uri="{FF2B5EF4-FFF2-40B4-BE49-F238E27FC236}">
                <a16:creationId xmlns:a16="http://schemas.microsoft.com/office/drawing/2014/main" id="{DB8D0BBB-5988-46AA-9EAD-707B6004C7B9}"/>
              </a:ext>
            </a:extLst>
          </p:cNvPr>
          <p:cNvSpPr txBox="1"/>
          <p:nvPr/>
        </p:nvSpPr>
        <p:spPr>
          <a:xfrm>
            <a:off x="3514722" y="6490034"/>
            <a:ext cx="5857876" cy="254044"/>
          </a:xfrm>
          <a:prstGeom prst="rect">
            <a:avLst/>
          </a:prstGeom>
          <a:noFill/>
        </p:spPr>
        <p:txBody>
          <a:bodyPr wrap="square" rtlCol="0">
            <a:spAutoFit/>
          </a:bodyPr>
          <a:lstStyle/>
          <a:p>
            <a:pPr algn="ctr"/>
            <a:r>
              <a:rPr lang="en-US" sz="1051" dirty="0">
                <a:solidFill>
                  <a:schemeClr val="bg2">
                    <a:lumMod val="50000"/>
                  </a:schemeClr>
                </a:solidFill>
              </a:rPr>
              <a:t>©Agile Brains Consulting Inc. All rights reserved. Not to be reproduced without prior written consent.</a:t>
            </a:r>
          </a:p>
        </p:txBody>
      </p:sp>
      <p:pic>
        <p:nvPicPr>
          <p:cNvPr id="9" name="Picture 8" descr="A close up of a sign&#10;&#10;Description generated with high confidence">
            <a:extLst>
              <a:ext uri="{FF2B5EF4-FFF2-40B4-BE49-F238E27FC236}">
                <a16:creationId xmlns:a16="http://schemas.microsoft.com/office/drawing/2014/main" id="{62ED1D3C-94ED-4E66-AC1F-BA34BDBDD45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7650" y="6273801"/>
            <a:ext cx="542924" cy="542924"/>
          </a:xfrm>
          <a:prstGeom prst="rect">
            <a:avLst/>
          </a:prstGeom>
        </p:spPr>
      </p:pic>
      <p:pic>
        <p:nvPicPr>
          <p:cNvPr id="10" name="Picture 9">
            <a:extLst>
              <a:ext uri="{FF2B5EF4-FFF2-40B4-BE49-F238E27FC236}">
                <a16:creationId xmlns:a16="http://schemas.microsoft.com/office/drawing/2014/main" id="{7B32E106-9E99-4EB7-9524-D39048EF644E}"/>
              </a:ext>
            </a:extLst>
          </p:cNvPr>
          <p:cNvPicPr>
            <a:picLocks noChangeAspect="1"/>
          </p:cNvPicPr>
          <p:nvPr/>
        </p:nvPicPr>
        <p:blipFill rotWithShape="1">
          <a:blip r:embed="rId4">
            <a:extLst>
              <a:ext uri="{28A0092B-C50C-407E-A947-70E740481C1C}">
                <a14:useLocalDpi xmlns:a14="http://schemas.microsoft.com/office/drawing/2010/main" val="0"/>
              </a:ext>
            </a:extLst>
          </a:blip>
          <a:srcRect t="26736" b="30906"/>
          <a:stretch/>
        </p:blipFill>
        <p:spPr>
          <a:xfrm>
            <a:off x="9965555" y="6252635"/>
            <a:ext cx="1301160" cy="551155"/>
          </a:xfrm>
          <a:prstGeom prst="rect">
            <a:avLst/>
          </a:prstGeom>
        </p:spPr>
      </p:pic>
      <p:sp>
        <p:nvSpPr>
          <p:cNvPr id="11" name="Slide Number Placeholder 102">
            <a:extLst>
              <a:ext uri="{FF2B5EF4-FFF2-40B4-BE49-F238E27FC236}">
                <a16:creationId xmlns:a16="http://schemas.microsoft.com/office/drawing/2014/main" id="{A00F2676-DEAE-461D-80E3-9CE7EC56B906}"/>
              </a:ext>
            </a:extLst>
          </p:cNvPr>
          <p:cNvSpPr txBox="1">
            <a:spLocks/>
          </p:cNvSpPr>
          <p:nvPr/>
        </p:nvSpPr>
        <p:spPr>
          <a:xfrm>
            <a:off x="9159626" y="6356351"/>
            <a:ext cx="2844800" cy="365125"/>
          </a:xfrm>
          <a:prstGeom prst="rect">
            <a:avLst/>
          </a:prstGeom>
        </p:spPr>
        <p:txBody>
          <a:bodyPr vert="horz" lIns="121920" tIns="60960" rIns="121920" bIns="6096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04198DC-2EF7-4B34-A789-AD3A4CDEBD28}" type="slidenum">
              <a:rPr lang="en-US" sz="1600"/>
              <a:pPr/>
              <a:t>62</a:t>
            </a:fld>
            <a:endParaRPr lang="en-US" sz="1600" dirty="0"/>
          </a:p>
        </p:txBody>
      </p:sp>
      <p:sp>
        <p:nvSpPr>
          <p:cNvPr id="12" name="Title 1">
            <a:extLst>
              <a:ext uri="{FF2B5EF4-FFF2-40B4-BE49-F238E27FC236}">
                <a16:creationId xmlns:a16="http://schemas.microsoft.com/office/drawing/2014/main" id="{8252FF50-3C66-6643-9C08-1FDC21254199}"/>
              </a:ext>
            </a:extLst>
          </p:cNvPr>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002060"/>
                </a:solidFill>
              </a:rPr>
              <a:t>Kubernetes: Config Map</a:t>
            </a:r>
          </a:p>
        </p:txBody>
      </p:sp>
    </p:spTree>
    <p:extLst>
      <p:ext uri="{BB962C8B-B14F-4D97-AF65-F5344CB8AC3E}">
        <p14:creationId xmlns:p14="http://schemas.microsoft.com/office/powerpoint/2010/main" val="266476027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2280"/>
        <p:cNvGrpSpPr/>
        <p:nvPr/>
      </p:nvGrpSpPr>
      <p:grpSpPr>
        <a:xfrm>
          <a:off x="0" y="0"/>
          <a:ext cx="0" cy="0"/>
          <a:chOff x="0" y="0"/>
          <a:chExt cx="0" cy="0"/>
        </a:xfrm>
      </p:grpSpPr>
      <p:sp>
        <p:nvSpPr>
          <p:cNvPr id="2282" name="Google Shape;2282;p307"/>
          <p:cNvSpPr txBox="1">
            <a:spLocks noGrp="1"/>
          </p:cNvSpPr>
          <p:nvPr>
            <p:ph type="body" idx="1"/>
          </p:nvPr>
        </p:nvSpPr>
        <p:spPr>
          <a:xfrm>
            <a:off x="974722" y="2160921"/>
            <a:ext cx="10882929" cy="3303790"/>
          </a:xfrm>
          <a:prstGeom prst="rect">
            <a:avLst/>
          </a:prstGeom>
          <a:noFill/>
          <a:ln>
            <a:noFill/>
          </a:ln>
        </p:spPr>
        <p:txBody>
          <a:bodyPr spcFirstLastPara="1" vert="horz" wrap="square" lIns="91425" tIns="45700" rIns="91425" bIns="45700" rtlCol="0" anchor="t" anchorCtr="0">
            <a:noAutofit/>
          </a:bodyPr>
          <a:lstStyle/>
          <a:p>
            <a:pPr marL="431800" indent="-342900">
              <a:spcBef>
                <a:spcPts val="640"/>
              </a:spcBef>
              <a:buClr>
                <a:srgbClr val="000000"/>
              </a:buClr>
              <a:buSzPts val="2200"/>
            </a:pPr>
            <a:r>
              <a:rPr lang="en-US" sz="2200" dirty="0"/>
              <a:t>Create a deployment which uses hard coded value for log-level</a:t>
            </a:r>
            <a:endParaRPr sz="2200" dirty="0"/>
          </a:p>
          <a:p>
            <a:pPr marL="431800" indent="-342900">
              <a:spcBef>
                <a:spcPts val="0"/>
              </a:spcBef>
              <a:buClr>
                <a:srgbClr val="000000"/>
              </a:buClr>
              <a:buSzPts val="2200"/>
            </a:pPr>
            <a:r>
              <a:rPr lang="en-US" sz="2200" dirty="0"/>
              <a:t>Create a Config Map</a:t>
            </a:r>
            <a:endParaRPr sz="2200" dirty="0"/>
          </a:p>
          <a:p>
            <a:pPr marL="431800" indent="-342900">
              <a:spcBef>
                <a:spcPts val="0"/>
              </a:spcBef>
              <a:buClr>
                <a:srgbClr val="000000"/>
              </a:buClr>
              <a:buSzPts val="2200"/>
            </a:pPr>
            <a:r>
              <a:rPr lang="en-US" sz="2200" dirty="0"/>
              <a:t>Use the Config map inside a deployment</a:t>
            </a:r>
            <a:endParaRPr sz="2200" dirty="0"/>
          </a:p>
          <a:p>
            <a:pPr marL="0" indent="0">
              <a:spcBef>
                <a:spcPts val="640"/>
              </a:spcBef>
              <a:buNone/>
            </a:pPr>
            <a:endParaRPr lang="en-US" sz="2200" dirty="0"/>
          </a:p>
          <a:p>
            <a:pPr marL="0" indent="0">
              <a:spcBef>
                <a:spcPts val="640"/>
              </a:spcBef>
              <a:buNone/>
            </a:pPr>
            <a:r>
              <a:rPr lang="en-US" sz="2200" dirty="0"/>
              <a:t>cd to ex14</a:t>
            </a:r>
          </a:p>
          <a:p>
            <a:pPr marL="0" indent="0">
              <a:spcBef>
                <a:spcPts val="640"/>
              </a:spcBef>
              <a:buNone/>
            </a:pPr>
            <a:r>
              <a:rPr lang="en-US" sz="2200" dirty="0">
                <a:hlinkClick r:id="rId3"/>
              </a:rPr>
              <a:t>https://github.com/shekhar2010us/kubernetes_teach_git/blob/master/ex14/configmap.md</a:t>
            </a:r>
            <a:endParaRPr lang="en-US" sz="2200" dirty="0"/>
          </a:p>
          <a:p>
            <a:pPr marL="0" indent="0">
              <a:spcBef>
                <a:spcPts val="640"/>
              </a:spcBef>
              <a:buNone/>
            </a:pPr>
            <a:endParaRPr sz="2200" dirty="0"/>
          </a:p>
          <a:p>
            <a:pPr>
              <a:spcBef>
                <a:spcPts val="0"/>
              </a:spcBef>
              <a:buClr>
                <a:schemeClr val="accent3"/>
              </a:buClr>
              <a:buSzPts val="2880"/>
            </a:pPr>
            <a:endParaRPr dirty="0"/>
          </a:p>
          <a:p>
            <a:pPr>
              <a:spcBef>
                <a:spcPts val="640"/>
              </a:spcBef>
              <a:buClr>
                <a:schemeClr val="accent3"/>
              </a:buClr>
              <a:buSzPts val="2880"/>
            </a:pPr>
            <a:endParaRPr sz="2200" b="1" dirty="0">
              <a:solidFill>
                <a:schemeClr val="dk1"/>
              </a:solidFill>
              <a:latin typeface="Calibri"/>
              <a:ea typeface="Calibri"/>
              <a:cs typeface="Calibri"/>
              <a:sym typeface="Calibri"/>
            </a:endParaRPr>
          </a:p>
        </p:txBody>
      </p:sp>
      <p:cxnSp>
        <p:nvCxnSpPr>
          <p:cNvPr id="5" name="Straight Connector 4">
            <a:extLst>
              <a:ext uri="{FF2B5EF4-FFF2-40B4-BE49-F238E27FC236}">
                <a16:creationId xmlns:a16="http://schemas.microsoft.com/office/drawing/2014/main" id="{D2EB4841-4E96-487D-ABC4-B5548C00F462}"/>
              </a:ext>
            </a:extLst>
          </p:cNvPr>
          <p:cNvCxnSpPr>
            <a:cxnSpLocks/>
          </p:cNvCxnSpPr>
          <p:nvPr/>
        </p:nvCxnSpPr>
        <p:spPr>
          <a:xfrm>
            <a:off x="1" y="6172200"/>
            <a:ext cx="12192001"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FA1DC61-98B9-4D2E-95B3-4BE126C9E1EA}"/>
              </a:ext>
            </a:extLst>
          </p:cNvPr>
          <p:cNvSpPr txBox="1"/>
          <p:nvPr/>
        </p:nvSpPr>
        <p:spPr>
          <a:xfrm>
            <a:off x="122853" y="6317931"/>
            <a:ext cx="4010899" cy="420564"/>
          </a:xfrm>
          <a:prstGeom prst="rect">
            <a:avLst/>
          </a:prstGeom>
          <a:noFill/>
        </p:spPr>
        <p:txBody>
          <a:bodyPr wrap="square" rtlCol="0">
            <a:spAutoFit/>
          </a:bodyPr>
          <a:lstStyle/>
          <a:p>
            <a:pPr algn="ctr"/>
            <a:r>
              <a:rPr lang="en-US" sz="2133" dirty="0">
                <a:solidFill>
                  <a:schemeClr val="bg2">
                    <a:lumMod val="25000"/>
                  </a:schemeClr>
                </a:solidFill>
              </a:rPr>
              <a:t>Agile Brains Consulting</a:t>
            </a:r>
          </a:p>
        </p:txBody>
      </p:sp>
      <p:sp>
        <p:nvSpPr>
          <p:cNvPr id="7" name="TextBox 6">
            <a:extLst>
              <a:ext uri="{FF2B5EF4-FFF2-40B4-BE49-F238E27FC236}">
                <a16:creationId xmlns:a16="http://schemas.microsoft.com/office/drawing/2014/main" id="{DB8D0BBB-5988-46AA-9EAD-707B6004C7B9}"/>
              </a:ext>
            </a:extLst>
          </p:cNvPr>
          <p:cNvSpPr txBox="1"/>
          <p:nvPr/>
        </p:nvSpPr>
        <p:spPr>
          <a:xfrm>
            <a:off x="3514722" y="6490034"/>
            <a:ext cx="5857876" cy="254044"/>
          </a:xfrm>
          <a:prstGeom prst="rect">
            <a:avLst/>
          </a:prstGeom>
          <a:noFill/>
        </p:spPr>
        <p:txBody>
          <a:bodyPr wrap="square" rtlCol="0">
            <a:spAutoFit/>
          </a:bodyPr>
          <a:lstStyle/>
          <a:p>
            <a:pPr algn="ctr"/>
            <a:r>
              <a:rPr lang="en-US" sz="1051" dirty="0">
                <a:solidFill>
                  <a:schemeClr val="bg2">
                    <a:lumMod val="50000"/>
                  </a:schemeClr>
                </a:solidFill>
              </a:rPr>
              <a:t>©Agile Brains Consulting Inc. All rights reserved. Not to be reproduced without prior written consent.</a:t>
            </a:r>
          </a:p>
        </p:txBody>
      </p:sp>
      <p:pic>
        <p:nvPicPr>
          <p:cNvPr id="8" name="Picture 7" descr="A close up of a sign&#10;&#10;Description generated with high confidence">
            <a:extLst>
              <a:ext uri="{FF2B5EF4-FFF2-40B4-BE49-F238E27FC236}">
                <a16:creationId xmlns:a16="http://schemas.microsoft.com/office/drawing/2014/main" id="{62ED1D3C-94ED-4E66-AC1F-BA34BDBDD45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47650" y="6273801"/>
            <a:ext cx="542924" cy="542924"/>
          </a:xfrm>
          <a:prstGeom prst="rect">
            <a:avLst/>
          </a:prstGeom>
        </p:spPr>
      </p:pic>
      <p:pic>
        <p:nvPicPr>
          <p:cNvPr id="9" name="Picture 8">
            <a:extLst>
              <a:ext uri="{FF2B5EF4-FFF2-40B4-BE49-F238E27FC236}">
                <a16:creationId xmlns:a16="http://schemas.microsoft.com/office/drawing/2014/main" id="{7B32E106-9E99-4EB7-9524-D39048EF644E}"/>
              </a:ext>
            </a:extLst>
          </p:cNvPr>
          <p:cNvPicPr>
            <a:picLocks noChangeAspect="1"/>
          </p:cNvPicPr>
          <p:nvPr/>
        </p:nvPicPr>
        <p:blipFill rotWithShape="1">
          <a:blip r:embed="rId5">
            <a:extLst>
              <a:ext uri="{28A0092B-C50C-407E-A947-70E740481C1C}">
                <a14:useLocalDpi xmlns:a14="http://schemas.microsoft.com/office/drawing/2010/main" val="0"/>
              </a:ext>
            </a:extLst>
          </a:blip>
          <a:srcRect t="26736" b="30906"/>
          <a:stretch/>
        </p:blipFill>
        <p:spPr>
          <a:xfrm>
            <a:off x="9965555" y="6252635"/>
            <a:ext cx="1301160" cy="551155"/>
          </a:xfrm>
          <a:prstGeom prst="rect">
            <a:avLst/>
          </a:prstGeom>
        </p:spPr>
      </p:pic>
      <p:sp>
        <p:nvSpPr>
          <p:cNvPr id="10" name="Slide Number Placeholder 102">
            <a:extLst>
              <a:ext uri="{FF2B5EF4-FFF2-40B4-BE49-F238E27FC236}">
                <a16:creationId xmlns:a16="http://schemas.microsoft.com/office/drawing/2014/main" id="{A00F2676-DEAE-461D-80E3-9CE7EC56B906}"/>
              </a:ext>
            </a:extLst>
          </p:cNvPr>
          <p:cNvSpPr txBox="1">
            <a:spLocks/>
          </p:cNvSpPr>
          <p:nvPr/>
        </p:nvSpPr>
        <p:spPr>
          <a:xfrm>
            <a:off x="9159626" y="6356351"/>
            <a:ext cx="2844800" cy="365125"/>
          </a:xfrm>
          <a:prstGeom prst="rect">
            <a:avLst/>
          </a:prstGeom>
        </p:spPr>
        <p:txBody>
          <a:bodyPr vert="horz" lIns="121920" tIns="60960" rIns="121920" bIns="6096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04198DC-2EF7-4B34-A789-AD3A4CDEBD28}" type="slidenum">
              <a:rPr lang="en-US" sz="1600"/>
              <a:pPr/>
              <a:t>63</a:t>
            </a:fld>
            <a:endParaRPr lang="en-US" sz="1600" dirty="0"/>
          </a:p>
        </p:txBody>
      </p:sp>
      <p:sp>
        <p:nvSpPr>
          <p:cNvPr id="11" name="Title 1">
            <a:extLst>
              <a:ext uri="{FF2B5EF4-FFF2-40B4-BE49-F238E27FC236}">
                <a16:creationId xmlns:a16="http://schemas.microsoft.com/office/drawing/2014/main" id="{4BD3B182-6878-2541-9D07-4DD0A64D0953}"/>
              </a:ext>
            </a:extLst>
          </p:cNvPr>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002060"/>
                </a:solidFill>
              </a:rPr>
              <a:t>Lab (Config Maps)</a:t>
            </a:r>
          </a:p>
        </p:txBody>
      </p:sp>
    </p:spTree>
    <p:extLst>
      <p:ext uri="{BB962C8B-B14F-4D97-AF65-F5344CB8AC3E}">
        <p14:creationId xmlns:p14="http://schemas.microsoft.com/office/powerpoint/2010/main" val="413133382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D2EB4841-4E96-487D-ABC4-B5548C00F462}"/>
              </a:ext>
            </a:extLst>
          </p:cNvPr>
          <p:cNvCxnSpPr>
            <a:cxnSpLocks/>
          </p:cNvCxnSpPr>
          <p:nvPr/>
        </p:nvCxnSpPr>
        <p:spPr>
          <a:xfrm>
            <a:off x="1" y="6172200"/>
            <a:ext cx="12192001"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4FA1DC61-98B9-4D2E-95B3-4BE126C9E1EA}"/>
              </a:ext>
            </a:extLst>
          </p:cNvPr>
          <p:cNvSpPr txBox="1"/>
          <p:nvPr/>
        </p:nvSpPr>
        <p:spPr>
          <a:xfrm>
            <a:off x="122853" y="6317931"/>
            <a:ext cx="4010899" cy="420564"/>
          </a:xfrm>
          <a:prstGeom prst="rect">
            <a:avLst/>
          </a:prstGeom>
          <a:noFill/>
        </p:spPr>
        <p:txBody>
          <a:bodyPr wrap="square" rtlCol="0">
            <a:spAutoFit/>
          </a:bodyPr>
          <a:lstStyle/>
          <a:p>
            <a:pPr algn="ctr"/>
            <a:r>
              <a:rPr lang="en-US" sz="2133" dirty="0">
                <a:solidFill>
                  <a:schemeClr val="bg2">
                    <a:lumMod val="25000"/>
                  </a:schemeClr>
                </a:solidFill>
              </a:rPr>
              <a:t>Agile Brains Consulting</a:t>
            </a:r>
          </a:p>
        </p:txBody>
      </p:sp>
      <p:sp>
        <p:nvSpPr>
          <p:cNvPr id="5" name="TextBox 4">
            <a:extLst>
              <a:ext uri="{FF2B5EF4-FFF2-40B4-BE49-F238E27FC236}">
                <a16:creationId xmlns:a16="http://schemas.microsoft.com/office/drawing/2014/main" id="{DB8D0BBB-5988-46AA-9EAD-707B6004C7B9}"/>
              </a:ext>
            </a:extLst>
          </p:cNvPr>
          <p:cNvSpPr txBox="1"/>
          <p:nvPr/>
        </p:nvSpPr>
        <p:spPr>
          <a:xfrm>
            <a:off x="3514722" y="6490034"/>
            <a:ext cx="5857876" cy="254044"/>
          </a:xfrm>
          <a:prstGeom prst="rect">
            <a:avLst/>
          </a:prstGeom>
          <a:noFill/>
        </p:spPr>
        <p:txBody>
          <a:bodyPr wrap="square" rtlCol="0">
            <a:spAutoFit/>
          </a:bodyPr>
          <a:lstStyle/>
          <a:p>
            <a:pPr algn="ctr"/>
            <a:r>
              <a:rPr lang="en-US" sz="1051" dirty="0">
                <a:solidFill>
                  <a:schemeClr val="bg2">
                    <a:lumMod val="50000"/>
                  </a:schemeClr>
                </a:solidFill>
              </a:rPr>
              <a:t>©Agile Brains Consulting Inc. All rights reserved. Not to be reproduced without prior written consent.</a:t>
            </a:r>
          </a:p>
        </p:txBody>
      </p:sp>
      <p:pic>
        <p:nvPicPr>
          <p:cNvPr id="6" name="Picture 5" descr="A close up of a sign&#10;&#10;Description generated with high confidence">
            <a:extLst>
              <a:ext uri="{FF2B5EF4-FFF2-40B4-BE49-F238E27FC236}">
                <a16:creationId xmlns:a16="http://schemas.microsoft.com/office/drawing/2014/main" id="{62ED1D3C-94ED-4E66-AC1F-BA34BDBDD45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7650" y="6273801"/>
            <a:ext cx="542924" cy="542924"/>
          </a:xfrm>
          <a:prstGeom prst="rect">
            <a:avLst/>
          </a:prstGeom>
        </p:spPr>
      </p:pic>
      <p:pic>
        <p:nvPicPr>
          <p:cNvPr id="7" name="Picture 6">
            <a:extLst>
              <a:ext uri="{FF2B5EF4-FFF2-40B4-BE49-F238E27FC236}">
                <a16:creationId xmlns:a16="http://schemas.microsoft.com/office/drawing/2014/main" id="{7B32E106-9E99-4EB7-9524-D39048EF644E}"/>
              </a:ext>
            </a:extLst>
          </p:cNvPr>
          <p:cNvPicPr>
            <a:picLocks noChangeAspect="1"/>
          </p:cNvPicPr>
          <p:nvPr/>
        </p:nvPicPr>
        <p:blipFill rotWithShape="1">
          <a:blip r:embed="rId3">
            <a:extLst>
              <a:ext uri="{28A0092B-C50C-407E-A947-70E740481C1C}">
                <a14:useLocalDpi xmlns:a14="http://schemas.microsoft.com/office/drawing/2010/main" val="0"/>
              </a:ext>
            </a:extLst>
          </a:blip>
          <a:srcRect t="26736" b="30906"/>
          <a:stretch/>
        </p:blipFill>
        <p:spPr>
          <a:xfrm>
            <a:off x="9965555" y="6252635"/>
            <a:ext cx="1301160" cy="551155"/>
          </a:xfrm>
          <a:prstGeom prst="rect">
            <a:avLst/>
          </a:prstGeom>
        </p:spPr>
      </p:pic>
      <p:sp>
        <p:nvSpPr>
          <p:cNvPr id="8" name="Slide Number Placeholder 102">
            <a:extLst>
              <a:ext uri="{FF2B5EF4-FFF2-40B4-BE49-F238E27FC236}">
                <a16:creationId xmlns:a16="http://schemas.microsoft.com/office/drawing/2014/main" id="{A00F2676-DEAE-461D-80E3-9CE7EC56B906}"/>
              </a:ext>
            </a:extLst>
          </p:cNvPr>
          <p:cNvSpPr txBox="1">
            <a:spLocks/>
          </p:cNvSpPr>
          <p:nvPr/>
        </p:nvSpPr>
        <p:spPr>
          <a:xfrm>
            <a:off x="9159626" y="6356351"/>
            <a:ext cx="2844800" cy="365125"/>
          </a:xfrm>
          <a:prstGeom prst="rect">
            <a:avLst/>
          </a:prstGeom>
        </p:spPr>
        <p:txBody>
          <a:bodyPr vert="horz" lIns="121920" tIns="60960" rIns="121920" bIns="6096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04198DC-2EF7-4B34-A789-AD3A4CDEBD28}" type="slidenum">
              <a:rPr lang="en-US" sz="1600"/>
              <a:pPr/>
              <a:t>64</a:t>
            </a:fld>
            <a:endParaRPr lang="en-US" sz="1600" dirty="0"/>
          </a:p>
        </p:txBody>
      </p:sp>
      <p:sp>
        <p:nvSpPr>
          <p:cNvPr id="10" name="Title 1">
            <a:extLst>
              <a:ext uri="{FF2B5EF4-FFF2-40B4-BE49-F238E27FC236}">
                <a16:creationId xmlns:a16="http://schemas.microsoft.com/office/drawing/2014/main" id="{3BE89834-BD39-E245-B3F9-8249364136DD}"/>
              </a:ext>
            </a:extLst>
          </p:cNvPr>
          <p:cNvSpPr txBox="1">
            <a:spLocks/>
          </p:cNvSpPr>
          <p:nvPr/>
        </p:nvSpPr>
        <p:spPr>
          <a:xfrm>
            <a:off x="751114" y="2402803"/>
            <a:ext cx="11253311"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err="1">
                <a:solidFill>
                  <a:srgbClr val="002060"/>
                </a:solidFill>
              </a:rPr>
              <a:t>Daemonset</a:t>
            </a:r>
            <a:endParaRPr lang="en-US" b="1" dirty="0">
              <a:solidFill>
                <a:srgbClr val="002060"/>
              </a:solidFill>
            </a:endParaRPr>
          </a:p>
        </p:txBody>
      </p:sp>
    </p:spTree>
    <p:extLst>
      <p:ext uri="{BB962C8B-B14F-4D97-AF65-F5344CB8AC3E}">
        <p14:creationId xmlns:p14="http://schemas.microsoft.com/office/powerpoint/2010/main" val="15559247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2117"/>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D2EB4841-4E96-487D-ABC4-B5548C00F462}"/>
              </a:ext>
            </a:extLst>
          </p:cNvPr>
          <p:cNvCxnSpPr>
            <a:cxnSpLocks/>
          </p:cNvCxnSpPr>
          <p:nvPr/>
        </p:nvCxnSpPr>
        <p:spPr>
          <a:xfrm>
            <a:off x="1" y="6172200"/>
            <a:ext cx="12192001"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FA1DC61-98B9-4D2E-95B3-4BE126C9E1EA}"/>
              </a:ext>
            </a:extLst>
          </p:cNvPr>
          <p:cNvSpPr txBox="1"/>
          <p:nvPr/>
        </p:nvSpPr>
        <p:spPr>
          <a:xfrm>
            <a:off x="122853" y="6317931"/>
            <a:ext cx="4010899" cy="420564"/>
          </a:xfrm>
          <a:prstGeom prst="rect">
            <a:avLst/>
          </a:prstGeom>
          <a:noFill/>
        </p:spPr>
        <p:txBody>
          <a:bodyPr wrap="square" rtlCol="0">
            <a:spAutoFit/>
          </a:bodyPr>
          <a:lstStyle/>
          <a:p>
            <a:pPr algn="ctr"/>
            <a:r>
              <a:rPr lang="en-US" sz="2133" dirty="0">
                <a:solidFill>
                  <a:schemeClr val="bg2">
                    <a:lumMod val="25000"/>
                  </a:schemeClr>
                </a:solidFill>
              </a:rPr>
              <a:t>Agile Brains Consulting</a:t>
            </a:r>
          </a:p>
        </p:txBody>
      </p:sp>
      <p:sp>
        <p:nvSpPr>
          <p:cNvPr id="7" name="TextBox 6">
            <a:extLst>
              <a:ext uri="{FF2B5EF4-FFF2-40B4-BE49-F238E27FC236}">
                <a16:creationId xmlns:a16="http://schemas.microsoft.com/office/drawing/2014/main" id="{DB8D0BBB-5988-46AA-9EAD-707B6004C7B9}"/>
              </a:ext>
            </a:extLst>
          </p:cNvPr>
          <p:cNvSpPr txBox="1"/>
          <p:nvPr/>
        </p:nvSpPr>
        <p:spPr>
          <a:xfrm>
            <a:off x="3514722" y="6490034"/>
            <a:ext cx="5857876" cy="254044"/>
          </a:xfrm>
          <a:prstGeom prst="rect">
            <a:avLst/>
          </a:prstGeom>
          <a:noFill/>
        </p:spPr>
        <p:txBody>
          <a:bodyPr wrap="square" rtlCol="0">
            <a:spAutoFit/>
          </a:bodyPr>
          <a:lstStyle/>
          <a:p>
            <a:pPr algn="ctr"/>
            <a:r>
              <a:rPr lang="en-US" sz="1051" dirty="0">
                <a:solidFill>
                  <a:schemeClr val="bg2">
                    <a:lumMod val="50000"/>
                  </a:schemeClr>
                </a:solidFill>
              </a:rPr>
              <a:t>©Agile Brains Consulting Inc. All rights reserved. Not to be reproduced without prior written consent.</a:t>
            </a:r>
          </a:p>
        </p:txBody>
      </p:sp>
      <p:pic>
        <p:nvPicPr>
          <p:cNvPr id="8" name="Picture 7" descr="A close up of a sign&#10;&#10;Description generated with high confidence">
            <a:extLst>
              <a:ext uri="{FF2B5EF4-FFF2-40B4-BE49-F238E27FC236}">
                <a16:creationId xmlns:a16="http://schemas.microsoft.com/office/drawing/2014/main" id="{62ED1D3C-94ED-4E66-AC1F-BA34BDBDD45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7650" y="6273801"/>
            <a:ext cx="542924" cy="542924"/>
          </a:xfrm>
          <a:prstGeom prst="rect">
            <a:avLst/>
          </a:prstGeom>
        </p:spPr>
      </p:pic>
      <p:pic>
        <p:nvPicPr>
          <p:cNvPr id="9" name="Picture 8">
            <a:extLst>
              <a:ext uri="{FF2B5EF4-FFF2-40B4-BE49-F238E27FC236}">
                <a16:creationId xmlns:a16="http://schemas.microsoft.com/office/drawing/2014/main" id="{7B32E106-9E99-4EB7-9524-D39048EF644E}"/>
              </a:ext>
            </a:extLst>
          </p:cNvPr>
          <p:cNvPicPr>
            <a:picLocks noChangeAspect="1"/>
          </p:cNvPicPr>
          <p:nvPr/>
        </p:nvPicPr>
        <p:blipFill rotWithShape="1">
          <a:blip r:embed="rId4">
            <a:extLst>
              <a:ext uri="{28A0092B-C50C-407E-A947-70E740481C1C}">
                <a14:useLocalDpi xmlns:a14="http://schemas.microsoft.com/office/drawing/2010/main" val="0"/>
              </a:ext>
            </a:extLst>
          </a:blip>
          <a:srcRect t="26736" b="30906"/>
          <a:stretch/>
        </p:blipFill>
        <p:spPr>
          <a:xfrm>
            <a:off x="9965555" y="6252635"/>
            <a:ext cx="1301160" cy="551155"/>
          </a:xfrm>
          <a:prstGeom prst="rect">
            <a:avLst/>
          </a:prstGeom>
        </p:spPr>
      </p:pic>
      <p:sp>
        <p:nvSpPr>
          <p:cNvPr id="10" name="Slide Number Placeholder 102">
            <a:extLst>
              <a:ext uri="{FF2B5EF4-FFF2-40B4-BE49-F238E27FC236}">
                <a16:creationId xmlns:a16="http://schemas.microsoft.com/office/drawing/2014/main" id="{A00F2676-DEAE-461D-80E3-9CE7EC56B906}"/>
              </a:ext>
            </a:extLst>
          </p:cNvPr>
          <p:cNvSpPr txBox="1">
            <a:spLocks/>
          </p:cNvSpPr>
          <p:nvPr/>
        </p:nvSpPr>
        <p:spPr>
          <a:xfrm>
            <a:off x="9159626" y="6356351"/>
            <a:ext cx="2844800" cy="365125"/>
          </a:xfrm>
          <a:prstGeom prst="rect">
            <a:avLst/>
          </a:prstGeom>
        </p:spPr>
        <p:txBody>
          <a:bodyPr vert="horz" lIns="121920" tIns="60960" rIns="121920" bIns="6096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04198DC-2EF7-4B34-A789-AD3A4CDEBD28}" type="slidenum">
              <a:rPr lang="en-US" sz="1600"/>
              <a:pPr/>
              <a:t>65</a:t>
            </a:fld>
            <a:endParaRPr lang="en-US" sz="1600" dirty="0"/>
          </a:p>
        </p:txBody>
      </p:sp>
      <p:sp>
        <p:nvSpPr>
          <p:cNvPr id="11" name="Title 1">
            <a:extLst>
              <a:ext uri="{FF2B5EF4-FFF2-40B4-BE49-F238E27FC236}">
                <a16:creationId xmlns:a16="http://schemas.microsoft.com/office/drawing/2014/main" id="{6E6A3F6A-780B-554F-8366-B62FBD3F730D}"/>
              </a:ext>
            </a:extLst>
          </p:cNvPr>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002060"/>
                </a:solidFill>
              </a:rPr>
              <a:t>Kubernetes: </a:t>
            </a:r>
            <a:r>
              <a:rPr lang="en-US" b="1" dirty="0" err="1">
                <a:solidFill>
                  <a:srgbClr val="002060"/>
                </a:solidFill>
              </a:rPr>
              <a:t>DaemonSet</a:t>
            </a:r>
            <a:endParaRPr lang="en-US" b="1" dirty="0">
              <a:solidFill>
                <a:srgbClr val="002060"/>
              </a:solidFill>
            </a:endParaRPr>
          </a:p>
        </p:txBody>
      </p:sp>
      <p:sp>
        <p:nvSpPr>
          <p:cNvPr id="13" name="Content Placeholder 2">
            <a:extLst>
              <a:ext uri="{FF2B5EF4-FFF2-40B4-BE49-F238E27FC236}">
                <a16:creationId xmlns:a16="http://schemas.microsoft.com/office/drawing/2014/main" id="{1E5981BF-333B-4E45-9B5C-A1F79ED72E20}"/>
              </a:ext>
            </a:extLst>
          </p:cNvPr>
          <p:cNvSpPr txBox="1">
            <a:spLocks/>
          </p:cNvSpPr>
          <p:nvPr/>
        </p:nvSpPr>
        <p:spPr>
          <a:xfrm>
            <a:off x="990600" y="2075816"/>
            <a:ext cx="10515599" cy="2716213"/>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en-IN" dirty="0"/>
              <a:t>A </a:t>
            </a:r>
            <a:r>
              <a:rPr lang="en-IN" b="1" i="1" dirty="0" err="1"/>
              <a:t>DaemonSet</a:t>
            </a:r>
            <a:r>
              <a:rPr lang="en-IN" dirty="0"/>
              <a:t> ensures that all (or some) Nodes run a copy of a Pod. As nodes are added to the cluster, Pods are added to them. As nodes are removed from the cluster, those Pods are garbage collected. Deleting a </a:t>
            </a:r>
            <a:r>
              <a:rPr lang="en-IN" dirty="0" err="1"/>
              <a:t>DaemonSet</a:t>
            </a:r>
            <a:r>
              <a:rPr lang="en-IN" dirty="0"/>
              <a:t> will clean up the Pods it created.</a:t>
            </a:r>
          </a:p>
          <a:p>
            <a:pPr marL="0" indent="0">
              <a:lnSpc>
                <a:spcPct val="150000"/>
              </a:lnSpc>
              <a:buNone/>
            </a:pPr>
            <a:r>
              <a:rPr lang="en-IN" dirty="0"/>
              <a:t>- Usually used for pods meant for Monitoring or collecting logs</a:t>
            </a:r>
          </a:p>
        </p:txBody>
      </p:sp>
    </p:spTree>
    <p:extLst>
      <p:ext uri="{BB962C8B-B14F-4D97-AF65-F5344CB8AC3E}">
        <p14:creationId xmlns:p14="http://schemas.microsoft.com/office/powerpoint/2010/main" val="121562627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2117"/>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D2EB4841-4E96-487D-ABC4-B5548C00F462}"/>
              </a:ext>
            </a:extLst>
          </p:cNvPr>
          <p:cNvCxnSpPr>
            <a:cxnSpLocks/>
          </p:cNvCxnSpPr>
          <p:nvPr/>
        </p:nvCxnSpPr>
        <p:spPr>
          <a:xfrm>
            <a:off x="1" y="6172200"/>
            <a:ext cx="12192001"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FA1DC61-98B9-4D2E-95B3-4BE126C9E1EA}"/>
              </a:ext>
            </a:extLst>
          </p:cNvPr>
          <p:cNvSpPr txBox="1"/>
          <p:nvPr/>
        </p:nvSpPr>
        <p:spPr>
          <a:xfrm>
            <a:off x="122853" y="6317931"/>
            <a:ext cx="4010899" cy="420564"/>
          </a:xfrm>
          <a:prstGeom prst="rect">
            <a:avLst/>
          </a:prstGeom>
          <a:noFill/>
        </p:spPr>
        <p:txBody>
          <a:bodyPr wrap="square" rtlCol="0">
            <a:spAutoFit/>
          </a:bodyPr>
          <a:lstStyle/>
          <a:p>
            <a:pPr algn="ctr"/>
            <a:r>
              <a:rPr lang="en-US" sz="2133" dirty="0">
                <a:solidFill>
                  <a:schemeClr val="bg2">
                    <a:lumMod val="25000"/>
                  </a:schemeClr>
                </a:solidFill>
              </a:rPr>
              <a:t>Agile Brains Consulting</a:t>
            </a:r>
          </a:p>
        </p:txBody>
      </p:sp>
      <p:sp>
        <p:nvSpPr>
          <p:cNvPr id="7" name="TextBox 6">
            <a:extLst>
              <a:ext uri="{FF2B5EF4-FFF2-40B4-BE49-F238E27FC236}">
                <a16:creationId xmlns:a16="http://schemas.microsoft.com/office/drawing/2014/main" id="{DB8D0BBB-5988-46AA-9EAD-707B6004C7B9}"/>
              </a:ext>
            </a:extLst>
          </p:cNvPr>
          <p:cNvSpPr txBox="1"/>
          <p:nvPr/>
        </p:nvSpPr>
        <p:spPr>
          <a:xfrm>
            <a:off x="3514722" y="6490034"/>
            <a:ext cx="5857876" cy="254044"/>
          </a:xfrm>
          <a:prstGeom prst="rect">
            <a:avLst/>
          </a:prstGeom>
          <a:noFill/>
        </p:spPr>
        <p:txBody>
          <a:bodyPr wrap="square" rtlCol="0">
            <a:spAutoFit/>
          </a:bodyPr>
          <a:lstStyle/>
          <a:p>
            <a:pPr algn="ctr"/>
            <a:r>
              <a:rPr lang="en-US" sz="1051" dirty="0">
                <a:solidFill>
                  <a:schemeClr val="bg2">
                    <a:lumMod val="50000"/>
                  </a:schemeClr>
                </a:solidFill>
              </a:rPr>
              <a:t>©Agile Brains Consulting Inc. All rights reserved. Not to be reproduced without prior written consent.</a:t>
            </a:r>
          </a:p>
        </p:txBody>
      </p:sp>
      <p:pic>
        <p:nvPicPr>
          <p:cNvPr id="8" name="Picture 7" descr="A close up of a sign&#10;&#10;Description generated with high confidence">
            <a:extLst>
              <a:ext uri="{FF2B5EF4-FFF2-40B4-BE49-F238E27FC236}">
                <a16:creationId xmlns:a16="http://schemas.microsoft.com/office/drawing/2014/main" id="{62ED1D3C-94ED-4E66-AC1F-BA34BDBDD45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7650" y="6273801"/>
            <a:ext cx="542924" cy="542924"/>
          </a:xfrm>
          <a:prstGeom prst="rect">
            <a:avLst/>
          </a:prstGeom>
        </p:spPr>
      </p:pic>
      <p:pic>
        <p:nvPicPr>
          <p:cNvPr id="9" name="Picture 8">
            <a:extLst>
              <a:ext uri="{FF2B5EF4-FFF2-40B4-BE49-F238E27FC236}">
                <a16:creationId xmlns:a16="http://schemas.microsoft.com/office/drawing/2014/main" id="{7B32E106-9E99-4EB7-9524-D39048EF644E}"/>
              </a:ext>
            </a:extLst>
          </p:cNvPr>
          <p:cNvPicPr>
            <a:picLocks noChangeAspect="1"/>
          </p:cNvPicPr>
          <p:nvPr/>
        </p:nvPicPr>
        <p:blipFill rotWithShape="1">
          <a:blip r:embed="rId4">
            <a:extLst>
              <a:ext uri="{28A0092B-C50C-407E-A947-70E740481C1C}">
                <a14:useLocalDpi xmlns:a14="http://schemas.microsoft.com/office/drawing/2010/main" val="0"/>
              </a:ext>
            </a:extLst>
          </a:blip>
          <a:srcRect t="26736" b="30906"/>
          <a:stretch/>
        </p:blipFill>
        <p:spPr>
          <a:xfrm>
            <a:off x="9965555" y="6252635"/>
            <a:ext cx="1301160" cy="551155"/>
          </a:xfrm>
          <a:prstGeom prst="rect">
            <a:avLst/>
          </a:prstGeom>
        </p:spPr>
      </p:pic>
      <p:sp>
        <p:nvSpPr>
          <p:cNvPr id="10" name="Slide Number Placeholder 102">
            <a:extLst>
              <a:ext uri="{FF2B5EF4-FFF2-40B4-BE49-F238E27FC236}">
                <a16:creationId xmlns:a16="http://schemas.microsoft.com/office/drawing/2014/main" id="{A00F2676-DEAE-461D-80E3-9CE7EC56B906}"/>
              </a:ext>
            </a:extLst>
          </p:cNvPr>
          <p:cNvSpPr txBox="1">
            <a:spLocks/>
          </p:cNvSpPr>
          <p:nvPr/>
        </p:nvSpPr>
        <p:spPr>
          <a:xfrm>
            <a:off x="9159626" y="6356351"/>
            <a:ext cx="2844800" cy="365125"/>
          </a:xfrm>
          <a:prstGeom prst="rect">
            <a:avLst/>
          </a:prstGeom>
        </p:spPr>
        <p:txBody>
          <a:bodyPr vert="horz" lIns="121920" tIns="60960" rIns="121920" bIns="6096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04198DC-2EF7-4B34-A789-AD3A4CDEBD28}" type="slidenum">
              <a:rPr lang="en-US" sz="1600"/>
              <a:pPr/>
              <a:t>66</a:t>
            </a:fld>
            <a:endParaRPr lang="en-US" sz="1600" dirty="0"/>
          </a:p>
        </p:txBody>
      </p:sp>
      <p:sp>
        <p:nvSpPr>
          <p:cNvPr id="11" name="Title 1">
            <a:extLst>
              <a:ext uri="{FF2B5EF4-FFF2-40B4-BE49-F238E27FC236}">
                <a16:creationId xmlns:a16="http://schemas.microsoft.com/office/drawing/2014/main" id="{6E6A3F6A-780B-554F-8366-B62FBD3F730D}"/>
              </a:ext>
            </a:extLst>
          </p:cNvPr>
          <p:cNvSpPr txBox="1">
            <a:spLocks/>
          </p:cNvSpPr>
          <p:nvPr/>
        </p:nvSpPr>
        <p:spPr>
          <a:xfrm>
            <a:off x="519112"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002060"/>
                </a:solidFill>
              </a:rPr>
              <a:t>Kubernetes: </a:t>
            </a:r>
            <a:r>
              <a:rPr lang="en-US" b="1" dirty="0" err="1">
                <a:solidFill>
                  <a:srgbClr val="002060"/>
                </a:solidFill>
              </a:rPr>
              <a:t>DaemonSet</a:t>
            </a:r>
            <a:endParaRPr lang="en-US" b="1" dirty="0">
              <a:solidFill>
                <a:srgbClr val="002060"/>
              </a:solidFill>
            </a:endParaRPr>
          </a:p>
        </p:txBody>
      </p:sp>
      <p:pic>
        <p:nvPicPr>
          <p:cNvPr id="12" name="Picture 11">
            <a:extLst>
              <a:ext uri="{FF2B5EF4-FFF2-40B4-BE49-F238E27FC236}">
                <a16:creationId xmlns:a16="http://schemas.microsoft.com/office/drawing/2014/main" id="{7BDAF60B-7C8A-4342-A360-ABA27B96C2DD}"/>
              </a:ext>
            </a:extLst>
          </p:cNvPr>
          <p:cNvPicPr>
            <a:picLocks noChangeAspect="1"/>
          </p:cNvPicPr>
          <p:nvPr/>
        </p:nvPicPr>
        <p:blipFill>
          <a:blip r:embed="rId5"/>
          <a:stretch>
            <a:fillRect/>
          </a:stretch>
        </p:blipFill>
        <p:spPr>
          <a:xfrm>
            <a:off x="1771709" y="1235537"/>
            <a:ext cx="7752136" cy="4555258"/>
          </a:xfrm>
          <a:prstGeom prst="rect">
            <a:avLst/>
          </a:prstGeom>
        </p:spPr>
      </p:pic>
    </p:spTree>
    <p:extLst>
      <p:ext uri="{BB962C8B-B14F-4D97-AF65-F5344CB8AC3E}">
        <p14:creationId xmlns:p14="http://schemas.microsoft.com/office/powerpoint/2010/main" val="208923931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2117"/>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D2EB4841-4E96-487D-ABC4-B5548C00F462}"/>
              </a:ext>
            </a:extLst>
          </p:cNvPr>
          <p:cNvCxnSpPr>
            <a:cxnSpLocks/>
          </p:cNvCxnSpPr>
          <p:nvPr/>
        </p:nvCxnSpPr>
        <p:spPr>
          <a:xfrm>
            <a:off x="1" y="6172200"/>
            <a:ext cx="12192001"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FA1DC61-98B9-4D2E-95B3-4BE126C9E1EA}"/>
              </a:ext>
            </a:extLst>
          </p:cNvPr>
          <p:cNvSpPr txBox="1"/>
          <p:nvPr/>
        </p:nvSpPr>
        <p:spPr>
          <a:xfrm>
            <a:off x="122853" y="6317931"/>
            <a:ext cx="4010899" cy="420564"/>
          </a:xfrm>
          <a:prstGeom prst="rect">
            <a:avLst/>
          </a:prstGeom>
          <a:noFill/>
        </p:spPr>
        <p:txBody>
          <a:bodyPr wrap="square" rtlCol="0">
            <a:spAutoFit/>
          </a:bodyPr>
          <a:lstStyle/>
          <a:p>
            <a:pPr algn="ctr"/>
            <a:r>
              <a:rPr lang="en-US" sz="2133" dirty="0">
                <a:solidFill>
                  <a:schemeClr val="bg2">
                    <a:lumMod val="25000"/>
                  </a:schemeClr>
                </a:solidFill>
              </a:rPr>
              <a:t>Agile Brains Consulting</a:t>
            </a:r>
          </a:p>
        </p:txBody>
      </p:sp>
      <p:sp>
        <p:nvSpPr>
          <p:cNvPr id="7" name="TextBox 6">
            <a:extLst>
              <a:ext uri="{FF2B5EF4-FFF2-40B4-BE49-F238E27FC236}">
                <a16:creationId xmlns:a16="http://schemas.microsoft.com/office/drawing/2014/main" id="{DB8D0BBB-5988-46AA-9EAD-707B6004C7B9}"/>
              </a:ext>
            </a:extLst>
          </p:cNvPr>
          <p:cNvSpPr txBox="1"/>
          <p:nvPr/>
        </p:nvSpPr>
        <p:spPr>
          <a:xfrm>
            <a:off x="3514722" y="6490034"/>
            <a:ext cx="5857876" cy="254044"/>
          </a:xfrm>
          <a:prstGeom prst="rect">
            <a:avLst/>
          </a:prstGeom>
          <a:noFill/>
        </p:spPr>
        <p:txBody>
          <a:bodyPr wrap="square" rtlCol="0">
            <a:spAutoFit/>
          </a:bodyPr>
          <a:lstStyle/>
          <a:p>
            <a:pPr algn="ctr"/>
            <a:r>
              <a:rPr lang="en-US" sz="1051" dirty="0">
                <a:solidFill>
                  <a:schemeClr val="bg2">
                    <a:lumMod val="50000"/>
                  </a:schemeClr>
                </a:solidFill>
              </a:rPr>
              <a:t>©Agile Brains Consulting Inc. All rights reserved. Not to be reproduced without prior written consent.</a:t>
            </a:r>
          </a:p>
        </p:txBody>
      </p:sp>
      <p:pic>
        <p:nvPicPr>
          <p:cNvPr id="8" name="Picture 7" descr="A close up of a sign&#10;&#10;Description generated with high confidence">
            <a:extLst>
              <a:ext uri="{FF2B5EF4-FFF2-40B4-BE49-F238E27FC236}">
                <a16:creationId xmlns:a16="http://schemas.microsoft.com/office/drawing/2014/main" id="{62ED1D3C-94ED-4E66-AC1F-BA34BDBDD45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7650" y="6273801"/>
            <a:ext cx="542924" cy="542924"/>
          </a:xfrm>
          <a:prstGeom prst="rect">
            <a:avLst/>
          </a:prstGeom>
        </p:spPr>
      </p:pic>
      <p:pic>
        <p:nvPicPr>
          <p:cNvPr id="9" name="Picture 8">
            <a:extLst>
              <a:ext uri="{FF2B5EF4-FFF2-40B4-BE49-F238E27FC236}">
                <a16:creationId xmlns:a16="http://schemas.microsoft.com/office/drawing/2014/main" id="{7B32E106-9E99-4EB7-9524-D39048EF644E}"/>
              </a:ext>
            </a:extLst>
          </p:cNvPr>
          <p:cNvPicPr>
            <a:picLocks noChangeAspect="1"/>
          </p:cNvPicPr>
          <p:nvPr/>
        </p:nvPicPr>
        <p:blipFill rotWithShape="1">
          <a:blip r:embed="rId4">
            <a:extLst>
              <a:ext uri="{28A0092B-C50C-407E-A947-70E740481C1C}">
                <a14:useLocalDpi xmlns:a14="http://schemas.microsoft.com/office/drawing/2010/main" val="0"/>
              </a:ext>
            </a:extLst>
          </a:blip>
          <a:srcRect t="26736" b="30906"/>
          <a:stretch/>
        </p:blipFill>
        <p:spPr>
          <a:xfrm>
            <a:off x="9965555" y="6252635"/>
            <a:ext cx="1301160" cy="551155"/>
          </a:xfrm>
          <a:prstGeom prst="rect">
            <a:avLst/>
          </a:prstGeom>
        </p:spPr>
      </p:pic>
      <p:sp>
        <p:nvSpPr>
          <p:cNvPr id="10" name="Slide Number Placeholder 102">
            <a:extLst>
              <a:ext uri="{FF2B5EF4-FFF2-40B4-BE49-F238E27FC236}">
                <a16:creationId xmlns:a16="http://schemas.microsoft.com/office/drawing/2014/main" id="{A00F2676-DEAE-461D-80E3-9CE7EC56B906}"/>
              </a:ext>
            </a:extLst>
          </p:cNvPr>
          <p:cNvSpPr txBox="1">
            <a:spLocks/>
          </p:cNvSpPr>
          <p:nvPr/>
        </p:nvSpPr>
        <p:spPr>
          <a:xfrm>
            <a:off x="9159626" y="6356351"/>
            <a:ext cx="2844800" cy="365125"/>
          </a:xfrm>
          <a:prstGeom prst="rect">
            <a:avLst/>
          </a:prstGeom>
        </p:spPr>
        <p:txBody>
          <a:bodyPr vert="horz" lIns="121920" tIns="60960" rIns="121920" bIns="6096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04198DC-2EF7-4B34-A789-AD3A4CDEBD28}" type="slidenum">
              <a:rPr lang="en-US" sz="1600"/>
              <a:pPr/>
              <a:t>67</a:t>
            </a:fld>
            <a:endParaRPr lang="en-US" sz="1600" dirty="0"/>
          </a:p>
        </p:txBody>
      </p:sp>
      <p:sp>
        <p:nvSpPr>
          <p:cNvPr id="11" name="Title 1">
            <a:extLst>
              <a:ext uri="{FF2B5EF4-FFF2-40B4-BE49-F238E27FC236}">
                <a16:creationId xmlns:a16="http://schemas.microsoft.com/office/drawing/2014/main" id="{6E6A3F6A-780B-554F-8366-B62FBD3F730D}"/>
              </a:ext>
            </a:extLst>
          </p:cNvPr>
          <p:cNvSpPr txBox="1">
            <a:spLocks/>
          </p:cNvSpPr>
          <p:nvPr/>
        </p:nvSpPr>
        <p:spPr>
          <a:xfrm>
            <a:off x="519112" y="200243"/>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err="1">
                <a:solidFill>
                  <a:srgbClr val="002060"/>
                </a:solidFill>
              </a:rPr>
              <a:t>DaemonSet</a:t>
            </a:r>
            <a:r>
              <a:rPr lang="en-US" b="1" dirty="0">
                <a:solidFill>
                  <a:srgbClr val="002060"/>
                </a:solidFill>
              </a:rPr>
              <a:t> example</a:t>
            </a:r>
          </a:p>
        </p:txBody>
      </p:sp>
      <p:sp>
        <p:nvSpPr>
          <p:cNvPr id="3" name="Rectangle 2">
            <a:extLst>
              <a:ext uri="{FF2B5EF4-FFF2-40B4-BE49-F238E27FC236}">
                <a16:creationId xmlns:a16="http://schemas.microsoft.com/office/drawing/2014/main" id="{FD2F0FC5-753F-CE43-A4E4-FF0B5182C37B}"/>
              </a:ext>
            </a:extLst>
          </p:cNvPr>
          <p:cNvSpPr/>
          <p:nvPr/>
        </p:nvSpPr>
        <p:spPr>
          <a:xfrm>
            <a:off x="656492" y="1609877"/>
            <a:ext cx="6096000" cy="4278094"/>
          </a:xfrm>
          <a:prstGeom prst="rect">
            <a:avLst/>
          </a:prstGeom>
        </p:spPr>
        <p:txBody>
          <a:bodyPr>
            <a:spAutoFit/>
          </a:bodyPr>
          <a:lstStyle/>
          <a:p>
            <a:r>
              <a:rPr lang="en-US" sz="1600" dirty="0" err="1">
                <a:solidFill>
                  <a:srgbClr val="00A3AF"/>
                </a:solidFill>
                <a:latin typeface="Courier" pitchFamily="2" charset="0"/>
              </a:rPr>
              <a:t>apiVersion</a:t>
            </a:r>
            <a:r>
              <a:rPr lang="en-US" sz="1600" dirty="0">
                <a:solidFill>
                  <a:srgbClr val="C020BF"/>
                </a:solidFill>
                <a:latin typeface="Courier" pitchFamily="2" charset="0"/>
              </a:rPr>
              <a:t>:</a:t>
            </a:r>
            <a:r>
              <a:rPr lang="en-US" sz="1600" dirty="0">
                <a:solidFill>
                  <a:srgbClr val="4D2F2D"/>
                </a:solidFill>
                <a:latin typeface="Courier" pitchFamily="2" charset="0"/>
              </a:rPr>
              <a:t> extensions/v1beta1</a:t>
            </a:r>
          </a:p>
          <a:p>
            <a:r>
              <a:rPr lang="en-US" sz="1600" dirty="0">
                <a:solidFill>
                  <a:srgbClr val="00A3AF"/>
                </a:solidFill>
                <a:latin typeface="Courier" pitchFamily="2" charset="0"/>
              </a:rPr>
              <a:t>kind</a:t>
            </a:r>
            <a:r>
              <a:rPr lang="en-US" sz="1600" dirty="0">
                <a:solidFill>
                  <a:srgbClr val="C020BF"/>
                </a:solidFill>
                <a:latin typeface="Courier" pitchFamily="2" charset="0"/>
              </a:rPr>
              <a:t>:</a:t>
            </a:r>
            <a:r>
              <a:rPr lang="en-US" sz="1600" dirty="0">
                <a:solidFill>
                  <a:srgbClr val="4D2F2D"/>
                </a:solidFill>
                <a:latin typeface="Courier" pitchFamily="2" charset="0"/>
              </a:rPr>
              <a:t> </a:t>
            </a:r>
            <a:r>
              <a:rPr lang="en-US" sz="1600" dirty="0" err="1">
                <a:solidFill>
                  <a:srgbClr val="4D2F2D"/>
                </a:solidFill>
                <a:latin typeface="Courier" pitchFamily="2" charset="0"/>
              </a:rPr>
              <a:t>DaemonSet</a:t>
            </a:r>
            <a:endParaRPr lang="en-US" sz="1600" dirty="0">
              <a:solidFill>
                <a:srgbClr val="4D2F2D"/>
              </a:solidFill>
              <a:latin typeface="Courier" pitchFamily="2" charset="0"/>
            </a:endParaRPr>
          </a:p>
          <a:p>
            <a:r>
              <a:rPr lang="en-US" sz="1600" dirty="0">
                <a:solidFill>
                  <a:srgbClr val="00A3AF"/>
                </a:solidFill>
                <a:latin typeface="Courier" pitchFamily="2" charset="0"/>
              </a:rPr>
              <a:t>metadata</a:t>
            </a:r>
            <a:r>
              <a:rPr lang="en-US" sz="1600" dirty="0">
                <a:solidFill>
                  <a:srgbClr val="C020BF"/>
                </a:solidFill>
                <a:latin typeface="Courier" pitchFamily="2" charset="0"/>
              </a:rPr>
              <a:t>:</a:t>
            </a:r>
            <a:endParaRPr lang="en-US" sz="1600" dirty="0">
              <a:solidFill>
                <a:srgbClr val="00A3AF"/>
              </a:solidFill>
              <a:latin typeface="Courier" pitchFamily="2" charset="0"/>
            </a:endParaRPr>
          </a:p>
          <a:p>
            <a:r>
              <a:rPr lang="en-US" sz="1600" dirty="0">
                <a:solidFill>
                  <a:srgbClr val="4D2F2D"/>
                </a:solidFill>
                <a:latin typeface="Courier" pitchFamily="2" charset="0"/>
              </a:rPr>
              <a:t>  </a:t>
            </a:r>
            <a:r>
              <a:rPr lang="en-US" sz="1600" dirty="0">
                <a:solidFill>
                  <a:srgbClr val="00A3AF"/>
                </a:solidFill>
                <a:latin typeface="Courier" pitchFamily="2" charset="0"/>
              </a:rPr>
              <a:t>name</a:t>
            </a:r>
            <a:r>
              <a:rPr lang="en-US" sz="1600" dirty="0">
                <a:solidFill>
                  <a:srgbClr val="C020BF"/>
                </a:solidFill>
                <a:latin typeface="Courier" pitchFamily="2" charset="0"/>
              </a:rPr>
              <a:t>:</a:t>
            </a:r>
            <a:r>
              <a:rPr lang="en-US" sz="1600" dirty="0">
                <a:solidFill>
                  <a:srgbClr val="4D2F2D"/>
                </a:solidFill>
                <a:latin typeface="Courier" pitchFamily="2" charset="0"/>
              </a:rPr>
              <a:t> logging</a:t>
            </a:r>
          </a:p>
          <a:p>
            <a:r>
              <a:rPr lang="en-US" sz="1600" dirty="0">
                <a:solidFill>
                  <a:srgbClr val="00A3AF"/>
                </a:solidFill>
                <a:latin typeface="Courier" pitchFamily="2" charset="0"/>
              </a:rPr>
              <a:t>spec</a:t>
            </a:r>
            <a:r>
              <a:rPr lang="en-US" sz="1600" dirty="0">
                <a:solidFill>
                  <a:srgbClr val="C020BF"/>
                </a:solidFill>
                <a:latin typeface="Courier" pitchFamily="2" charset="0"/>
              </a:rPr>
              <a:t>:</a:t>
            </a:r>
            <a:endParaRPr lang="en-US" sz="1600" dirty="0">
              <a:solidFill>
                <a:srgbClr val="00A3AF"/>
              </a:solidFill>
              <a:latin typeface="Courier" pitchFamily="2" charset="0"/>
            </a:endParaRPr>
          </a:p>
          <a:p>
            <a:r>
              <a:rPr lang="en-US" sz="1600" dirty="0">
                <a:solidFill>
                  <a:srgbClr val="4D2F2D"/>
                </a:solidFill>
                <a:latin typeface="Courier" pitchFamily="2" charset="0"/>
              </a:rPr>
              <a:t>  </a:t>
            </a:r>
            <a:r>
              <a:rPr lang="en-US" sz="1600" dirty="0">
                <a:solidFill>
                  <a:srgbClr val="00A3AF"/>
                </a:solidFill>
                <a:latin typeface="Courier" pitchFamily="2" charset="0"/>
              </a:rPr>
              <a:t>template</a:t>
            </a:r>
            <a:r>
              <a:rPr lang="en-US" sz="1600" dirty="0">
                <a:solidFill>
                  <a:srgbClr val="C020BF"/>
                </a:solidFill>
                <a:latin typeface="Courier" pitchFamily="2" charset="0"/>
              </a:rPr>
              <a:t>:</a:t>
            </a:r>
            <a:endParaRPr lang="en-US" sz="1600" dirty="0">
              <a:solidFill>
                <a:srgbClr val="00A3AF"/>
              </a:solidFill>
              <a:latin typeface="Courier" pitchFamily="2" charset="0"/>
            </a:endParaRPr>
          </a:p>
          <a:p>
            <a:r>
              <a:rPr lang="en-US" sz="1600" dirty="0">
                <a:solidFill>
                  <a:srgbClr val="4D2F2D"/>
                </a:solidFill>
                <a:latin typeface="Courier" pitchFamily="2" charset="0"/>
              </a:rPr>
              <a:t>    </a:t>
            </a:r>
            <a:r>
              <a:rPr lang="en-US" sz="1600" dirty="0">
                <a:solidFill>
                  <a:srgbClr val="00A3AF"/>
                </a:solidFill>
                <a:latin typeface="Courier" pitchFamily="2" charset="0"/>
              </a:rPr>
              <a:t>metadata</a:t>
            </a:r>
            <a:r>
              <a:rPr lang="en-US" sz="1600" dirty="0">
                <a:solidFill>
                  <a:srgbClr val="C020BF"/>
                </a:solidFill>
                <a:latin typeface="Courier" pitchFamily="2" charset="0"/>
              </a:rPr>
              <a:t>:</a:t>
            </a:r>
            <a:endParaRPr lang="en-US" sz="1600" dirty="0">
              <a:solidFill>
                <a:srgbClr val="00A3AF"/>
              </a:solidFill>
              <a:latin typeface="Courier" pitchFamily="2" charset="0"/>
            </a:endParaRPr>
          </a:p>
          <a:p>
            <a:r>
              <a:rPr lang="en-US" sz="1600" dirty="0">
                <a:solidFill>
                  <a:srgbClr val="4D2F2D"/>
                </a:solidFill>
                <a:latin typeface="Courier" pitchFamily="2" charset="0"/>
              </a:rPr>
              <a:t>      </a:t>
            </a:r>
            <a:r>
              <a:rPr lang="en-US" sz="1600" dirty="0">
                <a:solidFill>
                  <a:srgbClr val="00A3AF"/>
                </a:solidFill>
                <a:latin typeface="Courier" pitchFamily="2" charset="0"/>
              </a:rPr>
              <a:t>labels</a:t>
            </a:r>
            <a:r>
              <a:rPr lang="en-US" sz="1600" dirty="0">
                <a:solidFill>
                  <a:srgbClr val="C020BF"/>
                </a:solidFill>
                <a:latin typeface="Courier" pitchFamily="2" charset="0"/>
              </a:rPr>
              <a:t>:</a:t>
            </a:r>
            <a:endParaRPr lang="en-US" sz="1600" dirty="0">
              <a:solidFill>
                <a:srgbClr val="4D2F2D"/>
              </a:solidFill>
              <a:latin typeface="Courier" pitchFamily="2" charset="0"/>
            </a:endParaRPr>
          </a:p>
          <a:p>
            <a:r>
              <a:rPr lang="en-US" sz="1600" dirty="0">
                <a:solidFill>
                  <a:srgbClr val="4D2F2D"/>
                </a:solidFill>
                <a:latin typeface="Courier" pitchFamily="2" charset="0"/>
              </a:rPr>
              <a:t>        </a:t>
            </a:r>
            <a:r>
              <a:rPr lang="en-US" sz="1600" dirty="0">
                <a:solidFill>
                  <a:srgbClr val="00A3AF"/>
                </a:solidFill>
                <a:latin typeface="Courier" pitchFamily="2" charset="0"/>
              </a:rPr>
              <a:t>app</a:t>
            </a:r>
            <a:r>
              <a:rPr lang="en-US" sz="1600" dirty="0">
                <a:solidFill>
                  <a:srgbClr val="C020BF"/>
                </a:solidFill>
                <a:latin typeface="Courier" pitchFamily="2" charset="0"/>
              </a:rPr>
              <a:t>:</a:t>
            </a:r>
            <a:r>
              <a:rPr lang="en-US" sz="1600" dirty="0">
                <a:solidFill>
                  <a:srgbClr val="4D2F2D"/>
                </a:solidFill>
                <a:latin typeface="Courier" pitchFamily="2" charset="0"/>
              </a:rPr>
              <a:t> logging-app</a:t>
            </a:r>
          </a:p>
          <a:p>
            <a:r>
              <a:rPr lang="en-US" sz="1600" dirty="0">
                <a:solidFill>
                  <a:srgbClr val="4D2F2D"/>
                </a:solidFill>
                <a:latin typeface="Courier" pitchFamily="2" charset="0"/>
              </a:rPr>
              <a:t>    </a:t>
            </a:r>
            <a:r>
              <a:rPr lang="en-US" sz="1600" dirty="0">
                <a:solidFill>
                  <a:srgbClr val="00A3AF"/>
                </a:solidFill>
                <a:latin typeface="Courier" pitchFamily="2" charset="0"/>
              </a:rPr>
              <a:t>spec</a:t>
            </a:r>
            <a:r>
              <a:rPr lang="en-US" sz="1600" dirty="0">
                <a:solidFill>
                  <a:srgbClr val="C020BF"/>
                </a:solidFill>
                <a:latin typeface="Courier" pitchFamily="2" charset="0"/>
              </a:rPr>
              <a:t>:</a:t>
            </a:r>
            <a:endParaRPr lang="en-US" sz="1600" dirty="0">
              <a:solidFill>
                <a:srgbClr val="4D2F2D"/>
              </a:solidFill>
              <a:latin typeface="Courier" pitchFamily="2" charset="0"/>
            </a:endParaRPr>
          </a:p>
          <a:p>
            <a:r>
              <a:rPr lang="en-US" sz="1600" dirty="0">
                <a:solidFill>
                  <a:srgbClr val="4D2F2D"/>
                </a:solidFill>
                <a:latin typeface="Courier" pitchFamily="2" charset="0"/>
              </a:rPr>
              <a:t>      </a:t>
            </a:r>
            <a:r>
              <a:rPr lang="en-US" sz="1600" dirty="0" err="1">
                <a:solidFill>
                  <a:srgbClr val="00A3AF"/>
                </a:solidFill>
                <a:latin typeface="Courier" pitchFamily="2" charset="0"/>
              </a:rPr>
              <a:t>nodeSelector</a:t>
            </a:r>
            <a:r>
              <a:rPr lang="en-US" sz="1600" dirty="0">
                <a:solidFill>
                  <a:srgbClr val="C020BF"/>
                </a:solidFill>
                <a:latin typeface="Courier" pitchFamily="2" charset="0"/>
              </a:rPr>
              <a:t>:</a:t>
            </a:r>
            <a:endParaRPr lang="en-US" sz="1600" dirty="0">
              <a:solidFill>
                <a:srgbClr val="00A3AF"/>
              </a:solidFill>
              <a:latin typeface="Courier" pitchFamily="2" charset="0"/>
            </a:endParaRPr>
          </a:p>
          <a:p>
            <a:r>
              <a:rPr lang="en-US" sz="1600" dirty="0">
                <a:solidFill>
                  <a:srgbClr val="4D2F2D"/>
                </a:solidFill>
                <a:latin typeface="Courier" pitchFamily="2" charset="0"/>
              </a:rPr>
              <a:t>        </a:t>
            </a:r>
            <a:r>
              <a:rPr lang="en-US" sz="1600" dirty="0">
                <a:solidFill>
                  <a:srgbClr val="00A3AF"/>
                </a:solidFill>
                <a:latin typeface="Courier" pitchFamily="2" charset="0"/>
              </a:rPr>
              <a:t>app</a:t>
            </a:r>
            <a:r>
              <a:rPr lang="en-US" sz="1600" dirty="0">
                <a:solidFill>
                  <a:srgbClr val="C020BF"/>
                </a:solidFill>
                <a:latin typeface="Courier" pitchFamily="2" charset="0"/>
              </a:rPr>
              <a:t>:</a:t>
            </a:r>
            <a:r>
              <a:rPr lang="en-US" sz="1600" dirty="0">
                <a:solidFill>
                  <a:srgbClr val="4D2F2D"/>
                </a:solidFill>
                <a:latin typeface="Courier" pitchFamily="2" charset="0"/>
              </a:rPr>
              <a:t> logging-node</a:t>
            </a:r>
          </a:p>
          <a:p>
            <a:r>
              <a:rPr lang="en-US" sz="1600" dirty="0">
                <a:solidFill>
                  <a:srgbClr val="4D2F2D"/>
                </a:solidFill>
                <a:latin typeface="Courier" pitchFamily="2" charset="0"/>
              </a:rPr>
              <a:t>      </a:t>
            </a:r>
            <a:r>
              <a:rPr lang="en-US" sz="1600" dirty="0">
                <a:solidFill>
                  <a:srgbClr val="00A3AF"/>
                </a:solidFill>
                <a:latin typeface="Courier" pitchFamily="2" charset="0"/>
              </a:rPr>
              <a:t>containers</a:t>
            </a:r>
            <a:r>
              <a:rPr lang="en-US" sz="1600" dirty="0">
                <a:solidFill>
                  <a:srgbClr val="C020BF"/>
                </a:solidFill>
                <a:latin typeface="Courier" pitchFamily="2" charset="0"/>
              </a:rPr>
              <a:t>:</a:t>
            </a:r>
            <a:endParaRPr lang="en-US" sz="1600" dirty="0">
              <a:solidFill>
                <a:srgbClr val="00A3AF"/>
              </a:solidFill>
              <a:latin typeface="Courier" pitchFamily="2" charset="0"/>
            </a:endParaRPr>
          </a:p>
          <a:p>
            <a:r>
              <a:rPr lang="en-US" sz="1600" dirty="0">
                <a:solidFill>
                  <a:srgbClr val="4D2F2D"/>
                </a:solidFill>
                <a:latin typeface="Courier" pitchFamily="2" charset="0"/>
              </a:rPr>
              <a:t>        </a:t>
            </a:r>
            <a:r>
              <a:rPr lang="en-US" sz="1600" dirty="0">
                <a:solidFill>
                  <a:srgbClr val="B7650A"/>
                </a:solidFill>
                <a:latin typeface="Courier" pitchFamily="2" charset="0"/>
              </a:rPr>
              <a:t>- </a:t>
            </a:r>
            <a:r>
              <a:rPr lang="en-US" sz="1600" dirty="0">
                <a:solidFill>
                  <a:srgbClr val="00A3AF"/>
                </a:solidFill>
                <a:latin typeface="Courier" pitchFamily="2" charset="0"/>
              </a:rPr>
              <a:t>name</a:t>
            </a:r>
            <a:r>
              <a:rPr lang="en-US" sz="1600" dirty="0">
                <a:solidFill>
                  <a:srgbClr val="C020BF"/>
                </a:solidFill>
                <a:latin typeface="Courier" pitchFamily="2" charset="0"/>
              </a:rPr>
              <a:t>:</a:t>
            </a:r>
            <a:r>
              <a:rPr lang="en-US" sz="1600" dirty="0">
                <a:solidFill>
                  <a:srgbClr val="4D2F2D"/>
                </a:solidFill>
                <a:latin typeface="Courier" pitchFamily="2" charset="0"/>
              </a:rPr>
              <a:t> webserver</a:t>
            </a:r>
          </a:p>
          <a:p>
            <a:r>
              <a:rPr lang="en-US" sz="1600" dirty="0">
                <a:solidFill>
                  <a:srgbClr val="4D2F2D"/>
                </a:solidFill>
                <a:latin typeface="Courier" pitchFamily="2" charset="0"/>
              </a:rPr>
              <a:t>          </a:t>
            </a:r>
            <a:r>
              <a:rPr lang="en-US" sz="1600" dirty="0">
                <a:solidFill>
                  <a:srgbClr val="00A3AF"/>
                </a:solidFill>
                <a:latin typeface="Courier" pitchFamily="2" charset="0"/>
              </a:rPr>
              <a:t>image</a:t>
            </a:r>
            <a:r>
              <a:rPr lang="en-US" sz="1600" dirty="0">
                <a:solidFill>
                  <a:srgbClr val="C020BF"/>
                </a:solidFill>
                <a:latin typeface="Courier" pitchFamily="2" charset="0"/>
              </a:rPr>
              <a:t>:</a:t>
            </a:r>
            <a:r>
              <a:rPr lang="en-US" sz="1600" dirty="0">
                <a:solidFill>
                  <a:srgbClr val="4D2F2D"/>
                </a:solidFill>
                <a:latin typeface="Courier" pitchFamily="2" charset="0"/>
              </a:rPr>
              <a:t> </a:t>
            </a:r>
            <a:r>
              <a:rPr lang="en-US" sz="1600" dirty="0" err="1">
                <a:solidFill>
                  <a:srgbClr val="4D2F2D"/>
                </a:solidFill>
                <a:latin typeface="Courier" pitchFamily="2" charset="0"/>
              </a:rPr>
              <a:t>nginx</a:t>
            </a:r>
            <a:endParaRPr lang="en-US" sz="1600" dirty="0">
              <a:solidFill>
                <a:srgbClr val="4D2F2D"/>
              </a:solidFill>
              <a:latin typeface="Courier" pitchFamily="2" charset="0"/>
            </a:endParaRPr>
          </a:p>
          <a:p>
            <a:r>
              <a:rPr lang="en-US" sz="1600" dirty="0">
                <a:solidFill>
                  <a:srgbClr val="4D2F2D"/>
                </a:solidFill>
                <a:latin typeface="Courier" pitchFamily="2" charset="0"/>
              </a:rPr>
              <a:t>          </a:t>
            </a:r>
            <a:r>
              <a:rPr lang="en-US" sz="1600" dirty="0">
                <a:solidFill>
                  <a:srgbClr val="00A3AF"/>
                </a:solidFill>
                <a:latin typeface="Courier" pitchFamily="2" charset="0"/>
              </a:rPr>
              <a:t>ports</a:t>
            </a:r>
            <a:r>
              <a:rPr lang="en-US" sz="1600" dirty="0">
                <a:solidFill>
                  <a:srgbClr val="C020BF"/>
                </a:solidFill>
                <a:latin typeface="Courier" pitchFamily="2" charset="0"/>
              </a:rPr>
              <a:t>:</a:t>
            </a:r>
            <a:endParaRPr lang="en-US" sz="1600" dirty="0">
              <a:solidFill>
                <a:srgbClr val="4D2F2D"/>
              </a:solidFill>
              <a:latin typeface="Courier" pitchFamily="2" charset="0"/>
            </a:endParaRPr>
          </a:p>
          <a:p>
            <a:r>
              <a:rPr lang="en-US" sz="1600" dirty="0">
                <a:solidFill>
                  <a:srgbClr val="4D2F2D"/>
                </a:solidFill>
                <a:latin typeface="Courier" pitchFamily="2" charset="0"/>
              </a:rPr>
              <a:t>          </a:t>
            </a:r>
            <a:r>
              <a:rPr lang="en-US" sz="1600" dirty="0">
                <a:solidFill>
                  <a:srgbClr val="B7650A"/>
                </a:solidFill>
                <a:latin typeface="Courier" pitchFamily="2" charset="0"/>
              </a:rPr>
              <a:t>- </a:t>
            </a:r>
            <a:r>
              <a:rPr lang="en-US" sz="1600" dirty="0" err="1">
                <a:solidFill>
                  <a:srgbClr val="00A3AF"/>
                </a:solidFill>
                <a:latin typeface="Courier" pitchFamily="2" charset="0"/>
              </a:rPr>
              <a:t>containerPort</a:t>
            </a:r>
            <a:r>
              <a:rPr lang="en-US" sz="1600" dirty="0">
                <a:solidFill>
                  <a:srgbClr val="C020BF"/>
                </a:solidFill>
                <a:latin typeface="Courier" pitchFamily="2" charset="0"/>
              </a:rPr>
              <a:t>:</a:t>
            </a:r>
            <a:r>
              <a:rPr lang="en-US" sz="1600" dirty="0">
                <a:solidFill>
                  <a:srgbClr val="4D2F2D"/>
                </a:solidFill>
                <a:latin typeface="Courier" pitchFamily="2" charset="0"/>
              </a:rPr>
              <a:t> </a:t>
            </a:r>
            <a:r>
              <a:rPr lang="en-US" sz="1600" dirty="0">
                <a:solidFill>
                  <a:srgbClr val="B12513"/>
                </a:solidFill>
                <a:latin typeface="Courier" pitchFamily="2" charset="0"/>
              </a:rPr>
              <a:t>80</a:t>
            </a:r>
            <a:endParaRPr lang="en-US" sz="1600" dirty="0">
              <a:solidFill>
                <a:srgbClr val="00A3AF"/>
              </a:solidFill>
              <a:effectLst/>
              <a:latin typeface="Courier" pitchFamily="2" charset="0"/>
            </a:endParaRPr>
          </a:p>
        </p:txBody>
      </p:sp>
      <p:sp>
        <p:nvSpPr>
          <p:cNvPr id="4" name="TextBox 3">
            <a:extLst>
              <a:ext uri="{FF2B5EF4-FFF2-40B4-BE49-F238E27FC236}">
                <a16:creationId xmlns:a16="http://schemas.microsoft.com/office/drawing/2014/main" id="{FA631B16-CD73-4247-9EAF-2FAAC7C0DFCD}"/>
              </a:ext>
            </a:extLst>
          </p:cNvPr>
          <p:cNvSpPr txBox="1"/>
          <p:nvPr/>
        </p:nvSpPr>
        <p:spPr>
          <a:xfrm>
            <a:off x="6141603" y="1810035"/>
            <a:ext cx="5215595" cy="2062103"/>
          </a:xfrm>
          <a:prstGeom prst="rect">
            <a:avLst/>
          </a:prstGeom>
          <a:noFill/>
        </p:spPr>
        <p:txBody>
          <a:bodyPr wrap="none" rtlCol="0">
            <a:spAutoFit/>
          </a:bodyPr>
          <a:lstStyle/>
          <a:p>
            <a:pPr marL="285750" indent="-285750">
              <a:buFont typeface="Wingdings" pitchFamily="2" charset="2"/>
              <a:buChar char="Ø"/>
            </a:pPr>
            <a:r>
              <a:rPr lang="en-US" sz="1600" dirty="0"/>
              <a:t>Looks like pod</a:t>
            </a:r>
            <a:endParaRPr lang="en-US" sz="1600" b="1" dirty="0"/>
          </a:p>
          <a:p>
            <a:pPr marL="285750" indent="-285750">
              <a:buFont typeface="Wingdings" pitchFamily="2" charset="2"/>
              <a:buChar char="Ø"/>
            </a:pPr>
            <a:endParaRPr lang="en-US" sz="1600" b="1" dirty="0"/>
          </a:p>
          <a:p>
            <a:r>
              <a:rPr lang="en-US" sz="1600" dirty="0">
                <a:solidFill>
                  <a:schemeClr val="accent1"/>
                </a:solidFill>
              </a:rPr>
              <a:t>How to assign labels to nodes?</a:t>
            </a:r>
          </a:p>
          <a:p>
            <a:r>
              <a:rPr lang="en-US" sz="1600" b="1" i="1" dirty="0"/>
              <a:t>If node exists</a:t>
            </a:r>
          </a:p>
          <a:p>
            <a:r>
              <a:rPr lang="en-US" sz="1600" dirty="0"/>
              <a:t>kubectl label nodes &lt;node-name&gt; &lt;label-key&gt;=&lt;label-value&gt;</a:t>
            </a:r>
          </a:p>
          <a:p>
            <a:endParaRPr lang="en-US" sz="1600" dirty="0"/>
          </a:p>
          <a:p>
            <a:r>
              <a:rPr lang="en-US" sz="1600" b="1" i="1" dirty="0"/>
              <a:t>While provisioning</a:t>
            </a:r>
          </a:p>
          <a:p>
            <a:r>
              <a:rPr lang="en-US" sz="1600" dirty="0"/>
              <a:t>--node-labels &lt;label-key&gt;=&lt;label-value&gt;</a:t>
            </a:r>
          </a:p>
        </p:txBody>
      </p:sp>
    </p:spTree>
    <p:extLst>
      <p:ext uri="{BB962C8B-B14F-4D97-AF65-F5344CB8AC3E}">
        <p14:creationId xmlns:p14="http://schemas.microsoft.com/office/powerpoint/2010/main" val="82430729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D2EB4841-4E96-487D-ABC4-B5548C00F462}"/>
              </a:ext>
            </a:extLst>
          </p:cNvPr>
          <p:cNvCxnSpPr>
            <a:cxnSpLocks/>
          </p:cNvCxnSpPr>
          <p:nvPr/>
        </p:nvCxnSpPr>
        <p:spPr>
          <a:xfrm>
            <a:off x="1" y="6172200"/>
            <a:ext cx="12192001"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4FA1DC61-98B9-4D2E-95B3-4BE126C9E1EA}"/>
              </a:ext>
            </a:extLst>
          </p:cNvPr>
          <p:cNvSpPr txBox="1"/>
          <p:nvPr/>
        </p:nvSpPr>
        <p:spPr>
          <a:xfrm>
            <a:off x="122853" y="6317931"/>
            <a:ext cx="4010899" cy="420564"/>
          </a:xfrm>
          <a:prstGeom prst="rect">
            <a:avLst/>
          </a:prstGeom>
          <a:noFill/>
        </p:spPr>
        <p:txBody>
          <a:bodyPr wrap="square" rtlCol="0">
            <a:spAutoFit/>
          </a:bodyPr>
          <a:lstStyle/>
          <a:p>
            <a:pPr algn="ctr"/>
            <a:r>
              <a:rPr lang="en-US" sz="2133" dirty="0">
                <a:solidFill>
                  <a:schemeClr val="bg2">
                    <a:lumMod val="25000"/>
                  </a:schemeClr>
                </a:solidFill>
              </a:rPr>
              <a:t>Agile Brains Consulting</a:t>
            </a:r>
          </a:p>
        </p:txBody>
      </p:sp>
      <p:sp>
        <p:nvSpPr>
          <p:cNvPr id="5" name="TextBox 4">
            <a:extLst>
              <a:ext uri="{FF2B5EF4-FFF2-40B4-BE49-F238E27FC236}">
                <a16:creationId xmlns:a16="http://schemas.microsoft.com/office/drawing/2014/main" id="{DB8D0BBB-5988-46AA-9EAD-707B6004C7B9}"/>
              </a:ext>
            </a:extLst>
          </p:cNvPr>
          <p:cNvSpPr txBox="1"/>
          <p:nvPr/>
        </p:nvSpPr>
        <p:spPr>
          <a:xfrm>
            <a:off x="3514722" y="6490034"/>
            <a:ext cx="5857876" cy="254044"/>
          </a:xfrm>
          <a:prstGeom prst="rect">
            <a:avLst/>
          </a:prstGeom>
          <a:noFill/>
        </p:spPr>
        <p:txBody>
          <a:bodyPr wrap="square" rtlCol="0">
            <a:spAutoFit/>
          </a:bodyPr>
          <a:lstStyle/>
          <a:p>
            <a:pPr algn="ctr"/>
            <a:r>
              <a:rPr lang="en-US" sz="1051" dirty="0">
                <a:solidFill>
                  <a:schemeClr val="bg2">
                    <a:lumMod val="50000"/>
                  </a:schemeClr>
                </a:solidFill>
              </a:rPr>
              <a:t>©Agile Brains Consulting Inc. All rights reserved. Not to be reproduced without prior written consent.</a:t>
            </a:r>
          </a:p>
        </p:txBody>
      </p:sp>
      <p:pic>
        <p:nvPicPr>
          <p:cNvPr id="6" name="Picture 5" descr="A close up of a sign&#10;&#10;Description generated with high confidence">
            <a:extLst>
              <a:ext uri="{FF2B5EF4-FFF2-40B4-BE49-F238E27FC236}">
                <a16:creationId xmlns:a16="http://schemas.microsoft.com/office/drawing/2014/main" id="{62ED1D3C-94ED-4E66-AC1F-BA34BDBDD45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7650" y="6273801"/>
            <a:ext cx="542924" cy="542924"/>
          </a:xfrm>
          <a:prstGeom prst="rect">
            <a:avLst/>
          </a:prstGeom>
        </p:spPr>
      </p:pic>
      <p:pic>
        <p:nvPicPr>
          <p:cNvPr id="7" name="Picture 6">
            <a:extLst>
              <a:ext uri="{FF2B5EF4-FFF2-40B4-BE49-F238E27FC236}">
                <a16:creationId xmlns:a16="http://schemas.microsoft.com/office/drawing/2014/main" id="{7B32E106-9E99-4EB7-9524-D39048EF644E}"/>
              </a:ext>
            </a:extLst>
          </p:cNvPr>
          <p:cNvPicPr>
            <a:picLocks noChangeAspect="1"/>
          </p:cNvPicPr>
          <p:nvPr/>
        </p:nvPicPr>
        <p:blipFill rotWithShape="1">
          <a:blip r:embed="rId3">
            <a:extLst>
              <a:ext uri="{28A0092B-C50C-407E-A947-70E740481C1C}">
                <a14:useLocalDpi xmlns:a14="http://schemas.microsoft.com/office/drawing/2010/main" val="0"/>
              </a:ext>
            </a:extLst>
          </a:blip>
          <a:srcRect t="26736" b="30906"/>
          <a:stretch/>
        </p:blipFill>
        <p:spPr>
          <a:xfrm>
            <a:off x="9965555" y="6252635"/>
            <a:ext cx="1301160" cy="551155"/>
          </a:xfrm>
          <a:prstGeom prst="rect">
            <a:avLst/>
          </a:prstGeom>
        </p:spPr>
      </p:pic>
      <p:sp>
        <p:nvSpPr>
          <p:cNvPr id="8" name="Slide Number Placeholder 102">
            <a:extLst>
              <a:ext uri="{FF2B5EF4-FFF2-40B4-BE49-F238E27FC236}">
                <a16:creationId xmlns:a16="http://schemas.microsoft.com/office/drawing/2014/main" id="{A00F2676-DEAE-461D-80E3-9CE7EC56B906}"/>
              </a:ext>
            </a:extLst>
          </p:cNvPr>
          <p:cNvSpPr txBox="1">
            <a:spLocks/>
          </p:cNvSpPr>
          <p:nvPr/>
        </p:nvSpPr>
        <p:spPr>
          <a:xfrm>
            <a:off x="9159626" y="6356351"/>
            <a:ext cx="2844800" cy="365125"/>
          </a:xfrm>
          <a:prstGeom prst="rect">
            <a:avLst/>
          </a:prstGeom>
        </p:spPr>
        <p:txBody>
          <a:bodyPr vert="horz" lIns="121920" tIns="60960" rIns="121920" bIns="6096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04198DC-2EF7-4B34-A789-AD3A4CDEBD28}" type="slidenum">
              <a:rPr lang="en-US" sz="1600"/>
              <a:pPr/>
              <a:t>68</a:t>
            </a:fld>
            <a:endParaRPr lang="en-US" sz="1600" dirty="0"/>
          </a:p>
        </p:txBody>
      </p:sp>
      <p:sp>
        <p:nvSpPr>
          <p:cNvPr id="10" name="Title 1">
            <a:extLst>
              <a:ext uri="{FF2B5EF4-FFF2-40B4-BE49-F238E27FC236}">
                <a16:creationId xmlns:a16="http://schemas.microsoft.com/office/drawing/2014/main" id="{3BE89834-BD39-E245-B3F9-8249364136DD}"/>
              </a:ext>
            </a:extLst>
          </p:cNvPr>
          <p:cNvSpPr txBox="1">
            <a:spLocks/>
          </p:cNvSpPr>
          <p:nvPr/>
        </p:nvSpPr>
        <p:spPr>
          <a:xfrm>
            <a:off x="751114" y="2402803"/>
            <a:ext cx="11253311"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002060"/>
                </a:solidFill>
              </a:rPr>
              <a:t>Jobs</a:t>
            </a:r>
          </a:p>
        </p:txBody>
      </p:sp>
    </p:spTree>
    <p:extLst>
      <p:ext uri="{BB962C8B-B14F-4D97-AF65-F5344CB8AC3E}">
        <p14:creationId xmlns:p14="http://schemas.microsoft.com/office/powerpoint/2010/main" val="382099006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2181"/>
        <p:cNvGrpSpPr/>
        <p:nvPr/>
      </p:nvGrpSpPr>
      <p:grpSpPr>
        <a:xfrm>
          <a:off x="0" y="0"/>
          <a:ext cx="0" cy="0"/>
          <a:chOff x="0" y="0"/>
          <a:chExt cx="0" cy="0"/>
        </a:xfrm>
      </p:grpSpPr>
      <p:sp>
        <p:nvSpPr>
          <p:cNvPr id="2183" name="Google Shape;2183;p295"/>
          <p:cNvSpPr txBox="1">
            <a:spLocks noGrp="1"/>
          </p:cNvSpPr>
          <p:nvPr>
            <p:ph type="body" idx="1"/>
          </p:nvPr>
        </p:nvSpPr>
        <p:spPr>
          <a:xfrm>
            <a:off x="990600" y="1645315"/>
            <a:ext cx="10426700" cy="4572000"/>
          </a:xfrm>
          <a:prstGeom prst="rect">
            <a:avLst/>
          </a:prstGeom>
          <a:noFill/>
          <a:ln>
            <a:noFill/>
          </a:ln>
        </p:spPr>
        <p:txBody>
          <a:bodyPr spcFirstLastPara="1" vert="horz" wrap="square" lIns="91425" tIns="45700" rIns="91425" bIns="45700" rtlCol="0" anchor="t" anchorCtr="0">
            <a:noAutofit/>
          </a:bodyPr>
          <a:lstStyle/>
          <a:p>
            <a:pPr marL="0" indent="0">
              <a:lnSpc>
                <a:spcPct val="150000"/>
              </a:lnSpc>
              <a:spcBef>
                <a:spcPts val="800"/>
              </a:spcBef>
              <a:buClr>
                <a:schemeClr val="accent3"/>
              </a:buClr>
              <a:buSzPts val="1260"/>
              <a:buNone/>
            </a:pPr>
            <a:r>
              <a:rPr lang="en-US" sz="2200" b="1" dirty="0"/>
              <a:t>Jobs</a:t>
            </a:r>
            <a:r>
              <a:rPr lang="en-US" sz="2200" dirty="0">
                <a:solidFill>
                  <a:schemeClr val="dk1"/>
                </a:solidFill>
              </a:rPr>
              <a:t> - </a:t>
            </a:r>
            <a:r>
              <a:rPr lang="en-US" sz="2200" dirty="0">
                <a:highlight>
                  <a:srgbClr val="FFFFFF"/>
                </a:highlight>
              </a:rPr>
              <a:t>Creates one or more pods and ensures that a specified number of them successfully terminate. As pods successfully complete, the </a:t>
            </a:r>
            <a:r>
              <a:rPr lang="en-US" sz="2200" i="1" dirty="0">
                <a:highlight>
                  <a:srgbClr val="FFFFFF"/>
                </a:highlight>
              </a:rPr>
              <a:t>job</a:t>
            </a:r>
            <a:r>
              <a:rPr lang="en-US" sz="2200" dirty="0">
                <a:highlight>
                  <a:srgbClr val="FFFFFF"/>
                </a:highlight>
              </a:rPr>
              <a:t> tracks the successful completions. When a specified number of successful completions is reached, the job itself is complete. Deleting a Job will cleanup the pods it created, and is run </a:t>
            </a:r>
            <a:r>
              <a:rPr lang="en-US" sz="2200" dirty="0">
                <a:highlight>
                  <a:srgbClr val="FFFF00"/>
                </a:highlight>
              </a:rPr>
              <a:t>one-time</a:t>
            </a:r>
            <a:endParaRPr sz="2200" dirty="0">
              <a:solidFill>
                <a:srgbClr val="000000"/>
              </a:solidFill>
              <a:highlight>
                <a:srgbClr val="FFFF00"/>
              </a:highlight>
            </a:endParaRPr>
          </a:p>
          <a:p>
            <a:pPr marL="0" indent="0">
              <a:lnSpc>
                <a:spcPct val="150000"/>
              </a:lnSpc>
              <a:spcBef>
                <a:spcPts val="800"/>
              </a:spcBef>
              <a:buClr>
                <a:schemeClr val="accent3"/>
              </a:buClr>
              <a:buSzPts val="1260"/>
              <a:buNone/>
            </a:pPr>
            <a:endParaRPr lang="en-US" sz="2200" b="1" dirty="0"/>
          </a:p>
          <a:p>
            <a:pPr marL="0" indent="0">
              <a:lnSpc>
                <a:spcPct val="150000"/>
              </a:lnSpc>
              <a:spcBef>
                <a:spcPts val="800"/>
              </a:spcBef>
              <a:buClr>
                <a:schemeClr val="accent3"/>
              </a:buClr>
              <a:buSzPts val="1260"/>
              <a:buNone/>
            </a:pPr>
            <a:r>
              <a:rPr lang="en-US" sz="2200" b="1" dirty="0" err="1"/>
              <a:t>Cron</a:t>
            </a:r>
            <a:r>
              <a:rPr lang="en-US" sz="2200" b="1" dirty="0"/>
              <a:t> Job </a:t>
            </a:r>
            <a:r>
              <a:rPr lang="en-US" sz="2200" dirty="0"/>
              <a:t>- </a:t>
            </a:r>
            <a:r>
              <a:rPr lang="en-US" sz="2200" dirty="0">
                <a:highlight>
                  <a:srgbClr val="FFFFFF"/>
                </a:highlight>
              </a:rPr>
              <a:t>A </a:t>
            </a:r>
            <a:r>
              <a:rPr lang="en-US" sz="2200" i="1" dirty="0" err="1">
                <a:highlight>
                  <a:srgbClr val="FFFFFF"/>
                </a:highlight>
              </a:rPr>
              <a:t>Cron</a:t>
            </a:r>
            <a:r>
              <a:rPr lang="en-US" sz="2200" i="1" dirty="0">
                <a:highlight>
                  <a:srgbClr val="FFFFFF"/>
                </a:highlight>
              </a:rPr>
              <a:t> Job</a:t>
            </a:r>
            <a:r>
              <a:rPr lang="en-US" sz="2200" dirty="0">
                <a:highlight>
                  <a:srgbClr val="FFFFFF"/>
                </a:highlight>
              </a:rPr>
              <a:t> creates </a:t>
            </a:r>
            <a:r>
              <a:rPr lang="en-US" sz="2200" u="sng" dirty="0">
                <a:solidFill>
                  <a:schemeClr val="hlink"/>
                </a:solidFill>
                <a:highlight>
                  <a:srgbClr val="FFFFFF"/>
                </a:highlight>
                <a:hlinkClick r:id="rId3"/>
              </a:rPr>
              <a:t>Jobs</a:t>
            </a:r>
            <a:r>
              <a:rPr lang="en-US" sz="2200" dirty="0">
                <a:highlight>
                  <a:srgbClr val="FFFFFF"/>
                </a:highlight>
              </a:rPr>
              <a:t> on a time-based schedule. One </a:t>
            </a:r>
            <a:r>
              <a:rPr lang="en-US" sz="2200" dirty="0" err="1">
                <a:highlight>
                  <a:srgbClr val="FFFFFF"/>
                </a:highlight>
              </a:rPr>
              <a:t>Cron</a:t>
            </a:r>
            <a:r>
              <a:rPr lang="en-US" sz="2200" dirty="0">
                <a:highlight>
                  <a:srgbClr val="FFFFFF"/>
                </a:highlight>
              </a:rPr>
              <a:t> Job object is like one line of a </a:t>
            </a:r>
            <a:r>
              <a:rPr lang="en-US" sz="2200" i="1" dirty="0">
                <a:highlight>
                  <a:srgbClr val="FFFFFF"/>
                </a:highlight>
              </a:rPr>
              <a:t>crontab</a:t>
            </a:r>
            <a:r>
              <a:rPr lang="en-US" sz="2200" dirty="0">
                <a:highlight>
                  <a:srgbClr val="FFFFFF"/>
                </a:highlight>
              </a:rPr>
              <a:t> (</a:t>
            </a:r>
            <a:r>
              <a:rPr lang="en-US" sz="2200" dirty="0" err="1">
                <a:highlight>
                  <a:srgbClr val="FFFFFF"/>
                </a:highlight>
              </a:rPr>
              <a:t>cron</a:t>
            </a:r>
            <a:r>
              <a:rPr lang="en-US" sz="2200" dirty="0">
                <a:highlight>
                  <a:srgbClr val="FFFFFF"/>
                </a:highlight>
              </a:rPr>
              <a:t> table) file. It runs a job </a:t>
            </a:r>
            <a:r>
              <a:rPr lang="en-US" sz="2200" dirty="0">
                <a:highlight>
                  <a:srgbClr val="FFFF00"/>
                </a:highlight>
              </a:rPr>
              <a:t>periodically</a:t>
            </a:r>
            <a:r>
              <a:rPr lang="en-US" sz="2200" dirty="0">
                <a:highlight>
                  <a:srgbClr val="FFFFFF"/>
                </a:highlight>
              </a:rPr>
              <a:t> on a given schedule</a:t>
            </a:r>
            <a:endParaRPr sz="2200" dirty="0">
              <a:highlight>
                <a:srgbClr val="FFFFFF"/>
              </a:highlight>
            </a:endParaRPr>
          </a:p>
          <a:p>
            <a:pPr marL="0" indent="0">
              <a:lnSpc>
                <a:spcPct val="150000"/>
              </a:lnSpc>
              <a:spcBef>
                <a:spcPts val="800"/>
              </a:spcBef>
              <a:buClr>
                <a:schemeClr val="accent3"/>
              </a:buClr>
              <a:buSzPts val="1260"/>
              <a:buNone/>
            </a:pPr>
            <a:endParaRPr sz="2200" dirty="0"/>
          </a:p>
          <a:p>
            <a:pPr marL="0" indent="0">
              <a:lnSpc>
                <a:spcPct val="150000"/>
              </a:lnSpc>
              <a:spcBef>
                <a:spcPts val="600"/>
              </a:spcBef>
              <a:buClr>
                <a:schemeClr val="accent3"/>
              </a:buClr>
              <a:buSzPts val="1800"/>
              <a:buNone/>
            </a:pPr>
            <a:endParaRPr sz="2000" dirty="0">
              <a:solidFill>
                <a:schemeClr val="dk1"/>
              </a:solidFill>
              <a:latin typeface="Calibri"/>
              <a:ea typeface="Calibri"/>
              <a:cs typeface="Calibri"/>
              <a:sym typeface="Calibri"/>
            </a:endParaRPr>
          </a:p>
        </p:txBody>
      </p:sp>
      <p:sp>
        <p:nvSpPr>
          <p:cNvPr id="2184" name="Google Shape;2184;p295"/>
          <p:cNvSpPr txBox="1"/>
          <p:nvPr/>
        </p:nvSpPr>
        <p:spPr>
          <a:xfrm>
            <a:off x="7972301" y="1460665"/>
            <a:ext cx="184800" cy="369300"/>
          </a:xfrm>
          <a:prstGeom prst="rect">
            <a:avLst/>
          </a:prstGeom>
          <a:noFill/>
          <a:ln>
            <a:noFill/>
          </a:ln>
        </p:spPr>
        <p:txBody>
          <a:bodyPr spcFirstLastPara="1" wrap="square" lIns="91425" tIns="45700" rIns="91425" bIns="45700" anchor="t" anchorCtr="0">
            <a:noAutofit/>
          </a:bodyPr>
          <a:lstStyle/>
          <a:p>
            <a:pPr>
              <a:buClr>
                <a:srgbClr val="000000"/>
              </a:buClr>
              <a:buSzPts val="1800"/>
            </a:pPr>
            <a:endParaRPr>
              <a:solidFill>
                <a:schemeClr val="dk1"/>
              </a:solidFill>
              <a:latin typeface="Arial"/>
              <a:ea typeface="Arial"/>
              <a:cs typeface="Arial"/>
              <a:sym typeface="Arial"/>
            </a:endParaRPr>
          </a:p>
        </p:txBody>
      </p:sp>
      <p:cxnSp>
        <p:nvCxnSpPr>
          <p:cNvPr id="5" name="Straight Connector 4">
            <a:extLst>
              <a:ext uri="{FF2B5EF4-FFF2-40B4-BE49-F238E27FC236}">
                <a16:creationId xmlns:a16="http://schemas.microsoft.com/office/drawing/2014/main" id="{D2EB4841-4E96-487D-ABC4-B5548C00F462}"/>
              </a:ext>
            </a:extLst>
          </p:cNvPr>
          <p:cNvCxnSpPr>
            <a:cxnSpLocks/>
          </p:cNvCxnSpPr>
          <p:nvPr/>
        </p:nvCxnSpPr>
        <p:spPr>
          <a:xfrm>
            <a:off x="1" y="6172200"/>
            <a:ext cx="12192001"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FA1DC61-98B9-4D2E-95B3-4BE126C9E1EA}"/>
              </a:ext>
            </a:extLst>
          </p:cNvPr>
          <p:cNvSpPr txBox="1"/>
          <p:nvPr/>
        </p:nvSpPr>
        <p:spPr>
          <a:xfrm>
            <a:off x="122853" y="6317931"/>
            <a:ext cx="4010899" cy="420564"/>
          </a:xfrm>
          <a:prstGeom prst="rect">
            <a:avLst/>
          </a:prstGeom>
          <a:noFill/>
        </p:spPr>
        <p:txBody>
          <a:bodyPr wrap="square" rtlCol="0">
            <a:spAutoFit/>
          </a:bodyPr>
          <a:lstStyle/>
          <a:p>
            <a:pPr algn="ctr"/>
            <a:r>
              <a:rPr lang="en-US" sz="2133" dirty="0">
                <a:solidFill>
                  <a:schemeClr val="bg2">
                    <a:lumMod val="25000"/>
                  </a:schemeClr>
                </a:solidFill>
              </a:rPr>
              <a:t>Agile Brains Consulting</a:t>
            </a:r>
          </a:p>
        </p:txBody>
      </p:sp>
      <p:sp>
        <p:nvSpPr>
          <p:cNvPr id="7" name="TextBox 6">
            <a:extLst>
              <a:ext uri="{FF2B5EF4-FFF2-40B4-BE49-F238E27FC236}">
                <a16:creationId xmlns:a16="http://schemas.microsoft.com/office/drawing/2014/main" id="{DB8D0BBB-5988-46AA-9EAD-707B6004C7B9}"/>
              </a:ext>
            </a:extLst>
          </p:cNvPr>
          <p:cNvSpPr txBox="1"/>
          <p:nvPr/>
        </p:nvSpPr>
        <p:spPr>
          <a:xfrm>
            <a:off x="3514722" y="6490034"/>
            <a:ext cx="5857876" cy="254044"/>
          </a:xfrm>
          <a:prstGeom prst="rect">
            <a:avLst/>
          </a:prstGeom>
          <a:noFill/>
        </p:spPr>
        <p:txBody>
          <a:bodyPr wrap="square" rtlCol="0">
            <a:spAutoFit/>
          </a:bodyPr>
          <a:lstStyle/>
          <a:p>
            <a:pPr algn="ctr"/>
            <a:r>
              <a:rPr lang="en-US" sz="1051" dirty="0">
                <a:solidFill>
                  <a:schemeClr val="bg2">
                    <a:lumMod val="50000"/>
                  </a:schemeClr>
                </a:solidFill>
              </a:rPr>
              <a:t>©Agile Brains Consulting Inc. All rights reserved. Not to be reproduced without prior written consent.</a:t>
            </a:r>
          </a:p>
        </p:txBody>
      </p:sp>
      <p:pic>
        <p:nvPicPr>
          <p:cNvPr id="8" name="Picture 7" descr="A close up of a sign&#10;&#10;Description generated with high confidence">
            <a:extLst>
              <a:ext uri="{FF2B5EF4-FFF2-40B4-BE49-F238E27FC236}">
                <a16:creationId xmlns:a16="http://schemas.microsoft.com/office/drawing/2014/main" id="{62ED1D3C-94ED-4E66-AC1F-BA34BDBDD45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47650" y="6273801"/>
            <a:ext cx="542924" cy="542924"/>
          </a:xfrm>
          <a:prstGeom prst="rect">
            <a:avLst/>
          </a:prstGeom>
        </p:spPr>
      </p:pic>
      <p:pic>
        <p:nvPicPr>
          <p:cNvPr id="9" name="Picture 8">
            <a:extLst>
              <a:ext uri="{FF2B5EF4-FFF2-40B4-BE49-F238E27FC236}">
                <a16:creationId xmlns:a16="http://schemas.microsoft.com/office/drawing/2014/main" id="{7B32E106-9E99-4EB7-9524-D39048EF644E}"/>
              </a:ext>
            </a:extLst>
          </p:cNvPr>
          <p:cNvPicPr>
            <a:picLocks noChangeAspect="1"/>
          </p:cNvPicPr>
          <p:nvPr/>
        </p:nvPicPr>
        <p:blipFill rotWithShape="1">
          <a:blip r:embed="rId5">
            <a:extLst>
              <a:ext uri="{28A0092B-C50C-407E-A947-70E740481C1C}">
                <a14:useLocalDpi xmlns:a14="http://schemas.microsoft.com/office/drawing/2010/main" val="0"/>
              </a:ext>
            </a:extLst>
          </a:blip>
          <a:srcRect t="26736" b="30906"/>
          <a:stretch/>
        </p:blipFill>
        <p:spPr>
          <a:xfrm>
            <a:off x="9965555" y="6252635"/>
            <a:ext cx="1301160" cy="551155"/>
          </a:xfrm>
          <a:prstGeom prst="rect">
            <a:avLst/>
          </a:prstGeom>
        </p:spPr>
      </p:pic>
      <p:sp>
        <p:nvSpPr>
          <p:cNvPr id="10" name="Slide Number Placeholder 102">
            <a:extLst>
              <a:ext uri="{FF2B5EF4-FFF2-40B4-BE49-F238E27FC236}">
                <a16:creationId xmlns:a16="http://schemas.microsoft.com/office/drawing/2014/main" id="{A00F2676-DEAE-461D-80E3-9CE7EC56B906}"/>
              </a:ext>
            </a:extLst>
          </p:cNvPr>
          <p:cNvSpPr txBox="1">
            <a:spLocks/>
          </p:cNvSpPr>
          <p:nvPr/>
        </p:nvSpPr>
        <p:spPr>
          <a:xfrm>
            <a:off x="9159626" y="6356351"/>
            <a:ext cx="2844800" cy="365125"/>
          </a:xfrm>
          <a:prstGeom prst="rect">
            <a:avLst/>
          </a:prstGeom>
        </p:spPr>
        <p:txBody>
          <a:bodyPr vert="horz" lIns="121920" tIns="60960" rIns="121920" bIns="6096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04198DC-2EF7-4B34-A789-AD3A4CDEBD28}" type="slidenum">
              <a:rPr lang="en-US" sz="1600"/>
              <a:pPr/>
              <a:t>69</a:t>
            </a:fld>
            <a:endParaRPr lang="en-US" sz="1600" dirty="0"/>
          </a:p>
        </p:txBody>
      </p:sp>
      <p:sp>
        <p:nvSpPr>
          <p:cNvPr id="11" name="Title 1">
            <a:extLst>
              <a:ext uri="{FF2B5EF4-FFF2-40B4-BE49-F238E27FC236}">
                <a16:creationId xmlns:a16="http://schemas.microsoft.com/office/drawing/2014/main" id="{9D4D3C34-92D8-BA46-96D8-DBD27B5A1463}"/>
              </a:ext>
            </a:extLst>
          </p:cNvPr>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002060"/>
                </a:solidFill>
              </a:rPr>
              <a:t>Kubernetes: Jobs and </a:t>
            </a:r>
            <a:r>
              <a:rPr lang="en-US" b="1" dirty="0" err="1">
                <a:solidFill>
                  <a:srgbClr val="002060"/>
                </a:solidFill>
              </a:rPr>
              <a:t>Cron</a:t>
            </a:r>
            <a:r>
              <a:rPr lang="en-US" b="1" dirty="0">
                <a:solidFill>
                  <a:srgbClr val="002060"/>
                </a:solidFill>
              </a:rPr>
              <a:t> Jobs</a:t>
            </a:r>
          </a:p>
        </p:txBody>
      </p:sp>
    </p:spTree>
    <p:extLst>
      <p:ext uri="{BB962C8B-B14F-4D97-AF65-F5344CB8AC3E}">
        <p14:creationId xmlns:p14="http://schemas.microsoft.com/office/powerpoint/2010/main" val="19793892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07"/>
        <p:cNvGrpSpPr/>
        <p:nvPr/>
      </p:nvGrpSpPr>
      <p:grpSpPr>
        <a:xfrm>
          <a:off x="0" y="0"/>
          <a:ext cx="0" cy="0"/>
          <a:chOff x="0" y="0"/>
          <a:chExt cx="0" cy="0"/>
        </a:xfrm>
      </p:grpSpPr>
      <p:sp>
        <p:nvSpPr>
          <p:cNvPr id="1610" name="Google Shape;1610;p229"/>
          <p:cNvSpPr txBox="1"/>
          <p:nvPr/>
        </p:nvSpPr>
        <p:spPr>
          <a:xfrm>
            <a:off x="577851" y="599107"/>
            <a:ext cx="882000" cy="307800"/>
          </a:xfrm>
          <a:prstGeom prst="rect">
            <a:avLst/>
          </a:prstGeom>
          <a:noFill/>
          <a:ln>
            <a:noFill/>
          </a:ln>
        </p:spPr>
        <p:txBody>
          <a:bodyPr spcFirstLastPara="1" wrap="square" lIns="91425" tIns="45700" rIns="91425" bIns="45700" anchor="t" anchorCtr="0">
            <a:noAutofit/>
          </a:bodyPr>
          <a:lstStyle/>
          <a:p>
            <a:pPr>
              <a:buClr>
                <a:srgbClr val="000000"/>
              </a:buClr>
              <a:buSzPts val="1400"/>
            </a:pPr>
            <a:r>
              <a:rPr lang="en-US" sz="1400" b="1" dirty="0" err="1">
                <a:solidFill>
                  <a:srgbClr val="000000"/>
                </a:solidFill>
                <a:latin typeface="Arial"/>
                <a:ea typeface="Arial"/>
                <a:cs typeface="Arial"/>
                <a:sym typeface="Arial"/>
              </a:rPr>
              <a:t>pod.yml</a:t>
            </a:r>
            <a:endParaRPr sz="1400" b="1" dirty="0">
              <a:solidFill>
                <a:srgbClr val="000000"/>
              </a:solidFill>
              <a:latin typeface="Arial"/>
              <a:ea typeface="Arial"/>
              <a:cs typeface="Arial"/>
              <a:sym typeface="Arial"/>
            </a:endParaRPr>
          </a:p>
        </p:txBody>
      </p:sp>
      <p:cxnSp>
        <p:nvCxnSpPr>
          <p:cNvPr id="6" name="Straight Connector 5">
            <a:extLst>
              <a:ext uri="{FF2B5EF4-FFF2-40B4-BE49-F238E27FC236}">
                <a16:creationId xmlns:a16="http://schemas.microsoft.com/office/drawing/2014/main" id="{D2EB4841-4E96-487D-ABC4-B5548C00F462}"/>
              </a:ext>
            </a:extLst>
          </p:cNvPr>
          <p:cNvCxnSpPr>
            <a:cxnSpLocks/>
          </p:cNvCxnSpPr>
          <p:nvPr/>
        </p:nvCxnSpPr>
        <p:spPr>
          <a:xfrm>
            <a:off x="1" y="6172200"/>
            <a:ext cx="12192001"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FA1DC61-98B9-4D2E-95B3-4BE126C9E1EA}"/>
              </a:ext>
            </a:extLst>
          </p:cNvPr>
          <p:cNvSpPr txBox="1"/>
          <p:nvPr/>
        </p:nvSpPr>
        <p:spPr>
          <a:xfrm>
            <a:off x="122853" y="6317931"/>
            <a:ext cx="4010899" cy="420564"/>
          </a:xfrm>
          <a:prstGeom prst="rect">
            <a:avLst/>
          </a:prstGeom>
          <a:noFill/>
        </p:spPr>
        <p:txBody>
          <a:bodyPr wrap="square" rtlCol="0">
            <a:spAutoFit/>
          </a:bodyPr>
          <a:lstStyle/>
          <a:p>
            <a:pPr algn="ctr"/>
            <a:r>
              <a:rPr lang="en-US" sz="2133" dirty="0">
                <a:solidFill>
                  <a:schemeClr val="bg2">
                    <a:lumMod val="25000"/>
                  </a:schemeClr>
                </a:solidFill>
              </a:rPr>
              <a:t>Agile Brains Consulting</a:t>
            </a:r>
          </a:p>
        </p:txBody>
      </p:sp>
      <p:sp>
        <p:nvSpPr>
          <p:cNvPr id="8" name="TextBox 7">
            <a:extLst>
              <a:ext uri="{FF2B5EF4-FFF2-40B4-BE49-F238E27FC236}">
                <a16:creationId xmlns:a16="http://schemas.microsoft.com/office/drawing/2014/main" id="{DB8D0BBB-5988-46AA-9EAD-707B6004C7B9}"/>
              </a:ext>
            </a:extLst>
          </p:cNvPr>
          <p:cNvSpPr txBox="1"/>
          <p:nvPr/>
        </p:nvSpPr>
        <p:spPr>
          <a:xfrm>
            <a:off x="3514722" y="6490034"/>
            <a:ext cx="5857876" cy="254044"/>
          </a:xfrm>
          <a:prstGeom prst="rect">
            <a:avLst/>
          </a:prstGeom>
          <a:noFill/>
        </p:spPr>
        <p:txBody>
          <a:bodyPr wrap="square" rtlCol="0">
            <a:spAutoFit/>
          </a:bodyPr>
          <a:lstStyle/>
          <a:p>
            <a:pPr algn="ctr"/>
            <a:r>
              <a:rPr lang="en-US" sz="1051" dirty="0">
                <a:solidFill>
                  <a:schemeClr val="bg2">
                    <a:lumMod val="50000"/>
                  </a:schemeClr>
                </a:solidFill>
              </a:rPr>
              <a:t>©Agile Brains Consulting Inc. All rights reserved. Not to be reproduced without prior written consent.</a:t>
            </a:r>
          </a:p>
        </p:txBody>
      </p:sp>
      <p:pic>
        <p:nvPicPr>
          <p:cNvPr id="9" name="Picture 8" descr="A close up of a sign&#10;&#10;Description generated with high confidence">
            <a:extLst>
              <a:ext uri="{FF2B5EF4-FFF2-40B4-BE49-F238E27FC236}">
                <a16:creationId xmlns:a16="http://schemas.microsoft.com/office/drawing/2014/main" id="{62ED1D3C-94ED-4E66-AC1F-BA34BDBDD45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7650" y="6273801"/>
            <a:ext cx="542924" cy="542924"/>
          </a:xfrm>
          <a:prstGeom prst="rect">
            <a:avLst/>
          </a:prstGeom>
        </p:spPr>
      </p:pic>
      <p:pic>
        <p:nvPicPr>
          <p:cNvPr id="10" name="Picture 9">
            <a:extLst>
              <a:ext uri="{FF2B5EF4-FFF2-40B4-BE49-F238E27FC236}">
                <a16:creationId xmlns:a16="http://schemas.microsoft.com/office/drawing/2014/main" id="{7B32E106-9E99-4EB7-9524-D39048EF644E}"/>
              </a:ext>
            </a:extLst>
          </p:cNvPr>
          <p:cNvPicPr>
            <a:picLocks noChangeAspect="1"/>
          </p:cNvPicPr>
          <p:nvPr/>
        </p:nvPicPr>
        <p:blipFill rotWithShape="1">
          <a:blip r:embed="rId4">
            <a:extLst>
              <a:ext uri="{28A0092B-C50C-407E-A947-70E740481C1C}">
                <a14:useLocalDpi xmlns:a14="http://schemas.microsoft.com/office/drawing/2010/main" val="0"/>
              </a:ext>
            </a:extLst>
          </a:blip>
          <a:srcRect t="26736" b="30906"/>
          <a:stretch/>
        </p:blipFill>
        <p:spPr>
          <a:xfrm>
            <a:off x="9965555" y="6252635"/>
            <a:ext cx="1301160" cy="551155"/>
          </a:xfrm>
          <a:prstGeom prst="rect">
            <a:avLst/>
          </a:prstGeom>
        </p:spPr>
      </p:pic>
      <p:sp>
        <p:nvSpPr>
          <p:cNvPr id="11" name="Slide Number Placeholder 102">
            <a:extLst>
              <a:ext uri="{FF2B5EF4-FFF2-40B4-BE49-F238E27FC236}">
                <a16:creationId xmlns:a16="http://schemas.microsoft.com/office/drawing/2014/main" id="{A00F2676-DEAE-461D-80E3-9CE7EC56B906}"/>
              </a:ext>
            </a:extLst>
          </p:cNvPr>
          <p:cNvSpPr txBox="1">
            <a:spLocks/>
          </p:cNvSpPr>
          <p:nvPr/>
        </p:nvSpPr>
        <p:spPr>
          <a:xfrm>
            <a:off x="9159626" y="6356351"/>
            <a:ext cx="2844800" cy="365125"/>
          </a:xfrm>
          <a:prstGeom prst="rect">
            <a:avLst/>
          </a:prstGeom>
        </p:spPr>
        <p:txBody>
          <a:bodyPr vert="horz" lIns="121920" tIns="60960" rIns="121920" bIns="6096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04198DC-2EF7-4B34-A789-AD3A4CDEBD28}" type="slidenum">
              <a:rPr lang="en-US" sz="1600"/>
              <a:pPr/>
              <a:t>7</a:t>
            </a:fld>
            <a:endParaRPr lang="en-US" sz="1600" dirty="0"/>
          </a:p>
        </p:txBody>
      </p:sp>
      <p:sp>
        <p:nvSpPr>
          <p:cNvPr id="2" name="Rectangle 1">
            <a:extLst>
              <a:ext uri="{FF2B5EF4-FFF2-40B4-BE49-F238E27FC236}">
                <a16:creationId xmlns:a16="http://schemas.microsoft.com/office/drawing/2014/main" id="{841F5E83-2634-F440-A647-0CBC4B70B6AB}"/>
              </a:ext>
            </a:extLst>
          </p:cNvPr>
          <p:cNvSpPr/>
          <p:nvPr/>
        </p:nvSpPr>
        <p:spPr>
          <a:xfrm>
            <a:off x="638810" y="957707"/>
            <a:ext cx="3628277" cy="2677656"/>
          </a:xfrm>
          <a:prstGeom prst="rect">
            <a:avLst/>
          </a:prstGeom>
          <a:ln>
            <a:solidFill>
              <a:schemeClr val="accent1"/>
            </a:solidFill>
          </a:ln>
        </p:spPr>
        <p:txBody>
          <a:bodyPr wrap="square">
            <a:spAutoFit/>
          </a:bodyPr>
          <a:lstStyle/>
          <a:p>
            <a:r>
              <a:rPr lang="en-US" sz="1400" dirty="0" err="1">
                <a:solidFill>
                  <a:srgbClr val="00A3AF"/>
                </a:solidFill>
                <a:latin typeface="Courier" pitchFamily="2" charset="0"/>
              </a:rPr>
              <a:t>apiVersion</a:t>
            </a:r>
            <a:r>
              <a:rPr lang="en-US" sz="1400" dirty="0">
                <a:solidFill>
                  <a:srgbClr val="C020BF"/>
                </a:solidFill>
                <a:latin typeface="Courier" pitchFamily="2" charset="0"/>
              </a:rPr>
              <a:t>:</a:t>
            </a:r>
            <a:r>
              <a:rPr lang="en-US" sz="1400" dirty="0">
                <a:solidFill>
                  <a:srgbClr val="4D2F2D"/>
                </a:solidFill>
                <a:latin typeface="Courier" pitchFamily="2" charset="0"/>
              </a:rPr>
              <a:t> v1</a:t>
            </a:r>
            <a:endParaRPr lang="en-US" sz="1400" dirty="0">
              <a:solidFill>
                <a:srgbClr val="00A3AF"/>
              </a:solidFill>
              <a:latin typeface="Courier" pitchFamily="2" charset="0"/>
            </a:endParaRPr>
          </a:p>
          <a:p>
            <a:r>
              <a:rPr lang="en-US" sz="1400" dirty="0">
                <a:solidFill>
                  <a:srgbClr val="00A3AF"/>
                </a:solidFill>
                <a:latin typeface="Courier" pitchFamily="2" charset="0"/>
              </a:rPr>
              <a:t>kind</a:t>
            </a:r>
            <a:r>
              <a:rPr lang="en-US" sz="1400" dirty="0">
                <a:solidFill>
                  <a:srgbClr val="C020BF"/>
                </a:solidFill>
                <a:latin typeface="Courier" pitchFamily="2" charset="0"/>
              </a:rPr>
              <a:t>:</a:t>
            </a:r>
            <a:r>
              <a:rPr lang="en-US" sz="1400" dirty="0">
                <a:solidFill>
                  <a:srgbClr val="4D2F2D"/>
                </a:solidFill>
                <a:latin typeface="Courier" pitchFamily="2" charset="0"/>
              </a:rPr>
              <a:t> Pod</a:t>
            </a:r>
          </a:p>
          <a:p>
            <a:r>
              <a:rPr lang="en-US" sz="1400" dirty="0">
                <a:solidFill>
                  <a:srgbClr val="00A3AF"/>
                </a:solidFill>
                <a:latin typeface="Courier" pitchFamily="2" charset="0"/>
              </a:rPr>
              <a:t>metadata</a:t>
            </a:r>
            <a:r>
              <a:rPr lang="en-US" sz="1400" dirty="0">
                <a:solidFill>
                  <a:srgbClr val="C020BF"/>
                </a:solidFill>
                <a:latin typeface="Courier" pitchFamily="2" charset="0"/>
              </a:rPr>
              <a:t>:</a:t>
            </a:r>
            <a:endParaRPr lang="en-US" sz="1400" dirty="0">
              <a:solidFill>
                <a:srgbClr val="00A3AF"/>
              </a:solidFill>
              <a:latin typeface="Courier" pitchFamily="2" charset="0"/>
            </a:endParaRPr>
          </a:p>
          <a:p>
            <a:r>
              <a:rPr lang="en-US" sz="1400" dirty="0">
                <a:solidFill>
                  <a:srgbClr val="4D2F2D"/>
                </a:solidFill>
                <a:latin typeface="Courier" pitchFamily="2" charset="0"/>
              </a:rPr>
              <a:t>  </a:t>
            </a:r>
            <a:r>
              <a:rPr lang="en-US" sz="1400" dirty="0">
                <a:solidFill>
                  <a:srgbClr val="00A3AF"/>
                </a:solidFill>
                <a:latin typeface="Courier" pitchFamily="2" charset="0"/>
              </a:rPr>
              <a:t>name</a:t>
            </a:r>
            <a:r>
              <a:rPr lang="en-US" sz="1400" dirty="0">
                <a:solidFill>
                  <a:srgbClr val="C020BF"/>
                </a:solidFill>
                <a:latin typeface="Courier" pitchFamily="2" charset="0"/>
              </a:rPr>
              <a:t>:</a:t>
            </a:r>
            <a:r>
              <a:rPr lang="en-US" sz="1400" dirty="0">
                <a:solidFill>
                  <a:srgbClr val="4D2F2D"/>
                </a:solidFill>
                <a:latin typeface="Courier" pitchFamily="2" charset="0"/>
              </a:rPr>
              <a:t> </a:t>
            </a:r>
            <a:r>
              <a:rPr lang="en-US" sz="1400" dirty="0" err="1">
                <a:solidFill>
                  <a:srgbClr val="4D2F2D"/>
                </a:solidFill>
                <a:latin typeface="Courier" pitchFamily="2" charset="0"/>
              </a:rPr>
              <a:t>nginx</a:t>
            </a:r>
            <a:endParaRPr lang="en-US" sz="1400" dirty="0">
              <a:solidFill>
                <a:srgbClr val="4D2F2D"/>
              </a:solidFill>
              <a:latin typeface="Courier" pitchFamily="2" charset="0"/>
            </a:endParaRPr>
          </a:p>
          <a:p>
            <a:r>
              <a:rPr lang="en-US" sz="1400" dirty="0">
                <a:solidFill>
                  <a:srgbClr val="4D2F2D"/>
                </a:solidFill>
                <a:latin typeface="Courier" pitchFamily="2" charset="0"/>
              </a:rPr>
              <a:t>  </a:t>
            </a:r>
            <a:r>
              <a:rPr lang="en-US" sz="1400" dirty="0">
                <a:solidFill>
                  <a:srgbClr val="00A3AF"/>
                </a:solidFill>
                <a:latin typeface="Courier" pitchFamily="2" charset="0"/>
              </a:rPr>
              <a:t>labels</a:t>
            </a:r>
            <a:r>
              <a:rPr lang="en-US" sz="1400" dirty="0">
                <a:solidFill>
                  <a:srgbClr val="C020BF"/>
                </a:solidFill>
                <a:latin typeface="Courier" pitchFamily="2" charset="0"/>
              </a:rPr>
              <a:t>:</a:t>
            </a:r>
            <a:endParaRPr lang="en-US" sz="1400" dirty="0">
              <a:solidFill>
                <a:srgbClr val="00A3AF"/>
              </a:solidFill>
              <a:latin typeface="Courier" pitchFamily="2" charset="0"/>
            </a:endParaRPr>
          </a:p>
          <a:p>
            <a:r>
              <a:rPr lang="en-US" sz="1400" dirty="0">
                <a:solidFill>
                  <a:srgbClr val="4D2F2D"/>
                </a:solidFill>
                <a:latin typeface="Courier" pitchFamily="2" charset="0"/>
              </a:rPr>
              <a:t>    </a:t>
            </a:r>
            <a:r>
              <a:rPr lang="en-US" sz="1400" dirty="0">
                <a:solidFill>
                  <a:srgbClr val="00A3AF"/>
                </a:solidFill>
                <a:latin typeface="Courier" pitchFamily="2" charset="0"/>
              </a:rPr>
              <a:t>name</a:t>
            </a:r>
            <a:r>
              <a:rPr lang="en-US" sz="1400" dirty="0">
                <a:solidFill>
                  <a:srgbClr val="C020BF"/>
                </a:solidFill>
                <a:latin typeface="Courier" pitchFamily="2" charset="0"/>
              </a:rPr>
              <a:t>:</a:t>
            </a:r>
            <a:r>
              <a:rPr lang="en-US" sz="1400" dirty="0">
                <a:solidFill>
                  <a:srgbClr val="4D2F2D"/>
                </a:solidFill>
                <a:latin typeface="Courier" pitchFamily="2" charset="0"/>
              </a:rPr>
              <a:t> </a:t>
            </a:r>
            <a:r>
              <a:rPr lang="en-US" sz="1400" dirty="0" err="1">
                <a:solidFill>
                  <a:srgbClr val="4D2F2D"/>
                </a:solidFill>
                <a:latin typeface="Courier" pitchFamily="2" charset="0"/>
              </a:rPr>
              <a:t>nginx</a:t>
            </a:r>
            <a:endParaRPr lang="en-US" sz="1400" dirty="0">
              <a:solidFill>
                <a:srgbClr val="4D2F2D"/>
              </a:solidFill>
              <a:latin typeface="Courier" pitchFamily="2" charset="0"/>
            </a:endParaRPr>
          </a:p>
          <a:p>
            <a:r>
              <a:rPr lang="en-US" sz="1400" dirty="0">
                <a:solidFill>
                  <a:srgbClr val="00A3AF"/>
                </a:solidFill>
                <a:latin typeface="Courier" pitchFamily="2" charset="0"/>
              </a:rPr>
              <a:t>spec</a:t>
            </a:r>
            <a:r>
              <a:rPr lang="en-US" sz="1400" dirty="0">
                <a:solidFill>
                  <a:srgbClr val="C020BF"/>
                </a:solidFill>
                <a:latin typeface="Courier" pitchFamily="2" charset="0"/>
              </a:rPr>
              <a:t>:</a:t>
            </a:r>
            <a:endParaRPr lang="en-US" sz="1400" dirty="0">
              <a:solidFill>
                <a:srgbClr val="00A3AF"/>
              </a:solidFill>
              <a:latin typeface="Courier" pitchFamily="2" charset="0"/>
            </a:endParaRPr>
          </a:p>
          <a:p>
            <a:r>
              <a:rPr lang="en-US" sz="1400" dirty="0">
                <a:solidFill>
                  <a:srgbClr val="4D2F2D"/>
                </a:solidFill>
                <a:latin typeface="Courier" pitchFamily="2" charset="0"/>
              </a:rPr>
              <a:t>  </a:t>
            </a:r>
            <a:r>
              <a:rPr lang="en-US" sz="1400" dirty="0">
                <a:solidFill>
                  <a:srgbClr val="00A3AF"/>
                </a:solidFill>
                <a:latin typeface="Courier" pitchFamily="2" charset="0"/>
              </a:rPr>
              <a:t>containers</a:t>
            </a:r>
            <a:r>
              <a:rPr lang="en-US" sz="1400" dirty="0">
                <a:solidFill>
                  <a:srgbClr val="C020BF"/>
                </a:solidFill>
                <a:latin typeface="Courier" pitchFamily="2" charset="0"/>
              </a:rPr>
              <a:t>:</a:t>
            </a:r>
            <a:endParaRPr lang="en-US" sz="1400" dirty="0">
              <a:solidFill>
                <a:srgbClr val="00A3AF"/>
              </a:solidFill>
              <a:latin typeface="Courier" pitchFamily="2" charset="0"/>
            </a:endParaRPr>
          </a:p>
          <a:p>
            <a:r>
              <a:rPr lang="en-US" sz="1400" dirty="0">
                <a:solidFill>
                  <a:srgbClr val="4D2F2D"/>
                </a:solidFill>
                <a:latin typeface="Courier" pitchFamily="2" charset="0"/>
              </a:rPr>
              <a:t>  </a:t>
            </a:r>
            <a:r>
              <a:rPr lang="en-US" sz="1400" dirty="0">
                <a:solidFill>
                  <a:srgbClr val="B7650A"/>
                </a:solidFill>
                <a:latin typeface="Courier" pitchFamily="2" charset="0"/>
              </a:rPr>
              <a:t>- </a:t>
            </a:r>
            <a:r>
              <a:rPr lang="en-US" sz="1400" dirty="0">
                <a:solidFill>
                  <a:srgbClr val="00A3AF"/>
                </a:solidFill>
                <a:latin typeface="Courier" pitchFamily="2" charset="0"/>
              </a:rPr>
              <a:t>name</a:t>
            </a:r>
            <a:r>
              <a:rPr lang="en-US" sz="1400" dirty="0">
                <a:solidFill>
                  <a:srgbClr val="C020BF"/>
                </a:solidFill>
                <a:latin typeface="Courier" pitchFamily="2" charset="0"/>
              </a:rPr>
              <a:t>:</a:t>
            </a:r>
            <a:r>
              <a:rPr lang="en-US" sz="1400" dirty="0">
                <a:solidFill>
                  <a:srgbClr val="4D2F2D"/>
                </a:solidFill>
                <a:latin typeface="Courier" pitchFamily="2" charset="0"/>
              </a:rPr>
              <a:t> </a:t>
            </a:r>
            <a:r>
              <a:rPr lang="en-US" sz="1400" dirty="0" err="1">
                <a:solidFill>
                  <a:srgbClr val="4D2F2D"/>
                </a:solidFill>
                <a:latin typeface="Courier" pitchFamily="2" charset="0"/>
              </a:rPr>
              <a:t>nginx</a:t>
            </a:r>
            <a:endParaRPr lang="en-US" sz="1400" dirty="0">
              <a:solidFill>
                <a:srgbClr val="4D2F2D"/>
              </a:solidFill>
              <a:latin typeface="Courier" pitchFamily="2" charset="0"/>
            </a:endParaRPr>
          </a:p>
          <a:p>
            <a:r>
              <a:rPr lang="en-US" sz="1400" dirty="0">
                <a:solidFill>
                  <a:srgbClr val="4D2F2D"/>
                </a:solidFill>
                <a:latin typeface="Courier" pitchFamily="2" charset="0"/>
              </a:rPr>
              <a:t>    </a:t>
            </a:r>
            <a:r>
              <a:rPr lang="en-US" sz="1400" dirty="0">
                <a:solidFill>
                  <a:srgbClr val="00A3AF"/>
                </a:solidFill>
                <a:latin typeface="Courier" pitchFamily="2" charset="0"/>
              </a:rPr>
              <a:t>image</a:t>
            </a:r>
            <a:r>
              <a:rPr lang="en-US" sz="1400" dirty="0">
                <a:solidFill>
                  <a:srgbClr val="C020BF"/>
                </a:solidFill>
                <a:latin typeface="Courier" pitchFamily="2" charset="0"/>
              </a:rPr>
              <a:t>:</a:t>
            </a:r>
            <a:r>
              <a:rPr lang="en-US" sz="1400" dirty="0">
                <a:solidFill>
                  <a:srgbClr val="4D2F2D"/>
                </a:solidFill>
                <a:latin typeface="Courier" pitchFamily="2" charset="0"/>
              </a:rPr>
              <a:t> </a:t>
            </a:r>
            <a:r>
              <a:rPr lang="en-US" sz="1400" dirty="0" err="1">
                <a:solidFill>
                  <a:srgbClr val="4D2F2D"/>
                </a:solidFill>
                <a:latin typeface="Courier" pitchFamily="2" charset="0"/>
              </a:rPr>
              <a:t>nginx</a:t>
            </a:r>
            <a:endParaRPr lang="en-US" sz="1400" dirty="0">
              <a:solidFill>
                <a:srgbClr val="4D2F2D"/>
              </a:solidFill>
              <a:latin typeface="Courier" pitchFamily="2" charset="0"/>
            </a:endParaRPr>
          </a:p>
          <a:p>
            <a:r>
              <a:rPr lang="en-US" sz="1400" dirty="0">
                <a:solidFill>
                  <a:srgbClr val="4D2F2D"/>
                </a:solidFill>
                <a:latin typeface="Courier" pitchFamily="2" charset="0"/>
              </a:rPr>
              <a:t>    </a:t>
            </a:r>
            <a:r>
              <a:rPr lang="en-US" sz="1400" dirty="0">
                <a:solidFill>
                  <a:srgbClr val="00A3AF"/>
                </a:solidFill>
                <a:latin typeface="Courier" pitchFamily="2" charset="0"/>
              </a:rPr>
              <a:t>ports</a:t>
            </a:r>
            <a:r>
              <a:rPr lang="en-US" sz="1400" dirty="0">
                <a:solidFill>
                  <a:srgbClr val="C020BF"/>
                </a:solidFill>
                <a:latin typeface="Courier" pitchFamily="2" charset="0"/>
              </a:rPr>
              <a:t>:</a:t>
            </a:r>
            <a:endParaRPr lang="en-US" sz="1400" dirty="0">
              <a:solidFill>
                <a:srgbClr val="00A3AF"/>
              </a:solidFill>
              <a:latin typeface="Courier" pitchFamily="2" charset="0"/>
            </a:endParaRPr>
          </a:p>
          <a:p>
            <a:r>
              <a:rPr lang="en-US" sz="1400" dirty="0">
                <a:solidFill>
                  <a:srgbClr val="4D2F2D"/>
                </a:solidFill>
                <a:latin typeface="Courier" pitchFamily="2" charset="0"/>
              </a:rPr>
              <a:t>    </a:t>
            </a:r>
            <a:r>
              <a:rPr lang="en-US" sz="1400" dirty="0">
                <a:solidFill>
                  <a:srgbClr val="B7650A"/>
                </a:solidFill>
                <a:latin typeface="Courier" pitchFamily="2" charset="0"/>
              </a:rPr>
              <a:t>- </a:t>
            </a:r>
            <a:r>
              <a:rPr lang="en-US" sz="1400" dirty="0" err="1">
                <a:solidFill>
                  <a:srgbClr val="00A3AF"/>
                </a:solidFill>
                <a:latin typeface="Courier" pitchFamily="2" charset="0"/>
              </a:rPr>
              <a:t>containerPort</a:t>
            </a:r>
            <a:r>
              <a:rPr lang="en-US" sz="1400" dirty="0">
                <a:solidFill>
                  <a:srgbClr val="C020BF"/>
                </a:solidFill>
                <a:latin typeface="Courier" pitchFamily="2" charset="0"/>
              </a:rPr>
              <a:t>:</a:t>
            </a:r>
            <a:r>
              <a:rPr lang="en-US" sz="1400" dirty="0">
                <a:solidFill>
                  <a:srgbClr val="4D2F2D"/>
                </a:solidFill>
                <a:latin typeface="Courier" pitchFamily="2" charset="0"/>
              </a:rPr>
              <a:t> </a:t>
            </a:r>
            <a:r>
              <a:rPr lang="en-US" sz="1400" dirty="0">
                <a:solidFill>
                  <a:srgbClr val="B12513"/>
                </a:solidFill>
                <a:latin typeface="Courier" pitchFamily="2" charset="0"/>
              </a:rPr>
              <a:t>80</a:t>
            </a:r>
            <a:endParaRPr lang="en-US" sz="1400" dirty="0">
              <a:solidFill>
                <a:srgbClr val="00A3AF"/>
              </a:solidFill>
              <a:effectLst/>
              <a:latin typeface="Courier" pitchFamily="2" charset="0"/>
            </a:endParaRPr>
          </a:p>
        </p:txBody>
      </p:sp>
      <p:sp>
        <p:nvSpPr>
          <p:cNvPr id="16" name="Google Shape;1610;p229">
            <a:extLst>
              <a:ext uri="{FF2B5EF4-FFF2-40B4-BE49-F238E27FC236}">
                <a16:creationId xmlns:a16="http://schemas.microsoft.com/office/drawing/2014/main" id="{003787AC-44EC-F446-8CD8-043D097E2187}"/>
              </a:ext>
            </a:extLst>
          </p:cNvPr>
          <p:cNvSpPr txBox="1"/>
          <p:nvPr/>
        </p:nvSpPr>
        <p:spPr>
          <a:xfrm>
            <a:off x="4492023" y="1073010"/>
            <a:ext cx="1098550" cy="307800"/>
          </a:xfrm>
          <a:prstGeom prst="rect">
            <a:avLst/>
          </a:prstGeom>
          <a:noFill/>
          <a:ln>
            <a:noFill/>
          </a:ln>
        </p:spPr>
        <p:txBody>
          <a:bodyPr spcFirstLastPara="1" wrap="square" lIns="91425" tIns="45700" rIns="91425" bIns="45700" anchor="t" anchorCtr="0">
            <a:noAutofit/>
          </a:bodyPr>
          <a:lstStyle/>
          <a:p>
            <a:pPr>
              <a:buClr>
                <a:srgbClr val="000000"/>
              </a:buClr>
              <a:buSzPts val="1400"/>
            </a:pPr>
            <a:r>
              <a:rPr lang="en-US" sz="1400" b="1" dirty="0" err="1">
                <a:solidFill>
                  <a:srgbClr val="000000"/>
                </a:solidFill>
                <a:latin typeface="Arial"/>
                <a:ea typeface="Arial"/>
                <a:cs typeface="Arial"/>
                <a:sym typeface="Arial"/>
              </a:rPr>
              <a:t>pod.json</a:t>
            </a:r>
            <a:endParaRPr sz="1400" b="1" dirty="0">
              <a:solidFill>
                <a:srgbClr val="000000"/>
              </a:solidFill>
              <a:latin typeface="Arial"/>
              <a:ea typeface="Arial"/>
              <a:cs typeface="Arial"/>
              <a:sym typeface="Arial"/>
            </a:endParaRPr>
          </a:p>
        </p:txBody>
      </p:sp>
      <p:sp>
        <p:nvSpPr>
          <p:cNvPr id="12" name="Rectangle 11">
            <a:extLst>
              <a:ext uri="{FF2B5EF4-FFF2-40B4-BE49-F238E27FC236}">
                <a16:creationId xmlns:a16="http://schemas.microsoft.com/office/drawing/2014/main" id="{90114130-E011-E941-AE09-380EE71723F1}"/>
              </a:ext>
            </a:extLst>
          </p:cNvPr>
          <p:cNvSpPr/>
          <p:nvPr/>
        </p:nvSpPr>
        <p:spPr>
          <a:xfrm>
            <a:off x="4624088" y="1484526"/>
            <a:ext cx="6990063" cy="1600438"/>
          </a:xfrm>
          <a:prstGeom prst="rect">
            <a:avLst/>
          </a:prstGeom>
          <a:ln>
            <a:solidFill>
              <a:schemeClr val="accent1"/>
            </a:solidFill>
          </a:ln>
        </p:spPr>
        <p:txBody>
          <a:bodyPr wrap="square">
            <a:spAutoFit/>
          </a:bodyPr>
          <a:lstStyle/>
          <a:p>
            <a:r>
              <a:rPr lang="en-US" sz="1400" dirty="0">
                <a:solidFill>
                  <a:srgbClr val="C020BF"/>
                </a:solidFill>
                <a:latin typeface="Courier" pitchFamily="2" charset="0"/>
              </a:rPr>
              <a:t>{</a:t>
            </a:r>
          </a:p>
          <a:p>
            <a:r>
              <a:rPr lang="en-US" sz="1400" dirty="0">
                <a:solidFill>
                  <a:srgbClr val="4D2F2D"/>
                </a:solidFill>
                <a:latin typeface="Courier" pitchFamily="2" charset="0"/>
              </a:rPr>
              <a:t>"</a:t>
            </a:r>
            <a:r>
              <a:rPr lang="en-US" sz="1400" dirty="0" err="1">
                <a:solidFill>
                  <a:srgbClr val="B7650A"/>
                </a:solidFill>
                <a:latin typeface="Courier" pitchFamily="2" charset="0"/>
              </a:rPr>
              <a:t>kind</a:t>
            </a:r>
            <a:r>
              <a:rPr lang="en-US" sz="1400" dirty="0" err="1">
                <a:solidFill>
                  <a:srgbClr val="4D2F2D"/>
                </a:solidFill>
                <a:latin typeface="Courier" pitchFamily="2" charset="0"/>
              </a:rPr>
              <a:t>":"</a:t>
            </a:r>
            <a:r>
              <a:rPr lang="en-US" sz="1400" dirty="0" err="1">
                <a:solidFill>
                  <a:srgbClr val="B12513"/>
                </a:solidFill>
                <a:latin typeface="Courier" pitchFamily="2" charset="0"/>
              </a:rPr>
              <a:t>Pod</a:t>
            </a:r>
            <a:r>
              <a:rPr lang="en-US" sz="1400" dirty="0">
                <a:solidFill>
                  <a:srgbClr val="4D2F2D"/>
                </a:solidFill>
                <a:latin typeface="Courier" pitchFamily="2" charset="0"/>
              </a:rPr>
              <a:t>",</a:t>
            </a:r>
          </a:p>
          <a:p>
            <a:r>
              <a:rPr lang="en-US" sz="1400" dirty="0">
                <a:solidFill>
                  <a:srgbClr val="4D2F2D"/>
                </a:solidFill>
                <a:latin typeface="Courier" pitchFamily="2" charset="0"/>
              </a:rPr>
              <a:t>"</a:t>
            </a:r>
            <a:r>
              <a:rPr lang="en-US" sz="1400" dirty="0">
                <a:solidFill>
                  <a:srgbClr val="B7650A"/>
                </a:solidFill>
                <a:latin typeface="Courier" pitchFamily="2" charset="0"/>
              </a:rPr>
              <a:t>apiVersion</a:t>
            </a:r>
            <a:r>
              <a:rPr lang="en-US" sz="1400" dirty="0">
                <a:solidFill>
                  <a:srgbClr val="4D2F2D"/>
                </a:solidFill>
                <a:latin typeface="Courier" pitchFamily="2" charset="0"/>
              </a:rPr>
              <a:t>":"</a:t>
            </a:r>
            <a:r>
              <a:rPr lang="en-US" sz="1400" dirty="0">
                <a:solidFill>
                  <a:srgbClr val="B12513"/>
                </a:solidFill>
                <a:latin typeface="Courier" pitchFamily="2" charset="0"/>
              </a:rPr>
              <a:t>v1</a:t>
            </a:r>
            <a:r>
              <a:rPr lang="en-US" sz="1400" dirty="0">
                <a:solidFill>
                  <a:srgbClr val="4D2F2D"/>
                </a:solidFill>
                <a:latin typeface="Courier" pitchFamily="2" charset="0"/>
              </a:rPr>
              <a:t>",</a:t>
            </a:r>
            <a:endParaRPr lang="en-US" sz="1400" dirty="0">
              <a:solidFill>
                <a:srgbClr val="B7650A"/>
              </a:solidFill>
              <a:latin typeface="Courier" pitchFamily="2" charset="0"/>
            </a:endParaRPr>
          </a:p>
          <a:p>
            <a:r>
              <a:rPr lang="en-US" sz="1400" dirty="0">
                <a:solidFill>
                  <a:srgbClr val="4D2F2D"/>
                </a:solidFill>
                <a:latin typeface="Courier" pitchFamily="2" charset="0"/>
              </a:rPr>
              <a:t>"</a:t>
            </a:r>
            <a:r>
              <a:rPr lang="en-US" sz="1400" dirty="0">
                <a:solidFill>
                  <a:srgbClr val="B7650A"/>
                </a:solidFill>
                <a:latin typeface="Courier" pitchFamily="2" charset="0"/>
              </a:rPr>
              <a:t>metadata</a:t>
            </a:r>
            <a:r>
              <a:rPr lang="en-US" sz="1400" dirty="0">
                <a:solidFill>
                  <a:srgbClr val="4D2F2D"/>
                </a:solidFill>
                <a:latin typeface="Courier" pitchFamily="2" charset="0"/>
              </a:rPr>
              <a:t>":</a:t>
            </a:r>
            <a:r>
              <a:rPr lang="en-US" sz="1400" dirty="0">
                <a:solidFill>
                  <a:srgbClr val="C020BF"/>
                </a:solidFill>
                <a:latin typeface="Courier" pitchFamily="2" charset="0"/>
              </a:rPr>
              <a:t>{</a:t>
            </a:r>
            <a:r>
              <a:rPr lang="en-US" sz="1400" dirty="0">
                <a:solidFill>
                  <a:srgbClr val="4D2F2D"/>
                </a:solidFill>
                <a:latin typeface="Courier" pitchFamily="2" charset="0"/>
              </a:rPr>
              <a:t>"</a:t>
            </a:r>
            <a:r>
              <a:rPr lang="en-US" sz="1400" dirty="0">
                <a:solidFill>
                  <a:srgbClr val="B7650A"/>
                </a:solidFill>
                <a:latin typeface="Courier" pitchFamily="2" charset="0"/>
              </a:rPr>
              <a:t>name</a:t>
            </a:r>
            <a:r>
              <a:rPr lang="en-US" sz="1400" dirty="0">
                <a:solidFill>
                  <a:srgbClr val="4D2F2D"/>
                </a:solidFill>
                <a:latin typeface="Courier" pitchFamily="2" charset="0"/>
              </a:rPr>
              <a:t>":"</a:t>
            </a:r>
            <a:r>
              <a:rPr lang="en-US" sz="1400" dirty="0" err="1">
                <a:solidFill>
                  <a:srgbClr val="B12513"/>
                </a:solidFill>
                <a:latin typeface="Courier" pitchFamily="2" charset="0"/>
              </a:rPr>
              <a:t>nginx</a:t>
            </a:r>
            <a:r>
              <a:rPr lang="en-US" sz="1400" dirty="0">
                <a:solidFill>
                  <a:srgbClr val="4D2F2D"/>
                </a:solidFill>
                <a:latin typeface="Courier" pitchFamily="2" charset="0"/>
              </a:rPr>
              <a:t>","</a:t>
            </a:r>
            <a:r>
              <a:rPr lang="en-US" sz="1400" dirty="0">
                <a:solidFill>
                  <a:srgbClr val="B7650A"/>
                </a:solidFill>
                <a:latin typeface="Courier" pitchFamily="2" charset="0"/>
              </a:rPr>
              <a:t>labels</a:t>
            </a:r>
            <a:r>
              <a:rPr lang="en-US" sz="1400" dirty="0">
                <a:solidFill>
                  <a:srgbClr val="4D2F2D"/>
                </a:solidFill>
                <a:latin typeface="Courier" pitchFamily="2" charset="0"/>
              </a:rPr>
              <a:t>":</a:t>
            </a:r>
            <a:r>
              <a:rPr lang="en-US" sz="1400" dirty="0">
                <a:solidFill>
                  <a:srgbClr val="C020BF"/>
                </a:solidFill>
                <a:latin typeface="Courier" pitchFamily="2" charset="0"/>
              </a:rPr>
              <a:t>{</a:t>
            </a:r>
            <a:r>
              <a:rPr lang="en-US" sz="1400" dirty="0">
                <a:solidFill>
                  <a:srgbClr val="4D2F2D"/>
                </a:solidFill>
                <a:latin typeface="Courier" pitchFamily="2" charset="0"/>
              </a:rPr>
              <a:t>"</a:t>
            </a:r>
            <a:r>
              <a:rPr lang="en-US" sz="1400" dirty="0">
                <a:solidFill>
                  <a:srgbClr val="B7650A"/>
                </a:solidFill>
                <a:latin typeface="Courier" pitchFamily="2" charset="0"/>
              </a:rPr>
              <a:t>name</a:t>
            </a:r>
            <a:r>
              <a:rPr lang="en-US" sz="1400" dirty="0">
                <a:solidFill>
                  <a:srgbClr val="4D2F2D"/>
                </a:solidFill>
                <a:latin typeface="Courier" pitchFamily="2" charset="0"/>
              </a:rPr>
              <a:t>":"</a:t>
            </a:r>
            <a:r>
              <a:rPr lang="en-US" sz="1400" dirty="0" err="1">
                <a:solidFill>
                  <a:srgbClr val="B12513"/>
                </a:solidFill>
                <a:latin typeface="Courier" pitchFamily="2" charset="0"/>
              </a:rPr>
              <a:t>nginx</a:t>
            </a:r>
            <a:r>
              <a:rPr lang="en-US" sz="1400" dirty="0">
                <a:solidFill>
                  <a:srgbClr val="4D2F2D"/>
                </a:solidFill>
                <a:latin typeface="Courier" pitchFamily="2" charset="0"/>
              </a:rPr>
              <a:t>"</a:t>
            </a:r>
            <a:r>
              <a:rPr lang="en-US" sz="1400" dirty="0">
                <a:solidFill>
                  <a:srgbClr val="C020BF"/>
                </a:solidFill>
                <a:latin typeface="Courier" pitchFamily="2" charset="0"/>
              </a:rPr>
              <a:t>}}</a:t>
            </a:r>
            <a:r>
              <a:rPr lang="en-US" sz="1400" dirty="0">
                <a:solidFill>
                  <a:srgbClr val="4D2F2D"/>
                </a:solidFill>
                <a:latin typeface="Courier" pitchFamily="2" charset="0"/>
              </a:rPr>
              <a:t>,</a:t>
            </a:r>
            <a:endParaRPr lang="en-US" sz="1400" dirty="0">
              <a:solidFill>
                <a:srgbClr val="B7650A"/>
              </a:solidFill>
              <a:latin typeface="Courier" pitchFamily="2" charset="0"/>
            </a:endParaRPr>
          </a:p>
          <a:p>
            <a:r>
              <a:rPr lang="en-US" sz="1400" dirty="0">
                <a:solidFill>
                  <a:srgbClr val="4D2F2D"/>
                </a:solidFill>
                <a:latin typeface="Courier" pitchFamily="2" charset="0"/>
              </a:rPr>
              <a:t>"</a:t>
            </a:r>
            <a:r>
              <a:rPr lang="en-US" sz="1400" dirty="0">
                <a:solidFill>
                  <a:srgbClr val="B7650A"/>
                </a:solidFill>
                <a:latin typeface="Courier" pitchFamily="2" charset="0"/>
              </a:rPr>
              <a:t>spec</a:t>
            </a:r>
            <a:r>
              <a:rPr lang="en-US" sz="1400" dirty="0">
                <a:solidFill>
                  <a:srgbClr val="4D2F2D"/>
                </a:solidFill>
                <a:latin typeface="Courier" pitchFamily="2" charset="0"/>
              </a:rPr>
              <a:t>":</a:t>
            </a:r>
            <a:r>
              <a:rPr lang="en-US" sz="1400" dirty="0">
                <a:solidFill>
                  <a:srgbClr val="C020BF"/>
                </a:solidFill>
                <a:latin typeface="Courier" pitchFamily="2" charset="0"/>
              </a:rPr>
              <a:t>{</a:t>
            </a:r>
            <a:r>
              <a:rPr lang="en-US" sz="1400" dirty="0">
                <a:solidFill>
                  <a:srgbClr val="4D2F2D"/>
                </a:solidFill>
                <a:latin typeface="Courier" pitchFamily="2" charset="0"/>
              </a:rPr>
              <a:t>"</a:t>
            </a:r>
            <a:r>
              <a:rPr lang="en-US" sz="1400" dirty="0">
                <a:solidFill>
                  <a:srgbClr val="B7650A"/>
                </a:solidFill>
                <a:latin typeface="Courier" pitchFamily="2" charset="0"/>
              </a:rPr>
              <a:t>containers</a:t>
            </a:r>
            <a:r>
              <a:rPr lang="en-US" sz="1400" dirty="0">
                <a:solidFill>
                  <a:srgbClr val="4D2F2D"/>
                </a:solidFill>
                <a:latin typeface="Courier" pitchFamily="2" charset="0"/>
              </a:rPr>
              <a:t>":</a:t>
            </a:r>
            <a:r>
              <a:rPr lang="en-US" sz="1400" dirty="0">
                <a:solidFill>
                  <a:srgbClr val="C020BF"/>
                </a:solidFill>
                <a:latin typeface="Courier" pitchFamily="2" charset="0"/>
              </a:rPr>
              <a:t>[{</a:t>
            </a:r>
            <a:r>
              <a:rPr lang="en-US" sz="1400" dirty="0">
                <a:solidFill>
                  <a:srgbClr val="4D2F2D"/>
                </a:solidFill>
                <a:latin typeface="Courier" pitchFamily="2" charset="0"/>
              </a:rPr>
              <a:t>"</a:t>
            </a:r>
            <a:r>
              <a:rPr lang="en-US" sz="1400" dirty="0">
                <a:solidFill>
                  <a:srgbClr val="B7650A"/>
                </a:solidFill>
                <a:latin typeface="Courier" pitchFamily="2" charset="0"/>
              </a:rPr>
              <a:t>name</a:t>
            </a:r>
            <a:r>
              <a:rPr lang="en-US" sz="1400" dirty="0">
                <a:solidFill>
                  <a:srgbClr val="4D2F2D"/>
                </a:solidFill>
                <a:latin typeface="Courier" pitchFamily="2" charset="0"/>
              </a:rPr>
              <a:t>":"</a:t>
            </a:r>
            <a:r>
              <a:rPr lang="en-US" sz="1400" dirty="0" err="1">
                <a:solidFill>
                  <a:srgbClr val="B12513"/>
                </a:solidFill>
                <a:latin typeface="Courier" pitchFamily="2" charset="0"/>
              </a:rPr>
              <a:t>nginx</a:t>
            </a:r>
            <a:r>
              <a:rPr lang="en-US" sz="1400" dirty="0">
                <a:solidFill>
                  <a:srgbClr val="4D2F2D"/>
                </a:solidFill>
                <a:latin typeface="Courier" pitchFamily="2" charset="0"/>
              </a:rPr>
              <a:t>","</a:t>
            </a:r>
            <a:r>
              <a:rPr lang="en-US" sz="1400" dirty="0">
                <a:solidFill>
                  <a:srgbClr val="B7650A"/>
                </a:solidFill>
                <a:latin typeface="Courier" pitchFamily="2" charset="0"/>
              </a:rPr>
              <a:t>image</a:t>
            </a:r>
            <a:r>
              <a:rPr lang="en-US" sz="1400" dirty="0">
                <a:solidFill>
                  <a:srgbClr val="4D2F2D"/>
                </a:solidFill>
                <a:latin typeface="Courier" pitchFamily="2" charset="0"/>
              </a:rPr>
              <a:t>":"</a:t>
            </a:r>
            <a:r>
              <a:rPr lang="en-US" sz="1400" dirty="0" err="1">
                <a:solidFill>
                  <a:srgbClr val="B12513"/>
                </a:solidFill>
                <a:latin typeface="Courier" pitchFamily="2" charset="0"/>
              </a:rPr>
              <a:t>nginx</a:t>
            </a:r>
            <a:r>
              <a:rPr lang="en-US" sz="1400" dirty="0">
                <a:solidFill>
                  <a:srgbClr val="4D2F2D"/>
                </a:solidFill>
                <a:latin typeface="Courier" pitchFamily="2" charset="0"/>
              </a:rPr>
              <a:t>","</a:t>
            </a:r>
            <a:r>
              <a:rPr lang="en-US" sz="1400" dirty="0">
                <a:solidFill>
                  <a:srgbClr val="B7650A"/>
                </a:solidFill>
                <a:latin typeface="Courier" pitchFamily="2" charset="0"/>
              </a:rPr>
              <a:t>ports</a:t>
            </a:r>
            <a:r>
              <a:rPr lang="en-US" sz="1400" dirty="0">
                <a:solidFill>
                  <a:srgbClr val="4D2F2D"/>
                </a:solidFill>
                <a:latin typeface="Courier" pitchFamily="2" charset="0"/>
              </a:rPr>
              <a:t>":</a:t>
            </a:r>
            <a:r>
              <a:rPr lang="en-US" sz="1400" dirty="0">
                <a:solidFill>
                  <a:srgbClr val="C020BF"/>
                </a:solidFill>
                <a:latin typeface="Courier" pitchFamily="2" charset="0"/>
              </a:rPr>
              <a:t>[{</a:t>
            </a:r>
            <a:r>
              <a:rPr lang="en-US" sz="1400" dirty="0">
                <a:solidFill>
                  <a:srgbClr val="4D2F2D"/>
                </a:solidFill>
                <a:latin typeface="Courier" pitchFamily="2" charset="0"/>
              </a:rPr>
              <a:t>"</a:t>
            </a:r>
            <a:r>
              <a:rPr lang="en-US" sz="1400" dirty="0">
                <a:solidFill>
                  <a:srgbClr val="B7650A"/>
                </a:solidFill>
                <a:latin typeface="Courier" pitchFamily="2" charset="0"/>
              </a:rPr>
              <a:t>containerPort</a:t>
            </a:r>
            <a:r>
              <a:rPr lang="en-US" sz="1400" dirty="0">
                <a:solidFill>
                  <a:srgbClr val="4D2F2D"/>
                </a:solidFill>
                <a:latin typeface="Courier" pitchFamily="2" charset="0"/>
              </a:rPr>
              <a:t>":</a:t>
            </a:r>
            <a:r>
              <a:rPr lang="en-US" sz="1400" dirty="0">
                <a:solidFill>
                  <a:srgbClr val="B12513"/>
                </a:solidFill>
                <a:latin typeface="Courier" pitchFamily="2" charset="0"/>
              </a:rPr>
              <a:t>80</a:t>
            </a:r>
            <a:r>
              <a:rPr lang="en-US" sz="1400" dirty="0">
                <a:solidFill>
                  <a:srgbClr val="C020BF"/>
                </a:solidFill>
                <a:latin typeface="Courier" pitchFamily="2" charset="0"/>
              </a:rPr>
              <a:t>}]}]}</a:t>
            </a:r>
            <a:endParaRPr lang="en-US" sz="1400" dirty="0">
              <a:solidFill>
                <a:srgbClr val="B7650A"/>
              </a:solidFill>
              <a:latin typeface="Courier" pitchFamily="2" charset="0"/>
            </a:endParaRPr>
          </a:p>
          <a:p>
            <a:r>
              <a:rPr lang="en-US" sz="1400" dirty="0">
                <a:solidFill>
                  <a:srgbClr val="C020BF"/>
                </a:solidFill>
                <a:latin typeface="Courier" pitchFamily="2" charset="0"/>
              </a:rPr>
              <a:t>}</a:t>
            </a:r>
            <a:endParaRPr lang="en-US" sz="1400" dirty="0">
              <a:solidFill>
                <a:srgbClr val="C020BF"/>
              </a:solidFill>
              <a:effectLst/>
              <a:latin typeface="Courier" pitchFamily="2" charset="0"/>
            </a:endParaRPr>
          </a:p>
        </p:txBody>
      </p:sp>
      <p:sp>
        <p:nvSpPr>
          <p:cNvPr id="15" name="TextBox 14">
            <a:extLst>
              <a:ext uri="{FF2B5EF4-FFF2-40B4-BE49-F238E27FC236}">
                <a16:creationId xmlns:a16="http://schemas.microsoft.com/office/drawing/2014/main" id="{275FC336-C255-3D41-A14C-A7AA60B51CAB}"/>
              </a:ext>
            </a:extLst>
          </p:cNvPr>
          <p:cNvSpPr txBox="1"/>
          <p:nvPr/>
        </p:nvSpPr>
        <p:spPr>
          <a:xfrm>
            <a:off x="4734046" y="3188680"/>
            <a:ext cx="4226350" cy="307777"/>
          </a:xfrm>
          <a:prstGeom prst="rect">
            <a:avLst/>
          </a:prstGeom>
          <a:noFill/>
        </p:spPr>
        <p:txBody>
          <a:bodyPr wrap="none" rtlCol="0">
            <a:spAutoFit/>
          </a:bodyPr>
          <a:lstStyle/>
          <a:p>
            <a:r>
              <a:rPr lang="en-US" sz="1400" i="1" dirty="0"/>
              <a:t>** Delete this pod, it </a:t>
            </a:r>
            <a:r>
              <a:rPr lang="en-US" sz="1400" b="1" i="1" dirty="0"/>
              <a:t>won’t</a:t>
            </a:r>
            <a:r>
              <a:rPr lang="en-US" sz="1400" i="1" dirty="0"/>
              <a:t> get re-created automatically</a:t>
            </a:r>
          </a:p>
        </p:txBody>
      </p:sp>
      <p:pic>
        <p:nvPicPr>
          <p:cNvPr id="18" name="Picture 17">
            <a:extLst>
              <a:ext uri="{FF2B5EF4-FFF2-40B4-BE49-F238E27FC236}">
                <a16:creationId xmlns:a16="http://schemas.microsoft.com/office/drawing/2014/main" id="{0A23E55B-9CBD-0B42-851C-877B20887C5E}"/>
              </a:ext>
            </a:extLst>
          </p:cNvPr>
          <p:cNvPicPr>
            <a:picLocks noChangeAspect="1"/>
          </p:cNvPicPr>
          <p:nvPr/>
        </p:nvPicPr>
        <p:blipFill>
          <a:blip r:embed="rId5"/>
          <a:stretch>
            <a:fillRect/>
          </a:stretch>
        </p:blipFill>
        <p:spPr>
          <a:xfrm>
            <a:off x="577851" y="3814289"/>
            <a:ext cx="10972800" cy="2320969"/>
          </a:xfrm>
          <a:prstGeom prst="rect">
            <a:avLst/>
          </a:prstGeom>
        </p:spPr>
      </p:pic>
    </p:spTree>
    <p:extLst>
      <p:ext uri="{BB962C8B-B14F-4D97-AF65-F5344CB8AC3E}">
        <p14:creationId xmlns:p14="http://schemas.microsoft.com/office/powerpoint/2010/main" val="111007770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2197"/>
        <p:cNvGrpSpPr/>
        <p:nvPr/>
      </p:nvGrpSpPr>
      <p:grpSpPr>
        <a:xfrm>
          <a:off x="0" y="0"/>
          <a:ext cx="0" cy="0"/>
          <a:chOff x="0" y="0"/>
          <a:chExt cx="0" cy="0"/>
        </a:xfrm>
      </p:grpSpPr>
      <p:sp>
        <p:nvSpPr>
          <p:cNvPr id="2199" name="Google Shape;2199;p297"/>
          <p:cNvSpPr txBox="1">
            <a:spLocks noGrp="1"/>
          </p:cNvSpPr>
          <p:nvPr>
            <p:ph type="body" idx="1"/>
          </p:nvPr>
        </p:nvSpPr>
        <p:spPr>
          <a:xfrm>
            <a:off x="790574" y="2027237"/>
            <a:ext cx="10715626" cy="4104745"/>
          </a:xfrm>
          <a:prstGeom prst="rect">
            <a:avLst/>
          </a:prstGeom>
          <a:noFill/>
          <a:ln>
            <a:noFill/>
          </a:ln>
        </p:spPr>
        <p:txBody>
          <a:bodyPr spcFirstLastPara="1" vert="horz" wrap="square" lIns="91425" tIns="45700" rIns="91425" bIns="45700" rtlCol="0" anchor="t" anchorCtr="0">
            <a:noAutofit/>
          </a:bodyPr>
          <a:lstStyle/>
          <a:p>
            <a:pPr marL="457200" indent="-368300">
              <a:spcBef>
                <a:spcPts val="640"/>
              </a:spcBef>
              <a:buClr>
                <a:srgbClr val="000000"/>
              </a:buClr>
              <a:buSzPts val="2200"/>
              <a:buChar char="-"/>
            </a:pPr>
            <a:r>
              <a:rPr lang="en-US" sz="2200" dirty="0"/>
              <a:t>Create Job and check the logs</a:t>
            </a:r>
            <a:endParaRPr sz="2200" dirty="0"/>
          </a:p>
          <a:p>
            <a:pPr marL="457200" indent="-368300">
              <a:spcBef>
                <a:spcPts val="0"/>
              </a:spcBef>
              <a:buClr>
                <a:srgbClr val="000000"/>
              </a:buClr>
              <a:buSzPts val="2200"/>
              <a:buChar char="-"/>
            </a:pPr>
            <a:r>
              <a:rPr lang="en-US" sz="2200" dirty="0"/>
              <a:t>Create a </a:t>
            </a:r>
            <a:r>
              <a:rPr lang="en-US" sz="2200" dirty="0" err="1"/>
              <a:t>Cron</a:t>
            </a:r>
            <a:r>
              <a:rPr lang="en-US" sz="2200" dirty="0"/>
              <a:t> Job, </a:t>
            </a:r>
            <a:endParaRPr sz="2200" dirty="0"/>
          </a:p>
          <a:p>
            <a:pPr marL="457200" indent="-368300">
              <a:spcBef>
                <a:spcPts val="0"/>
              </a:spcBef>
              <a:buClr>
                <a:srgbClr val="000000"/>
              </a:buClr>
              <a:buSzPts val="2200"/>
              <a:buChar char="-"/>
            </a:pPr>
            <a:r>
              <a:rPr lang="en-US" sz="2200" dirty="0"/>
              <a:t>Edit the </a:t>
            </a:r>
            <a:r>
              <a:rPr lang="en-US" sz="2200" dirty="0" err="1"/>
              <a:t>Cron</a:t>
            </a:r>
            <a:r>
              <a:rPr lang="en-US" sz="2200" dirty="0"/>
              <a:t> Job</a:t>
            </a:r>
            <a:endParaRPr sz="2200" dirty="0"/>
          </a:p>
          <a:p>
            <a:pPr marL="0" indent="0">
              <a:spcBef>
                <a:spcPts val="0"/>
              </a:spcBef>
              <a:buClr>
                <a:schemeClr val="accent3"/>
              </a:buClr>
              <a:buSzPts val="2880"/>
              <a:buNone/>
            </a:pPr>
            <a:endParaRPr dirty="0"/>
          </a:p>
          <a:p>
            <a:pPr marL="0" indent="0">
              <a:spcBef>
                <a:spcPts val="0"/>
              </a:spcBef>
              <a:buClr>
                <a:schemeClr val="accent3"/>
              </a:buClr>
              <a:buSzPts val="2880"/>
              <a:buNone/>
            </a:pPr>
            <a:endParaRPr dirty="0"/>
          </a:p>
          <a:p>
            <a:pPr marL="0" indent="0">
              <a:spcBef>
                <a:spcPts val="0"/>
              </a:spcBef>
              <a:buClr>
                <a:schemeClr val="accent3"/>
              </a:buClr>
              <a:buSzPts val="2880"/>
              <a:buNone/>
            </a:pPr>
            <a:r>
              <a:rPr lang="en-US" sz="2000" dirty="0"/>
              <a:t>cd to ex9</a:t>
            </a:r>
            <a:endParaRPr dirty="0"/>
          </a:p>
          <a:p>
            <a:pPr marL="0" indent="0">
              <a:spcBef>
                <a:spcPts val="640"/>
              </a:spcBef>
              <a:buSzPts val="2880"/>
              <a:buNone/>
            </a:pPr>
            <a:r>
              <a:rPr lang="en-US" sz="2200" u="sng" dirty="0">
                <a:solidFill>
                  <a:schemeClr val="hlink"/>
                </a:solidFill>
                <a:hlinkClick r:id="rId3"/>
              </a:rPr>
              <a:t>https://github.com/shekhar2010us/kubernetes_teach_git/blob/master/ex9/cronjob.md</a:t>
            </a:r>
            <a:endParaRPr lang="en-US" sz="2200" u="sng" dirty="0">
              <a:solidFill>
                <a:schemeClr val="hlink"/>
              </a:solidFill>
            </a:endParaRPr>
          </a:p>
          <a:p>
            <a:pPr marL="0" indent="0">
              <a:spcBef>
                <a:spcPts val="640"/>
              </a:spcBef>
              <a:buSzPts val="2880"/>
              <a:buNone/>
            </a:pPr>
            <a:endParaRPr sz="2200" b="1" dirty="0">
              <a:solidFill>
                <a:schemeClr val="dk1"/>
              </a:solidFill>
              <a:latin typeface="Calibri"/>
              <a:ea typeface="Calibri"/>
              <a:cs typeface="Calibri"/>
              <a:sym typeface="Calibri"/>
            </a:endParaRPr>
          </a:p>
        </p:txBody>
      </p:sp>
      <p:cxnSp>
        <p:nvCxnSpPr>
          <p:cNvPr id="5" name="Straight Connector 4">
            <a:extLst>
              <a:ext uri="{FF2B5EF4-FFF2-40B4-BE49-F238E27FC236}">
                <a16:creationId xmlns:a16="http://schemas.microsoft.com/office/drawing/2014/main" id="{D2EB4841-4E96-487D-ABC4-B5548C00F462}"/>
              </a:ext>
            </a:extLst>
          </p:cNvPr>
          <p:cNvCxnSpPr>
            <a:cxnSpLocks/>
          </p:cNvCxnSpPr>
          <p:nvPr/>
        </p:nvCxnSpPr>
        <p:spPr>
          <a:xfrm>
            <a:off x="1" y="6172200"/>
            <a:ext cx="12192001"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FA1DC61-98B9-4D2E-95B3-4BE126C9E1EA}"/>
              </a:ext>
            </a:extLst>
          </p:cNvPr>
          <p:cNvSpPr txBox="1"/>
          <p:nvPr/>
        </p:nvSpPr>
        <p:spPr>
          <a:xfrm>
            <a:off x="122853" y="6317931"/>
            <a:ext cx="4010899" cy="420564"/>
          </a:xfrm>
          <a:prstGeom prst="rect">
            <a:avLst/>
          </a:prstGeom>
          <a:noFill/>
        </p:spPr>
        <p:txBody>
          <a:bodyPr wrap="square" rtlCol="0">
            <a:spAutoFit/>
          </a:bodyPr>
          <a:lstStyle/>
          <a:p>
            <a:pPr algn="ctr"/>
            <a:r>
              <a:rPr lang="en-US" sz="2133" dirty="0">
                <a:solidFill>
                  <a:schemeClr val="bg2">
                    <a:lumMod val="25000"/>
                  </a:schemeClr>
                </a:solidFill>
              </a:rPr>
              <a:t>Agile Brains Consulting</a:t>
            </a:r>
          </a:p>
        </p:txBody>
      </p:sp>
      <p:sp>
        <p:nvSpPr>
          <p:cNvPr id="7" name="TextBox 6">
            <a:extLst>
              <a:ext uri="{FF2B5EF4-FFF2-40B4-BE49-F238E27FC236}">
                <a16:creationId xmlns:a16="http://schemas.microsoft.com/office/drawing/2014/main" id="{DB8D0BBB-5988-46AA-9EAD-707B6004C7B9}"/>
              </a:ext>
            </a:extLst>
          </p:cNvPr>
          <p:cNvSpPr txBox="1"/>
          <p:nvPr/>
        </p:nvSpPr>
        <p:spPr>
          <a:xfrm>
            <a:off x="3514722" y="6490034"/>
            <a:ext cx="5857876" cy="254044"/>
          </a:xfrm>
          <a:prstGeom prst="rect">
            <a:avLst/>
          </a:prstGeom>
          <a:noFill/>
        </p:spPr>
        <p:txBody>
          <a:bodyPr wrap="square" rtlCol="0">
            <a:spAutoFit/>
          </a:bodyPr>
          <a:lstStyle/>
          <a:p>
            <a:pPr algn="ctr"/>
            <a:r>
              <a:rPr lang="en-US" sz="1051" dirty="0">
                <a:solidFill>
                  <a:schemeClr val="bg2">
                    <a:lumMod val="50000"/>
                  </a:schemeClr>
                </a:solidFill>
              </a:rPr>
              <a:t>©Agile Brains Consulting Inc. All rights reserved. Not to be reproduced without prior written consent.</a:t>
            </a:r>
          </a:p>
        </p:txBody>
      </p:sp>
      <p:pic>
        <p:nvPicPr>
          <p:cNvPr id="8" name="Picture 7" descr="A close up of a sign&#10;&#10;Description generated with high confidence">
            <a:extLst>
              <a:ext uri="{FF2B5EF4-FFF2-40B4-BE49-F238E27FC236}">
                <a16:creationId xmlns:a16="http://schemas.microsoft.com/office/drawing/2014/main" id="{62ED1D3C-94ED-4E66-AC1F-BA34BDBDD45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47650" y="6273801"/>
            <a:ext cx="542924" cy="542924"/>
          </a:xfrm>
          <a:prstGeom prst="rect">
            <a:avLst/>
          </a:prstGeom>
        </p:spPr>
      </p:pic>
      <p:pic>
        <p:nvPicPr>
          <p:cNvPr id="9" name="Picture 8">
            <a:extLst>
              <a:ext uri="{FF2B5EF4-FFF2-40B4-BE49-F238E27FC236}">
                <a16:creationId xmlns:a16="http://schemas.microsoft.com/office/drawing/2014/main" id="{7B32E106-9E99-4EB7-9524-D39048EF644E}"/>
              </a:ext>
            </a:extLst>
          </p:cNvPr>
          <p:cNvPicPr>
            <a:picLocks noChangeAspect="1"/>
          </p:cNvPicPr>
          <p:nvPr/>
        </p:nvPicPr>
        <p:blipFill rotWithShape="1">
          <a:blip r:embed="rId5">
            <a:extLst>
              <a:ext uri="{28A0092B-C50C-407E-A947-70E740481C1C}">
                <a14:useLocalDpi xmlns:a14="http://schemas.microsoft.com/office/drawing/2010/main" val="0"/>
              </a:ext>
            </a:extLst>
          </a:blip>
          <a:srcRect t="26736" b="30906"/>
          <a:stretch/>
        </p:blipFill>
        <p:spPr>
          <a:xfrm>
            <a:off x="9965555" y="6252635"/>
            <a:ext cx="1301160" cy="551155"/>
          </a:xfrm>
          <a:prstGeom prst="rect">
            <a:avLst/>
          </a:prstGeom>
        </p:spPr>
      </p:pic>
      <p:sp>
        <p:nvSpPr>
          <p:cNvPr id="10" name="Slide Number Placeholder 102">
            <a:extLst>
              <a:ext uri="{FF2B5EF4-FFF2-40B4-BE49-F238E27FC236}">
                <a16:creationId xmlns:a16="http://schemas.microsoft.com/office/drawing/2014/main" id="{A00F2676-DEAE-461D-80E3-9CE7EC56B906}"/>
              </a:ext>
            </a:extLst>
          </p:cNvPr>
          <p:cNvSpPr txBox="1">
            <a:spLocks/>
          </p:cNvSpPr>
          <p:nvPr/>
        </p:nvSpPr>
        <p:spPr>
          <a:xfrm>
            <a:off x="9159626" y="6356351"/>
            <a:ext cx="2844800" cy="365125"/>
          </a:xfrm>
          <a:prstGeom prst="rect">
            <a:avLst/>
          </a:prstGeom>
        </p:spPr>
        <p:txBody>
          <a:bodyPr vert="horz" lIns="121920" tIns="60960" rIns="121920" bIns="6096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04198DC-2EF7-4B34-A789-AD3A4CDEBD28}" type="slidenum">
              <a:rPr lang="en-US" sz="1600"/>
              <a:pPr/>
              <a:t>70</a:t>
            </a:fld>
            <a:endParaRPr lang="en-US" sz="1600" dirty="0"/>
          </a:p>
        </p:txBody>
      </p:sp>
      <p:sp>
        <p:nvSpPr>
          <p:cNvPr id="11" name="Title 1">
            <a:extLst>
              <a:ext uri="{FF2B5EF4-FFF2-40B4-BE49-F238E27FC236}">
                <a16:creationId xmlns:a16="http://schemas.microsoft.com/office/drawing/2014/main" id="{4745C9DF-D630-0E4F-802A-2D72FD8FCEB0}"/>
              </a:ext>
            </a:extLst>
          </p:cNvPr>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002060"/>
                </a:solidFill>
              </a:rPr>
              <a:t>Lab (Jobs and </a:t>
            </a:r>
            <a:r>
              <a:rPr lang="en-US" b="1" dirty="0" err="1">
                <a:solidFill>
                  <a:srgbClr val="002060"/>
                </a:solidFill>
              </a:rPr>
              <a:t>Cron</a:t>
            </a:r>
            <a:r>
              <a:rPr lang="en-US" b="1" dirty="0">
                <a:solidFill>
                  <a:srgbClr val="002060"/>
                </a:solidFill>
              </a:rPr>
              <a:t> Jobs)</a:t>
            </a:r>
          </a:p>
        </p:txBody>
      </p:sp>
    </p:spTree>
    <p:extLst>
      <p:ext uri="{BB962C8B-B14F-4D97-AF65-F5344CB8AC3E}">
        <p14:creationId xmlns:p14="http://schemas.microsoft.com/office/powerpoint/2010/main" val="26210556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D2EB4841-4E96-487D-ABC4-B5548C00F462}"/>
              </a:ext>
            </a:extLst>
          </p:cNvPr>
          <p:cNvCxnSpPr>
            <a:cxnSpLocks/>
          </p:cNvCxnSpPr>
          <p:nvPr/>
        </p:nvCxnSpPr>
        <p:spPr>
          <a:xfrm>
            <a:off x="1" y="6172200"/>
            <a:ext cx="12192001"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4FA1DC61-98B9-4D2E-95B3-4BE126C9E1EA}"/>
              </a:ext>
            </a:extLst>
          </p:cNvPr>
          <p:cNvSpPr txBox="1"/>
          <p:nvPr/>
        </p:nvSpPr>
        <p:spPr>
          <a:xfrm>
            <a:off x="122853" y="6317931"/>
            <a:ext cx="4010899" cy="420564"/>
          </a:xfrm>
          <a:prstGeom prst="rect">
            <a:avLst/>
          </a:prstGeom>
          <a:noFill/>
        </p:spPr>
        <p:txBody>
          <a:bodyPr wrap="square" rtlCol="0">
            <a:spAutoFit/>
          </a:bodyPr>
          <a:lstStyle/>
          <a:p>
            <a:pPr algn="ctr"/>
            <a:r>
              <a:rPr lang="en-US" sz="2133" dirty="0">
                <a:solidFill>
                  <a:schemeClr val="bg2">
                    <a:lumMod val="25000"/>
                  </a:schemeClr>
                </a:solidFill>
              </a:rPr>
              <a:t>Agile Brains Consulting</a:t>
            </a:r>
          </a:p>
        </p:txBody>
      </p:sp>
      <p:sp>
        <p:nvSpPr>
          <p:cNvPr id="5" name="TextBox 4">
            <a:extLst>
              <a:ext uri="{FF2B5EF4-FFF2-40B4-BE49-F238E27FC236}">
                <a16:creationId xmlns:a16="http://schemas.microsoft.com/office/drawing/2014/main" id="{DB8D0BBB-5988-46AA-9EAD-707B6004C7B9}"/>
              </a:ext>
            </a:extLst>
          </p:cNvPr>
          <p:cNvSpPr txBox="1"/>
          <p:nvPr/>
        </p:nvSpPr>
        <p:spPr>
          <a:xfrm>
            <a:off x="3514722" y="6490034"/>
            <a:ext cx="5857876" cy="254044"/>
          </a:xfrm>
          <a:prstGeom prst="rect">
            <a:avLst/>
          </a:prstGeom>
          <a:noFill/>
        </p:spPr>
        <p:txBody>
          <a:bodyPr wrap="square" rtlCol="0">
            <a:spAutoFit/>
          </a:bodyPr>
          <a:lstStyle/>
          <a:p>
            <a:pPr algn="ctr"/>
            <a:r>
              <a:rPr lang="en-US" sz="1051" dirty="0">
                <a:solidFill>
                  <a:schemeClr val="bg2">
                    <a:lumMod val="50000"/>
                  </a:schemeClr>
                </a:solidFill>
              </a:rPr>
              <a:t>©Agile Brains Consulting Inc. All rights reserved. Not to be reproduced without prior written consent.</a:t>
            </a:r>
          </a:p>
        </p:txBody>
      </p:sp>
      <p:pic>
        <p:nvPicPr>
          <p:cNvPr id="6" name="Picture 5" descr="A close up of a sign&#10;&#10;Description generated with high confidence">
            <a:extLst>
              <a:ext uri="{FF2B5EF4-FFF2-40B4-BE49-F238E27FC236}">
                <a16:creationId xmlns:a16="http://schemas.microsoft.com/office/drawing/2014/main" id="{62ED1D3C-94ED-4E66-AC1F-BA34BDBDD45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7650" y="6273801"/>
            <a:ext cx="542924" cy="542924"/>
          </a:xfrm>
          <a:prstGeom prst="rect">
            <a:avLst/>
          </a:prstGeom>
        </p:spPr>
      </p:pic>
      <p:pic>
        <p:nvPicPr>
          <p:cNvPr id="7" name="Picture 6">
            <a:extLst>
              <a:ext uri="{FF2B5EF4-FFF2-40B4-BE49-F238E27FC236}">
                <a16:creationId xmlns:a16="http://schemas.microsoft.com/office/drawing/2014/main" id="{7B32E106-9E99-4EB7-9524-D39048EF644E}"/>
              </a:ext>
            </a:extLst>
          </p:cNvPr>
          <p:cNvPicPr>
            <a:picLocks noChangeAspect="1"/>
          </p:cNvPicPr>
          <p:nvPr/>
        </p:nvPicPr>
        <p:blipFill rotWithShape="1">
          <a:blip r:embed="rId3">
            <a:extLst>
              <a:ext uri="{28A0092B-C50C-407E-A947-70E740481C1C}">
                <a14:useLocalDpi xmlns:a14="http://schemas.microsoft.com/office/drawing/2010/main" val="0"/>
              </a:ext>
            </a:extLst>
          </a:blip>
          <a:srcRect t="26736" b="30906"/>
          <a:stretch/>
        </p:blipFill>
        <p:spPr>
          <a:xfrm>
            <a:off x="9965555" y="6252635"/>
            <a:ext cx="1301160" cy="551155"/>
          </a:xfrm>
          <a:prstGeom prst="rect">
            <a:avLst/>
          </a:prstGeom>
        </p:spPr>
      </p:pic>
      <p:sp>
        <p:nvSpPr>
          <p:cNvPr id="8" name="Slide Number Placeholder 102">
            <a:extLst>
              <a:ext uri="{FF2B5EF4-FFF2-40B4-BE49-F238E27FC236}">
                <a16:creationId xmlns:a16="http://schemas.microsoft.com/office/drawing/2014/main" id="{A00F2676-DEAE-461D-80E3-9CE7EC56B906}"/>
              </a:ext>
            </a:extLst>
          </p:cNvPr>
          <p:cNvSpPr txBox="1">
            <a:spLocks/>
          </p:cNvSpPr>
          <p:nvPr/>
        </p:nvSpPr>
        <p:spPr>
          <a:xfrm>
            <a:off x="9159626" y="6356351"/>
            <a:ext cx="2844800" cy="365125"/>
          </a:xfrm>
          <a:prstGeom prst="rect">
            <a:avLst/>
          </a:prstGeom>
        </p:spPr>
        <p:txBody>
          <a:bodyPr vert="horz" lIns="121920" tIns="60960" rIns="121920" bIns="6096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04198DC-2EF7-4B34-A789-AD3A4CDEBD28}" type="slidenum">
              <a:rPr lang="en-US" sz="1600"/>
              <a:pPr/>
              <a:t>71</a:t>
            </a:fld>
            <a:endParaRPr lang="en-US" sz="1600" dirty="0"/>
          </a:p>
        </p:txBody>
      </p:sp>
      <p:sp>
        <p:nvSpPr>
          <p:cNvPr id="10" name="Title 1">
            <a:extLst>
              <a:ext uri="{FF2B5EF4-FFF2-40B4-BE49-F238E27FC236}">
                <a16:creationId xmlns:a16="http://schemas.microsoft.com/office/drawing/2014/main" id="{3BE89834-BD39-E245-B3F9-8249364136DD}"/>
              </a:ext>
            </a:extLst>
          </p:cNvPr>
          <p:cNvSpPr txBox="1">
            <a:spLocks/>
          </p:cNvSpPr>
          <p:nvPr/>
        </p:nvSpPr>
        <p:spPr>
          <a:xfrm>
            <a:off x="751114" y="2402803"/>
            <a:ext cx="11253311"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002060"/>
                </a:solidFill>
              </a:rPr>
              <a:t>How to assign pods to nodes</a:t>
            </a:r>
          </a:p>
        </p:txBody>
      </p:sp>
    </p:spTree>
    <p:extLst>
      <p:ext uri="{BB962C8B-B14F-4D97-AF65-F5344CB8AC3E}">
        <p14:creationId xmlns:p14="http://schemas.microsoft.com/office/powerpoint/2010/main" val="329059093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2117"/>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D2EB4841-4E96-487D-ABC4-B5548C00F462}"/>
              </a:ext>
            </a:extLst>
          </p:cNvPr>
          <p:cNvCxnSpPr>
            <a:cxnSpLocks/>
          </p:cNvCxnSpPr>
          <p:nvPr/>
        </p:nvCxnSpPr>
        <p:spPr>
          <a:xfrm>
            <a:off x="1" y="6172200"/>
            <a:ext cx="12192001"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FA1DC61-98B9-4D2E-95B3-4BE126C9E1EA}"/>
              </a:ext>
            </a:extLst>
          </p:cNvPr>
          <p:cNvSpPr txBox="1"/>
          <p:nvPr/>
        </p:nvSpPr>
        <p:spPr>
          <a:xfrm>
            <a:off x="122853" y="6317931"/>
            <a:ext cx="4010899" cy="420564"/>
          </a:xfrm>
          <a:prstGeom prst="rect">
            <a:avLst/>
          </a:prstGeom>
          <a:noFill/>
        </p:spPr>
        <p:txBody>
          <a:bodyPr wrap="square" rtlCol="0">
            <a:spAutoFit/>
          </a:bodyPr>
          <a:lstStyle/>
          <a:p>
            <a:pPr algn="ctr"/>
            <a:r>
              <a:rPr lang="en-US" sz="2133" dirty="0">
                <a:solidFill>
                  <a:schemeClr val="bg2">
                    <a:lumMod val="25000"/>
                  </a:schemeClr>
                </a:solidFill>
              </a:rPr>
              <a:t>Agile Brains Consulting</a:t>
            </a:r>
          </a:p>
        </p:txBody>
      </p:sp>
      <p:sp>
        <p:nvSpPr>
          <p:cNvPr id="7" name="TextBox 6">
            <a:extLst>
              <a:ext uri="{FF2B5EF4-FFF2-40B4-BE49-F238E27FC236}">
                <a16:creationId xmlns:a16="http://schemas.microsoft.com/office/drawing/2014/main" id="{DB8D0BBB-5988-46AA-9EAD-707B6004C7B9}"/>
              </a:ext>
            </a:extLst>
          </p:cNvPr>
          <p:cNvSpPr txBox="1"/>
          <p:nvPr/>
        </p:nvSpPr>
        <p:spPr>
          <a:xfrm>
            <a:off x="3514722" y="6490034"/>
            <a:ext cx="5857876" cy="254044"/>
          </a:xfrm>
          <a:prstGeom prst="rect">
            <a:avLst/>
          </a:prstGeom>
          <a:noFill/>
        </p:spPr>
        <p:txBody>
          <a:bodyPr wrap="square" rtlCol="0">
            <a:spAutoFit/>
          </a:bodyPr>
          <a:lstStyle/>
          <a:p>
            <a:pPr algn="ctr"/>
            <a:r>
              <a:rPr lang="en-US" sz="1051" dirty="0">
                <a:solidFill>
                  <a:schemeClr val="bg2">
                    <a:lumMod val="50000"/>
                  </a:schemeClr>
                </a:solidFill>
              </a:rPr>
              <a:t>©Agile Brains Consulting Inc. All rights reserved. Not to be reproduced without prior written consent.</a:t>
            </a:r>
          </a:p>
        </p:txBody>
      </p:sp>
      <p:pic>
        <p:nvPicPr>
          <p:cNvPr id="8" name="Picture 7" descr="A close up of a sign&#10;&#10;Description generated with high confidence">
            <a:extLst>
              <a:ext uri="{FF2B5EF4-FFF2-40B4-BE49-F238E27FC236}">
                <a16:creationId xmlns:a16="http://schemas.microsoft.com/office/drawing/2014/main" id="{62ED1D3C-94ED-4E66-AC1F-BA34BDBDD45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7650" y="6273801"/>
            <a:ext cx="542924" cy="542924"/>
          </a:xfrm>
          <a:prstGeom prst="rect">
            <a:avLst/>
          </a:prstGeom>
        </p:spPr>
      </p:pic>
      <p:pic>
        <p:nvPicPr>
          <p:cNvPr id="9" name="Picture 8">
            <a:extLst>
              <a:ext uri="{FF2B5EF4-FFF2-40B4-BE49-F238E27FC236}">
                <a16:creationId xmlns:a16="http://schemas.microsoft.com/office/drawing/2014/main" id="{7B32E106-9E99-4EB7-9524-D39048EF644E}"/>
              </a:ext>
            </a:extLst>
          </p:cNvPr>
          <p:cNvPicPr>
            <a:picLocks noChangeAspect="1"/>
          </p:cNvPicPr>
          <p:nvPr/>
        </p:nvPicPr>
        <p:blipFill rotWithShape="1">
          <a:blip r:embed="rId4">
            <a:extLst>
              <a:ext uri="{28A0092B-C50C-407E-A947-70E740481C1C}">
                <a14:useLocalDpi xmlns:a14="http://schemas.microsoft.com/office/drawing/2010/main" val="0"/>
              </a:ext>
            </a:extLst>
          </a:blip>
          <a:srcRect t="26736" b="30906"/>
          <a:stretch/>
        </p:blipFill>
        <p:spPr>
          <a:xfrm>
            <a:off x="9965555" y="6252635"/>
            <a:ext cx="1301160" cy="551155"/>
          </a:xfrm>
          <a:prstGeom prst="rect">
            <a:avLst/>
          </a:prstGeom>
        </p:spPr>
      </p:pic>
      <p:sp>
        <p:nvSpPr>
          <p:cNvPr id="10" name="Slide Number Placeholder 102">
            <a:extLst>
              <a:ext uri="{FF2B5EF4-FFF2-40B4-BE49-F238E27FC236}">
                <a16:creationId xmlns:a16="http://schemas.microsoft.com/office/drawing/2014/main" id="{A00F2676-DEAE-461D-80E3-9CE7EC56B906}"/>
              </a:ext>
            </a:extLst>
          </p:cNvPr>
          <p:cNvSpPr txBox="1">
            <a:spLocks/>
          </p:cNvSpPr>
          <p:nvPr/>
        </p:nvSpPr>
        <p:spPr>
          <a:xfrm>
            <a:off x="9159626" y="6356351"/>
            <a:ext cx="2844800" cy="365125"/>
          </a:xfrm>
          <a:prstGeom prst="rect">
            <a:avLst/>
          </a:prstGeom>
        </p:spPr>
        <p:txBody>
          <a:bodyPr vert="horz" lIns="121920" tIns="60960" rIns="121920" bIns="6096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04198DC-2EF7-4B34-A789-AD3A4CDEBD28}" type="slidenum">
              <a:rPr lang="en-US" sz="1600"/>
              <a:pPr/>
              <a:t>72</a:t>
            </a:fld>
            <a:endParaRPr lang="en-US" sz="1600" dirty="0"/>
          </a:p>
        </p:txBody>
      </p:sp>
      <p:sp>
        <p:nvSpPr>
          <p:cNvPr id="11" name="Title 1">
            <a:extLst>
              <a:ext uri="{FF2B5EF4-FFF2-40B4-BE49-F238E27FC236}">
                <a16:creationId xmlns:a16="http://schemas.microsoft.com/office/drawing/2014/main" id="{6E6A3F6A-780B-554F-8366-B62FBD3F730D}"/>
              </a:ext>
            </a:extLst>
          </p:cNvPr>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002060"/>
                </a:solidFill>
              </a:rPr>
              <a:t>Kubernetes: Assigning Pods to Nodes</a:t>
            </a:r>
          </a:p>
        </p:txBody>
      </p:sp>
      <p:sp>
        <p:nvSpPr>
          <p:cNvPr id="12" name="Content Placeholder 2">
            <a:extLst>
              <a:ext uri="{FF2B5EF4-FFF2-40B4-BE49-F238E27FC236}">
                <a16:creationId xmlns:a16="http://schemas.microsoft.com/office/drawing/2014/main" id="{4B7FA4F4-CA47-6A4D-9973-90E2023B6FD9}"/>
              </a:ext>
            </a:extLst>
          </p:cNvPr>
          <p:cNvSpPr txBox="1">
            <a:spLocks/>
          </p:cNvSpPr>
          <p:nvPr/>
        </p:nvSpPr>
        <p:spPr>
          <a:xfrm>
            <a:off x="698500" y="1690687"/>
            <a:ext cx="11023599" cy="4297363"/>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60000"/>
              </a:lnSpc>
              <a:buNone/>
            </a:pPr>
            <a:r>
              <a:rPr lang="en-IN" dirty="0"/>
              <a:t>You can constrain a pod to only be able to run on particular nodes or to prefer to run on particular nodes. There are several ways to do this, and the recommended approaches all use label selectors to make the selection.</a:t>
            </a:r>
          </a:p>
          <a:p>
            <a:pPr>
              <a:lnSpc>
                <a:spcPct val="160000"/>
              </a:lnSpc>
            </a:pPr>
            <a:r>
              <a:rPr lang="en-IN" i="1" dirty="0" err="1"/>
              <a:t>nodeSelector</a:t>
            </a:r>
            <a:r>
              <a:rPr lang="en-IN" dirty="0"/>
              <a:t> is the simplest recommended form of node selection constraint. </a:t>
            </a:r>
          </a:p>
          <a:p>
            <a:pPr>
              <a:lnSpc>
                <a:spcPct val="160000"/>
              </a:lnSpc>
            </a:pPr>
            <a:r>
              <a:rPr lang="en-IN" i="1" dirty="0" err="1"/>
              <a:t>nodeSelector</a:t>
            </a:r>
            <a:r>
              <a:rPr lang="en-IN" dirty="0"/>
              <a:t> is a field of </a:t>
            </a:r>
            <a:r>
              <a:rPr lang="en-IN" dirty="0" err="1"/>
              <a:t>PodSpec</a:t>
            </a:r>
            <a:r>
              <a:rPr lang="en-IN" dirty="0"/>
              <a:t>. It specifies a map of key-value pairs. For the pod to be eligible to run on a node, the node must have each of the indicated key-value pairs as labels (it can have additional labels as well). The most common usage is one key-value pair.</a:t>
            </a:r>
          </a:p>
        </p:txBody>
      </p:sp>
    </p:spTree>
    <p:extLst>
      <p:ext uri="{BB962C8B-B14F-4D97-AF65-F5344CB8AC3E}">
        <p14:creationId xmlns:p14="http://schemas.microsoft.com/office/powerpoint/2010/main" val="225827154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2117"/>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D2EB4841-4E96-487D-ABC4-B5548C00F462}"/>
              </a:ext>
            </a:extLst>
          </p:cNvPr>
          <p:cNvCxnSpPr>
            <a:cxnSpLocks/>
          </p:cNvCxnSpPr>
          <p:nvPr/>
        </p:nvCxnSpPr>
        <p:spPr>
          <a:xfrm>
            <a:off x="167003" y="6228410"/>
            <a:ext cx="12192001"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FA1DC61-98B9-4D2E-95B3-4BE126C9E1EA}"/>
              </a:ext>
            </a:extLst>
          </p:cNvPr>
          <p:cNvSpPr txBox="1"/>
          <p:nvPr/>
        </p:nvSpPr>
        <p:spPr>
          <a:xfrm>
            <a:off x="122853" y="6317931"/>
            <a:ext cx="4010899" cy="420564"/>
          </a:xfrm>
          <a:prstGeom prst="rect">
            <a:avLst/>
          </a:prstGeom>
          <a:noFill/>
        </p:spPr>
        <p:txBody>
          <a:bodyPr wrap="square" rtlCol="0">
            <a:spAutoFit/>
          </a:bodyPr>
          <a:lstStyle/>
          <a:p>
            <a:pPr algn="ctr"/>
            <a:r>
              <a:rPr lang="en-US" sz="2133" dirty="0">
                <a:solidFill>
                  <a:schemeClr val="bg2">
                    <a:lumMod val="25000"/>
                  </a:schemeClr>
                </a:solidFill>
              </a:rPr>
              <a:t>Agile Brains Consulting</a:t>
            </a:r>
          </a:p>
        </p:txBody>
      </p:sp>
      <p:sp>
        <p:nvSpPr>
          <p:cNvPr id="7" name="TextBox 6">
            <a:extLst>
              <a:ext uri="{FF2B5EF4-FFF2-40B4-BE49-F238E27FC236}">
                <a16:creationId xmlns:a16="http://schemas.microsoft.com/office/drawing/2014/main" id="{DB8D0BBB-5988-46AA-9EAD-707B6004C7B9}"/>
              </a:ext>
            </a:extLst>
          </p:cNvPr>
          <p:cNvSpPr txBox="1"/>
          <p:nvPr/>
        </p:nvSpPr>
        <p:spPr>
          <a:xfrm>
            <a:off x="3514722" y="6490034"/>
            <a:ext cx="5857876" cy="254044"/>
          </a:xfrm>
          <a:prstGeom prst="rect">
            <a:avLst/>
          </a:prstGeom>
          <a:noFill/>
        </p:spPr>
        <p:txBody>
          <a:bodyPr wrap="square" rtlCol="0">
            <a:spAutoFit/>
          </a:bodyPr>
          <a:lstStyle/>
          <a:p>
            <a:pPr algn="ctr"/>
            <a:r>
              <a:rPr lang="en-US" sz="1051" dirty="0">
                <a:solidFill>
                  <a:schemeClr val="bg2">
                    <a:lumMod val="50000"/>
                  </a:schemeClr>
                </a:solidFill>
              </a:rPr>
              <a:t>©Agile Brains Consulting Inc. All rights reserved. Not to be reproduced without prior written consent.</a:t>
            </a:r>
          </a:p>
        </p:txBody>
      </p:sp>
      <p:pic>
        <p:nvPicPr>
          <p:cNvPr id="8" name="Picture 7" descr="A close up of a sign&#10;&#10;Description generated with high confidence">
            <a:extLst>
              <a:ext uri="{FF2B5EF4-FFF2-40B4-BE49-F238E27FC236}">
                <a16:creationId xmlns:a16="http://schemas.microsoft.com/office/drawing/2014/main" id="{62ED1D3C-94ED-4E66-AC1F-BA34BDBDD45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7650" y="6273801"/>
            <a:ext cx="542924" cy="542924"/>
          </a:xfrm>
          <a:prstGeom prst="rect">
            <a:avLst/>
          </a:prstGeom>
        </p:spPr>
      </p:pic>
      <p:pic>
        <p:nvPicPr>
          <p:cNvPr id="9" name="Picture 8">
            <a:extLst>
              <a:ext uri="{FF2B5EF4-FFF2-40B4-BE49-F238E27FC236}">
                <a16:creationId xmlns:a16="http://schemas.microsoft.com/office/drawing/2014/main" id="{7B32E106-9E99-4EB7-9524-D39048EF644E}"/>
              </a:ext>
            </a:extLst>
          </p:cNvPr>
          <p:cNvPicPr>
            <a:picLocks noChangeAspect="1"/>
          </p:cNvPicPr>
          <p:nvPr/>
        </p:nvPicPr>
        <p:blipFill rotWithShape="1">
          <a:blip r:embed="rId4">
            <a:extLst>
              <a:ext uri="{28A0092B-C50C-407E-A947-70E740481C1C}">
                <a14:useLocalDpi xmlns:a14="http://schemas.microsoft.com/office/drawing/2010/main" val="0"/>
              </a:ext>
            </a:extLst>
          </a:blip>
          <a:srcRect t="26736" b="30906"/>
          <a:stretch/>
        </p:blipFill>
        <p:spPr>
          <a:xfrm>
            <a:off x="9965555" y="6252635"/>
            <a:ext cx="1301160" cy="551155"/>
          </a:xfrm>
          <a:prstGeom prst="rect">
            <a:avLst/>
          </a:prstGeom>
        </p:spPr>
      </p:pic>
      <p:sp>
        <p:nvSpPr>
          <p:cNvPr id="10" name="Slide Number Placeholder 102">
            <a:extLst>
              <a:ext uri="{FF2B5EF4-FFF2-40B4-BE49-F238E27FC236}">
                <a16:creationId xmlns:a16="http://schemas.microsoft.com/office/drawing/2014/main" id="{A00F2676-DEAE-461D-80E3-9CE7EC56B906}"/>
              </a:ext>
            </a:extLst>
          </p:cNvPr>
          <p:cNvSpPr txBox="1">
            <a:spLocks/>
          </p:cNvSpPr>
          <p:nvPr/>
        </p:nvSpPr>
        <p:spPr>
          <a:xfrm>
            <a:off x="9159626" y="6356351"/>
            <a:ext cx="2844800" cy="365125"/>
          </a:xfrm>
          <a:prstGeom prst="rect">
            <a:avLst/>
          </a:prstGeom>
        </p:spPr>
        <p:txBody>
          <a:bodyPr vert="horz" lIns="121920" tIns="60960" rIns="121920" bIns="6096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04198DC-2EF7-4B34-A789-AD3A4CDEBD28}" type="slidenum">
              <a:rPr lang="en-US" sz="1600"/>
              <a:pPr/>
              <a:t>73</a:t>
            </a:fld>
            <a:endParaRPr lang="en-US" sz="1600" dirty="0"/>
          </a:p>
        </p:txBody>
      </p:sp>
      <p:sp>
        <p:nvSpPr>
          <p:cNvPr id="11" name="Title 1">
            <a:extLst>
              <a:ext uri="{FF2B5EF4-FFF2-40B4-BE49-F238E27FC236}">
                <a16:creationId xmlns:a16="http://schemas.microsoft.com/office/drawing/2014/main" id="{6E6A3F6A-780B-554F-8366-B62FBD3F730D}"/>
              </a:ext>
            </a:extLst>
          </p:cNvPr>
          <p:cNvSpPr txBox="1">
            <a:spLocks/>
          </p:cNvSpPr>
          <p:nvPr/>
        </p:nvSpPr>
        <p:spPr>
          <a:xfrm>
            <a:off x="365567" y="-6822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002060"/>
                </a:solidFill>
              </a:rPr>
              <a:t>Kubernetes: </a:t>
            </a:r>
            <a:r>
              <a:rPr lang="en-US" b="1" dirty="0" err="1">
                <a:solidFill>
                  <a:srgbClr val="002060"/>
                </a:solidFill>
              </a:rPr>
              <a:t>nodeSelector</a:t>
            </a:r>
            <a:r>
              <a:rPr lang="en-US" b="1" dirty="0">
                <a:solidFill>
                  <a:srgbClr val="002060"/>
                </a:solidFill>
              </a:rPr>
              <a:t> Example</a:t>
            </a:r>
          </a:p>
        </p:txBody>
      </p:sp>
      <p:sp>
        <p:nvSpPr>
          <p:cNvPr id="2" name="TextBox 1">
            <a:extLst>
              <a:ext uri="{FF2B5EF4-FFF2-40B4-BE49-F238E27FC236}">
                <a16:creationId xmlns:a16="http://schemas.microsoft.com/office/drawing/2014/main" id="{2964A8BB-F4FD-5044-B7F8-06E9727CEB0C}"/>
              </a:ext>
            </a:extLst>
          </p:cNvPr>
          <p:cNvSpPr txBox="1"/>
          <p:nvPr/>
        </p:nvSpPr>
        <p:spPr>
          <a:xfrm>
            <a:off x="990599" y="1106832"/>
            <a:ext cx="7552645" cy="923330"/>
          </a:xfrm>
          <a:prstGeom prst="rect">
            <a:avLst/>
          </a:prstGeom>
          <a:noFill/>
        </p:spPr>
        <p:txBody>
          <a:bodyPr wrap="none" rtlCol="0">
            <a:spAutoFit/>
          </a:bodyPr>
          <a:lstStyle/>
          <a:p>
            <a:r>
              <a:rPr lang="en-US" dirty="0"/>
              <a:t>Step1: Label the nodes</a:t>
            </a:r>
          </a:p>
          <a:p>
            <a:r>
              <a:rPr lang="en-IN" b="1" dirty="0"/>
              <a:t>kubectl label nodes &lt;node-name&gt; &lt;label-key&gt;=&lt;label-value&gt;</a:t>
            </a:r>
          </a:p>
          <a:p>
            <a:r>
              <a:rPr lang="en-IN" b="1" dirty="0" err="1"/>
              <a:t>Eg</a:t>
            </a:r>
            <a:r>
              <a:rPr lang="en-IN" b="1" dirty="0"/>
              <a:t>:- </a:t>
            </a:r>
            <a:r>
              <a:rPr lang="en-IN" b="1" dirty="0" err="1"/>
              <a:t>kubectl</a:t>
            </a:r>
            <a:r>
              <a:rPr lang="en-IN" b="1" dirty="0"/>
              <a:t> label nodes kubernetes-foo-node-1.c.a-test.internal </a:t>
            </a:r>
            <a:r>
              <a:rPr lang="en-IN" b="1" dirty="0" err="1"/>
              <a:t>disktype</a:t>
            </a:r>
            <a:r>
              <a:rPr lang="en-IN" b="1" dirty="0"/>
              <a:t>=</a:t>
            </a:r>
            <a:r>
              <a:rPr lang="en-IN" b="1" dirty="0" err="1"/>
              <a:t>ssd</a:t>
            </a:r>
            <a:endParaRPr lang="en-US" dirty="0"/>
          </a:p>
        </p:txBody>
      </p:sp>
      <p:sp>
        <p:nvSpPr>
          <p:cNvPr id="15" name="TextBox 14">
            <a:extLst>
              <a:ext uri="{FF2B5EF4-FFF2-40B4-BE49-F238E27FC236}">
                <a16:creationId xmlns:a16="http://schemas.microsoft.com/office/drawing/2014/main" id="{C491BEEB-E4B5-6640-9583-3F761A3BC35E}"/>
              </a:ext>
            </a:extLst>
          </p:cNvPr>
          <p:cNvSpPr txBox="1"/>
          <p:nvPr/>
        </p:nvSpPr>
        <p:spPr>
          <a:xfrm>
            <a:off x="990599" y="2089055"/>
            <a:ext cx="5873187" cy="923330"/>
          </a:xfrm>
          <a:prstGeom prst="rect">
            <a:avLst/>
          </a:prstGeom>
          <a:noFill/>
        </p:spPr>
        <p:txBody>
          <a:bodyPr wrap="square" rtlCol="0">
            <a:spAutoFit/>
          </a:bodyPr>
          <a:lstStyle/>
          <a:p>
            <a:r>
              <a:rPr lang="en-US" dirty="0"/>
              <a:t>Step2: Assign the Pod creation on node with label ‘</a:t>
            </a:r>
            <a:r>
              <a:rPr lang="en-US" dirty="0" err="1"/>
              <a:t>disktype</a:t>
            </a:r>
            <a:r>
              <a:rPr lang="en-US" dirty="0"/>
              <a:t>’ and value ‘</a:t>
            </a:r>
            <a:r>
              <a:rPr lang="en-US" dirty="0" err="1"/>
              <a:t>ssd</a:t>
            </a:r>
            <a:r>
              <a:rPr lang="en-US" dirty="0"/>
              <a:t>’</a:t>
            </a:r>
          </a:p>
          <a:p>
            <a:r>
              <a:rPr lang="en-IN" b="1" dirty="0" err="1"/>
              <a:t>kubectl</a:t>
            </a:r>
            <a:r>
              <a:rPr lang="en-IN" b="1" dirty="0"/>
              <a:t> create -f pod-</a:t>
            </a:r>
            <a:r>
              <a:rPr lang="en-IN" b="1" dirty="0" err="1"/>
              <a:t>nginx.yaml</a:t>
            </a:r>
            <a:endParaRPr lang="en-US" dirty="0"/>
          </a:p>
        </p:txBody>
      </p:sp>
      <p:sp>
        <p:nvSpPr>
          <p:cNvPr id="3" name="Rectangle 2">
            <a:extLst>
              <a:ext uri="{FF2B5EF4-FFF2-40B4-BE49-F238E27FC236}">
                <a16:creationId xmlns:a16="http://schemas.microsoft.com/office/drawing/2014/main" id="{B4439EFA-32CA-DC4F-B600-E861EF0CF211}"/>
              </a:ext>
            </a:extLst>
          </p:cNvPr>
          <p:cNvSpPr/>
          <p:nvPr/>
        </p:nvSpPr>
        <p:spPr>
          <a:xfrm>
            <a:off x="7332112" y="3392480"/>
            <a:ext cx="4672314" cy="2246769"/>
          </a:xfrm>
          <a:prstGeom prst="rect">
            <a:avLst/>
          </a:prstGeom>
          <a:ln>
            <a:solidFill>
              <a:schemeClr val="accent1"/>
            </a:solidFill>
          </a:ln>
        </p:spPr>
        <p:txBody>
          <a:bodyPr wrap="square">
            <a:spAutoFit/>
          </a:bodyPr>
          <a:lstStyle/>
          <a:p>
            <a:r>
              <a:rPr lang="en-US" sz="1400" dirty="0">
                <a:solidFill>
                  <a:srgbClr val="00A3AF"/>
                </a:solidFill>
                <a:latin typeface="Courier" pitchFamily="2" charset="0"/>
              </a:rPr>
              <a:t>spec</a:t>
            </a:r>
            <a:r>
              <a:rPr lang="en-US" sz="1400" dirty="0">
                <a:solidFill>
                  <a:srgbClr val="C020BF"/>
                </a:solidFill>
                <a:latin typeface="Courier" pitchFamily="2" charset="0"/>
              </a:rPr>
              <a:t>:</a:t>
            </a:r>
            <a:endParaRPr lang="en-US" sz="1400" dirty="0">
              <a:solidFill>
                <a:srgbClr val="00A3AF"/>
              </a:solidFill>
              <a:latin typeface="Courier" pitchFamily="2" charset="0"/>
            </a:endParaRPr>
          </a:p>
          <a:p>
            <a:r>
              <a:rPr lang="en-US" sz="1400" dirty="0">
                <a:solidFill>
                  <a:srgbClr val="4D2F2D"/>
                </a:solidFill>
                <a:latin typeface="Courier" pitchFamily="2" charset="0"/>
              </a:rPr>
              <a:t>  </a:t>
            </a:r>
            <a:r>
              <a:rPr lang="en-US" sz="1400" dirty="0">
                <a:solidFill>
                  <a:srgbClr val="00A3AF"/>
                </a:solidFill>
                <a:latin typeface="Courier" pitchFamily="2" charset="0"/>
              </a:rPr>
              <a:t>affinity</a:t>
            </a:r>
            <a:r>
              <a:rPr lang="en-US" sz="1400" dirty="0">
                <a:solidFill>
                  <a:srgbClr val="C020BF"/>
                </a:solidFill>
                <a:latin typeface="Courier" pitchFamily="2" charset="0"/>
              </a:rPr>
              <a:t>:</a:t>
            </a:r>
            <a:endParaRPr lang="en-US" sz="1400" dirty="0">
              <a:solidFill>
                <a:srgbClr val="00A3AF"/>
              </a:solidFill>
              <a:latin typeface="Courier" pitchFamily="2" charset="0"/>
            </a:endParaRPr>
          </a:p>
          <a:p>
            <a:r>
              <a:rPr lang="en-US" sz="1400" dirty="0">
                <a:solidFill>
                  <a:srgbClr val="4D2F2D"/>
                </a:solidFill>
                <a:latin typeface="Courier" pitchFamily="2" charset="0"/>
              </a:rPr>
              <a:t>    </a:t>
            </a:r>
            <a:r>
              <a:rPr lang="en-US" sz="1400" dirty="0" err="1">
                <a:solidFill>
                  <a:srgbClr val="00A3AF"/>
                </a:solidFill>
                <a:latin typeface="Courier" pitchFamily="2" charset="0"/>
              </a:rPr>
              <a:t>nodeAffinity</a:t>
            </a:r>
            <a:r>
              <a:rPr lang="en-US" sz="1400" dirty="0">
                <a:solidFill>
                  <a:srgbClr val="C020BF"/>
                </a:solidFill>
                <a:latin typeface="Courier" pitchFamily="2" charset="0"/>
              </a:rPr>
              <a:t>:</a:t>
            </a:r>
            <a:endParaRPr lang="en-US" sz="1400" dirty="0">
              <a:solidFill>
                <a:srgbClr val="00A3AF"/>
              </a:solidFill>
              <a:latin typeface="Courier" pitchFamily="2" charset="0"/>
            </a:endParaRPr>
          </a:p>
          <a:p>
            <a:r>
              <a:rPr lang="en-US" sz="1400" dirty="0">
                <a:solidFill>
                  <a:srgbClr val="4D2F2D"/>
                </a:solidFill>
                <a:latin typeface="Courier" pitchFamily="2" charset="0"/>
              </a:rPr>
              <a:t>      </a:t>
            </a:r>
            <a:r>
              <a:rPr lang="en-US" sz="1400" dirty="0" err="1">
                <a:solidFill>
                  <a:srgbClr val="00A3AF"/>
                </a:solidFill>
                <a:latin typeface="Courier" pitchFamily="2" charset="0"/>
              </a:rPr>
              <a:t>nodeSelectorTerms</a:t>
            </a:r>
            <a:r>
              <a:rPr lang="en-US" sz="1400" dirty="0">
                <a:solidFill>
                  <a:srgbClr val="C020BF"/>
                </a:solidFill>
                <a:latin typeface="Courier" pitchFamily="2" charset="0"/>
              </a:rPr>
              <a:t>:</a:t>
            </a:r>
            <a:endParaRPr lang="en-US" sz="1400" dirty="0">
              <a:solidFill>
                <a:srgbClr val="00A3AF"/>
              </a:solidFill>
              <a:latin typeface="Courier" pitchFamily="2" charset="0"/>
            </a:endParaRPr>
          </a:p>
          <a:p>
            <a:r>
              <a:rPr lang="en-US" sz="1400" dirty="0">
                <a:solidFill>
                  <a:srgbClr val="4D2F2D"/>
                </a:solidFill>
                <a:latin typeface="Courier" pitchFamily="2" charset="0"/>
              </a:rPr>
              <a:t>      </a:t>
            </a:r>
            <a:r>
              <a:rPr lang="en-US" sz="1400" dirty="0">
                <a:solidFill>
                  <a:srgbClr val="B7650A"/>
                </a:solidFill>
                <a:latin typeface="Courier" pitchFamily="2" charset="0"/>
              </a:rPr>
              <a:t>- </a:t>
            </a:r>
            <a:r>
              <a:rPr lang="en-US" sz="1400" dirty="0" err="1">
                <a:solidFill>
                  <a:srgbClr val="00A3AF"/>
                </a:solidFill>
                <a:latin typeface="Courier" pitchFamily="2" charset="0"/>
              </a:rPr>
              <a:t>matchExpressions</a:t>
            </a:r>
            <a:r>
              <a:rPr lang="en-US" sz="1400" dirty="0">
                <a:solidFill>
                  <a:srgbClr val="C020BF"/>
                </a:solidFill>
                <a:latin typeface="Courier" pitchFamily="2" charset="0"/>
              </a:rPr>
              <a:t>:</a:t>
            </a:r>
            <a:endParaRPr lang="en-US" sz="1400" dirty="0">
              <a:solidFill>
                <a:srgbClr val="00A3AF"/>
              </a:solidFill>
              <a:latin typeface="Courier" pitchFamily="2" charset="0"/>
            </a:endParaRPr>
          </a:p>
          <a:p>
            <a:r>
              <a:rPr lang="en-US" sz="1400" dirty="0">
                <a:solidFill>
                  <a:srgbClr val="4D2F2D"/>
                </a:solidFill>
                <a:latin typeface="Courier" pitchFamily="2" charset="0"/>
              </a:rPr>
              <a:t>        </a:t>
            </a:r>
            <a:r>
              <a:rPr lang="en-US" sz="1400" dirty="0">
                <a:solidFill>
                  <a:srgbClr val="B7650A"/>
                </a:solidFill>
                <a:latin typeface="Courier" pitchFamily="2" charset="0"/>
              </a:rPr>
              <a:t>- </a:t>
            </a:r>
            <a:r>
              <a:rPr lang="en-US" sz="1400" dirty="0">
                <a:solidFill>
                  <a:srgbClr val="00A3AF"/>
                </a:solidFill>
                <a:latin typeface="Courier" pitchFamily="2" charset="0"/>
              </a:rPr>
              <a:t>key</a:t>
            </a:r>
            <a:r>
              <a:rPr lang="en-US" sz="1400" dirty="0">
                <a:solidFill>
                  <a:srgbClr val="C020BF"/>
                </a:solidFill>
                <a:latin typeface="Courier" pitchFamily="2" charset="0"/>
              </a:rPr>
              <a:t>:</a:t>
            </a:r>
            <a:r>
              <a:rPr lang="en-US" sz="1400" dirty="0">
                <a:solidFill>
                  <a:srgbClr val="4D2F2D"/>
                </a:solidFill>
                <a:latin typeface="Courier" pitchFamily="2" charset="0"/>
              </a:rPr>
              <a:t> kubernetes.io/e2e-az-name</a:t>
            </a:r>
          </a:p>
          <a:p>
            <a:r>
              <a:rPr lang="en-US" sz="1400" dirty="0">
                <a:solidFill>
                  <a:srgbClr val="4D2F2D"/>
                </a:solidFill>
                <a:latin typeface="Courier" pitchFamily="2" charset="0"/>
              </a:rPr>
              <a:t>          </a:t>
            </a:r>
            <a:r>
              <a:rPr lang="en-US" sz="1400" dirty="0">
                <a:solidFill>
                  <a:srgbClr val="00A3AF"/>
                </a:solidFill>
                <a:latin typeface="Courier" pitchFamily="2" charset="0"/>
              </a:rPr>
              <a:t>operator</a:t>
            </a:r>
            <a:r>
              <a:rPr lang="en-US" sz="1400" dirty="0">
                <a:solidFill>
                  <a:srgbClr val="C020BF"/>
                </a:solidFill>
                <a:latin typeface="Courier" pitchFamily="2" charset="0"/>
              </a:rPr>
              <a:t>:</a:t>
            </a:r>
            <a:r>
              <a:rPr lang="en-US" sz="1400" dirty="0">
                <a:solidFill>
                  <a:srgbClr val="4D2F2D"/>
                </a:solidFill>
                <a:latin typeface="Courier" pitchFamily="2" charset="0"/>
              </a:rPr>
              <a:t> In</a:t>
            </a:r>
          </a:p>
          <a:p>
            <a:r>
              <a:rPr lang="en-US" sz="1400" dirty="0">
                <a:solidFill>
                  <a:srgbClr val="4D2F2D"/>
                </a:solidFill>
                <a:latin typeface="Courier" pitchFamily="2" charset="0"/>
              </a:rPr>
              <a:t>          </a:t>
            </a:r>
            <a:r>
              <a:rPr lang="en-US" sz="1400" dirty="0">
                <a:solidFill>
                  <a:srgbClr val="00A3AF"/>
                </a:solidFill>
                <a:latin typeface="Courier" pitchFamily="2" charset="0"/>
              </a:rPr>
              <a:t>values</a:t>
            </a:r>
            <a:r>
              <a:rPr lang="en-US" sz="1400" dirty="0">
                <a:solidFill>
                  <a:srgbClr val="C020BF"/>
                </a:solidFill>
                <a:latin typeface="Courier" pitchFamily="2" charset="0"/>
              </a:rPr>
              <a:t>:</a:t>
            </a:r>
            <a:endParaRPr lang="en-US" sz="1400" dirty="0">
              <a:solidFill>
                <a:srgbClr val="4D2F2D"/>
              </a:solidFill>
              <a:latin typeface="Courier" pitchFamily="2" charset="0"/>
            </a:endParaRPr>
          </a:p>
          <a:p>
            <a:r>
              <a:rPr lang="en-US" sz="1400" dirty="0">
                <a:solidFill>
                  <a:srgbClr val="4D2F2D"/>
                </a:solidFill>
                <a:latin typeface="Courier" pitchFamily="2" charset="0"/>
              </a:rPr>
              <a:t>          </a:t>
            </a:r>
            <a:r>
              <a:rPr lang="en-US" sz="1400" dirty="0">
                <a:solidFill>
                  <a:srgbClr val="B7650A"/>
                </a:solidFill>
                <a:latin typeface="Courier" pitchFamily="2" charset="0"/>
              </a:rPr>
              <a:t>- </a:t>
            </a:r>
            <a:r>
              <a:rPr lang="en-US" sz="1400" dirty="0">
                <a:solidFill>
                  <a:srgbClr val="4D2F2D"/>
                </a:solidFill>
                <a:latin typeface="Courier" pitchFamily="2" charset="0"/>
              </a:rPr>
              <a:t>e2e-az1</a:t>
            </a:r>
          </a:p>
          <a:p>
            <a:r>
              <a:rPr lang="en-US" sz="1400" dirty="0">
                <a:solidFill>
                  <a:srgbClr val="4D2F2D"/>
                </a:solidFill>
                <a:latin typeface="Courier" pitchFamily="2" charset="0"/>
              </a:rPr>
              <a:t>          </a:t>
            </a:r>
            <a:r>
              <a:rPr lang="en-US" sz="1400" dirty="0">
                <a:solidFill>
                  <a:srgbClr val="B7650A"/>
                </a:solidFill>
                <a:latin typeface="Courier" pitchFamily="2" charset="0"/>
              </a:rPr>
              <a:t>- </a:t>
            </a:r>
            <a:r>
              <a:rPr lang="en-US" sz="1400" dirty="0">
                <a:solidFill>
                  <a:srgbClr val="4D2F2D"/>
                </a:solidFill>
                <a:latin typeface="Courier" pitchFamily="2" charset="0"/>
              </a:rPr>
              <a:t>e2e-az2</a:t>
            </a:r>
            <a:endParaRPr lang="en-US" sz="1400" dirty="0">
              <a:solidFill>
                <a:srgbClr val="4D2F2D"/>
              </a:solidFill>
              <a:effectLst/>
              <a:latin typeface="Courier" pitchFamily="2" charset="0"/>
            </a:endParaRPr>
          </a:p>
        </p:txBody>
      </p:sp>
      <p:sp>
        <p:nvSpPr>
          <p:cNvPr id="4" name="Rectangle 3">
            <a:extLst>
              <a:ext uri="{FF2B5EF4-FFF2-40B4-BE49-F238E27FC236}">
                <a16:creationId xmlns:a16="http://schemas.microsoft.com/office/drawing/2014/main" id="{6C12A83A-8A45-3A41-857D-B51FBD71E743}"/>
              </a:ext>
            </a:extLst>
          </p:cNvPr>
          <p:cNvSpPr/>
          <p:nvPr/>
        </p:nvSpPr>
        <p:spPr>
          <a:xfrm>
            <a:off x="2334229" y="3130095"/>
            <a:ext cx="3815786" cy="2893100"/>
          </a:xfrm>
          <a:prstGeom prst="rect">
            <a:avLst/>
          </a:prstGeom>
          <a:ln>
            <a:solidFill>
              <a:schemeClr val="accent1"/>
            </a:solidFill>
          </a:ln>
        </p:spPr>
        <p:txBody>
          <a:bodyPr wrap="square">
            <a:spAutoFit/>
          </a:bodyPr>
          <a:lstStyle/>
          <a:p>
            <a:r>
              <a:rPr lang="en-US" sz="1400" dirty="0" err="1">
                <a:solidFill>
                  <a:srgbClr val="00A3AF"/>
                </a:solidFill>
                <a:latin typeface="Courier" pitchFamily="2" charset="0"/>
              </a:rPr>
              <a:t>apiVersion</a:t>
            </a:r>
            <a:r>
              <a:rPr lang="en-US" sz="1400" dirty="0">
                <a:solidFill>
                  <a:srgbClr val="C020BF"/>
                </a:solidFill>
                <a:latin typeface="Courier" pitchFamily="2" charset="0"/>
              </a:rPr>
              <a:t>:</a:t>
            </a:r>
            <a:r>
              <a:rPr lang="en-US" sz="1400" dirty="0">
                <a:solidFill>
                  <a:srgbClr val="4D2F2D"/>
                </a:solidFill>
                <a:latin typeface="Courier" pitchFamily="2" charset="0"/>
              </a:rPr>
              <a:t> v1</a:t>
            </a:r>
            <a:endParaRPr lang="en-US" sz="1400" dirty="0">
              <a:solidFill>
                <a:srgbClr val="00A3AF"/>
              </a:solidFill>
              <a:latin typeface="Courier" pitchFamily="2" charset="0"/>
            </a:endParaRPr>
          </a:p>
          <a:p>
            <a:r>
              <a:rPr lang="en-US" sz="1400" dirty="0">
                <a:solidFill>
                  <a:srgbClr val="00A3AF"/>
                </a:solidFill>
                <a:latin typeface="Courier" pitchFamily="2" charset="0"/>
              </a:rPr>
              <a:t>kind</a:t>
            </a:r>
            <a:r>
              <a:rPr lang="en-US" sz="1400" dirty="0">
                <a:solidFill>
                  <a:srgbClr val="C020BF"/>
                </a:solidFill>
                <a:latin typeface="Courier" pitchFamily="2" charset="0"/>
              </a:rPr>
              <a:t>:</a:t>
            </a:r>
            <a:r>
              <a:rPr lang="en-US" sz="1400" dirty="0">
                <a:solidFill>
                  <a:srgbClr val="4D2F2D"/>
                </a:solidFill>
                <a:latin typeface="Courier" pitchFamily="2" charset="0"/>
              </a:rPr>
              <a:t> Pod</a:t>
            </a:r>
          </a:p>
          <a:p>
            <a:r>
              <a:rPr lang="en-US" sz="1400" dirty="0">
                <a:solidFill>
                  <a:srgbClr val="00A3AF"/>
                </a:solidFill>
                <a:latin typeface="Courier" pitchFamily="2" charset="0"/>
              </a:rPr>
              <a:t>metadata</a:t>
            </a:r>
            <a:r>
              <a:rPr lang="en-US" sz="1400" dirty="0">
                <a:solidFill>
                  <a:srgbClr val="C020BF"/>
                </a:solidFill>
                <a:latin typeface="Courier" pitchFamily="2" charset="0"/>
              </a:rPr>
              <a:t>:</a:t>
            </a:r>
            <a:endParaRPr lang="en-US" sz="1400" dirty="0">
              <a:solidFill>
                <a:srgbClr val="00A3AF"/>
              </a:solidFill>
              <a:latin typeface="Courier" pitchFamily="2" charset="0"/>
            </a:endParaRPr>
          </a:p>
          <a:p>
            <a:r>
              <a:rPr lang="en-US" sz="1400" dirty="0">
                <a:solidFill>
                  <a:srgbClr val="4D2F2D"/>
                </a:solidFill>
                <a:latin typeface="Courier" pitchFamily="2" charset="0"/>
              </a:rPr>
              <a:t>  </a:t>
            </a:r>
            <a:r>
              <a:rPr lang="en-US" sz="1400" dirty="0">
                <a:solidFill>
                  <a:srgbClr val="00A3AF"/>
                </a:solidFill>
                <a:latin typeface="Courier" pitchFamily="2" charset="0"/>
              </a:rPr>
              <a:t>name</a:t>
            </a:r>
            <a:r>
              <a:rPr lang="en-US" sz="1400" dirty="0">
                <a:solidFill>
                  <a:srgbClr val="C020BF"/>
                </a:solidFill>
                <a:latin typeface="Courier" pitchFamily="2" charset="0"/>
              </a:rPr>
              <a:t>:</a:t>
            </a:r>
            <a:r>
              <a:rPr lang="en-US" sz="1400" dirty="0">
                <a:solidFill>
                  <a:srgbClr val="4D2F2D"/>
                </a:solidFill>
                <a:latin typeface="Courier" pitchFamily="2" charset="0"/>
              </a:rPr>
              <a:t> </a:t>
            </a:r>
            <a:r>
              <a:rPr lang="en-US" sz="1400" dirty="0" err="1">
                <a:solidFill>
                  <a:srgbClr val="4D2F2D"/>
                </a:solidFill>
                <a:latin typeface="Courier" pitchFamily="2" charset="0"/>
              </a:rPr>
              <a:t>nginx</a:t>
            </a:r>
            <a:endParaRPr lang="en-US" sz="1400" dirty="0">
              <a:solidFill>
                <a:srgbClr val="4D2F2D"/>
              </a:solidFill>
              <a:latin typeface="Courier" pitchFamily="2" charset="0"/>
            </a:endParaRPr>
          </a:p>
          <a:p>
            <a:r>
              <a:rPr lang="en-US" sz="1400" dirty="0">
                <a:solidFill>
                  <a:srgbClr val="4D2F2D"/>
                </a:solidFill>
                <a:latin typeface="Courier" pitchFamily="2" charset="0"/>
              </a:rPr>
              <a:t>  </a:t>
            </a:r>
            <a:r>
              <a:rPr lang="en-US" sz="1400" dirty="0">
                <a:solidFill>
                  <a:srgbClr val="00A3AF"/>
                </a:solidFill>
                <a:latin typeface="Courier" pitchFamily="2" charset="0"/>
              </a:rPr>
              <a:t>labels</a:t>
            </a:r>
            <a:r>
              <a:rPr lang="en-US" sz="1400" dirty="0">
                <a:solidFill>
                  <a:srgbClr val="C020BF"/>
                </a:solidFill>
                <a:latin typeface="Courier" pitchFamily="2" charset="0"/>
              </a:rPr>
              <a:t>:</a:t>
            </a:r>
            <a:endParaRPr lang="en-US" sz="1400" dirty="0">
              <a:solidFill>
                <a:srgbClr val="00A3AF"/>
              </a:solidFill>
              <a:latin typeface="Courier" pitchFamily="2" charset="0"/>
            </a:endParaRPr>
          </a:p>
          <a:p>
            <a:r>
              <a:rPr lang="en-US" sz="1400" dirty="0">
                <a:solidFill>
                  <a:srgbClr val="4D2F2D"/>
                </a:solidFill>
                <a:latin typeface="Courier" pitchFamily="2" charset="0"/>
              </a:rPr>
              <a:t>    </a:t>
            </a:r>
            <a:r>
              <a:rPr lang="en-US" sz="1400" dirty="0" err="1">
                <a:solidFill>
                  <a:srgbClr val="00A3AF"/>
                </a:solidFill>
                <a:latin typeface="Courier" pitchFamily="2" charset="0"/>
              </a:rPr>
              <a:t>env</a:t>
            </a:r>
            <a:r>
              <a:rPr lang="en-US" sz="1400" dirty="0">
                <a:solidFill>
                  <a:srgbClr val="C020BF"/>
                </a:solidFill>
                <a:latin typeface="Courier" pitchFamily="2" charset="0"/>
              </a:rPr>
              <a:t>:</a:t>
            </a:r>
            <a:r>
              <a:rPr lang="en-US" sz="1400" dirty="0">
                <a:solidFill>
                  <a:srgbClr val="4D2F2D"/>
                </a:solidFill>
                <a:latin typeface="Courier" pitchFamily="2" charset="0"/>
              </a:rPr>
              <a:t> test</a:t>
            </a:r>
          </a:p>
          <a:p>
            <a:r>
              <a:rPr lang="en-US" sz="1400" dirty="0">
                <a:solidFill>
                  <a:srgbClr val="00A3AF"/>
                </a:solidFill>
                <a:latin typeface="Courier" pitchFamily="2" charset="0"/>
              </a:rPr>
              <a:t>spec</a:t>
            </a:r>
            <a:r>
              <a:rPr lang="en-US" sz="1400" dirty="0">
                <a:solidFill>
                  <a:srgbClr val="C020BF"/>
                </a:solidFill>
                <a:latin typeface="Courier" pitchFamily="2" charset="0"/>
              </a:rPr>
              <a:t>:</a:t>
            </a:r>
            <a:endParaRPr lang="en-US" sz="1400" dirty="0">
              <a:solidFill>
                <a:srgbClr val="00A3AF"/>
              </a:solidFill>
              <a:latin typeface="Courier" pitchFamily="2" charset="0"/>
            </a:endParaRPr>
          </a:p>
          <a:p>
            <a:r>
              <a:rPr lang="en-US" sz="1400" dirty="0">
                <a:solidFill>
                  <a:srgbClr val="4D2F2D"/>
                </a:solidFill>
                <a:latin typeface="Courier" pitchFamily="2" charset="0"/>
              </a:rPr>
              <a:t>  </a:t>
            </a:r>
            <a:r>
              <a:rPr lang="en-US" sz="1400" dirty="0">
                <a:solidFill>
                  <a:srgbClr val="00A3AF"/>
                </a:solidFill>
                <a:latin typeface="Courier" pitchFamily="2" charset="0"/>
              </a:rPr>
              <a:t>containers</a:t>
            </a:r>
            <a:r>
              <a:rPr lang="en-US" sz="1400" dirty="0">
                <a:solidFill>
                  <a:srgbClr val="C020BF"/>
                </a:solidFill>
                <a:latin typeface="Courier" pitchFamily="2" charset="0"/>
              </a:rPr>
              <a:t>:</a:t>
            </a:r>
            <a:endParaRPr lang="en-US" sz="1400" dirty="0">
              <a:solidFill>
                <a:srgbClr val="00A3AF"/>
              </a:solidFill>
              <a:latin typeface="Courier" pitchFamily="2" charset="0"/>
            </a:endParaRPr>
          </a:p>
          <a:p>
            <a:r>
              <a:rPr lang="en-US" sz="1400" dirty="0">
                <a:solidFill>
                  <a:srgbClr val="4D2F2D"/>
                </a:solidFill>
                <a:latin typeface="Courier" pitchFamily="2" charset="0"/>
              </a:rPr>
              <a:t>  </a:t>
            </a:r>
            <a:r>
              <a:rPr lang="en-US" sz="1400" dirty="0">
                <a:solidFill>
                  <a:srgbClr val="B7650A"/>
                </a:solidFill>
                <a:latin typeface="Courier" pitchFamily="2" charset="0"/>
              </a:rPr>
              <a:t>- </a:t>
            </a:r>
            <a:r>
              <a:rPr lang="en-US" sz="1400" dirty="0">
                <a:solidFill>
                  <a:srgbClr val="00A3AF"/>
                </a:solidFill>
                <a:latin typeface="Courier" pitchFamily="2" charset="0"/>
              </a:rPr>
              <a:t>name</a:t>
            </a:r>
            <a:r>
              <a:rPr lang="en-US" sz="1400" dirty="0">
                <a:solidFill>
                  <a:srgbClr val="C020BF"/>
                </a:solidFill>
                <a:latin typeface="Courier" pitchFamily="2" charset="0"/>
              </a:rPr>
              <a:t>:</a:t>
            </a:r>
            <a:r>
              <a:rPr lang="en-US" sz="1400" dirty="0">
                <a:solidFill>
                  <a:srgbClr val="4D2F2D"/>
                </a:solidFill>
                <a:latin typeface="Courier" pitchFamily="2" charset="0"/>
              </a:rPr>
              <a:t> </a:t>
            </a:r>
            <a:r>
              <a:rPr lang="en-US" sz="1400" dirty="0" err="1">
                <a:solidFill>
                  <a:srgbClr val="4D2F2D"/>
                </a:solidFill>
                <a:latin typeface="Courier" pitchFamily="2" charset="0"/>
              </a:rPr>
              <a:t>nginx</a:t>
            </a:r>
            <a:endParaRPr lang="en-US" sz="1400" dirty="0">
              <a:solidFill>
                <a:srgbClr val="4D2F2D"/>
              </a:solidFill>
              <a:latin typeface="Courier" pitchFamily="2" charset="0"/>
            </a:endParaRPr>
          </a:p>
          <a:p>
            <a:r>
              <a:rPr lang="en-US" sz="1400" dirty="0">
                <a:solidFill>
                  <a:srgbClr val="4D2F2D"/>
                </a:solidFill>
                <a:latin typeface="Courier" pitchFamily="2" charset="0"/>
              </a:rPr>
              <a:t>    </a:t>
            </a:r>
            <a:r>
              <a:rPr lang="en-US" sz="1400" dirty="0">
                <a:solidFill>
                  <a:srgbClr val="00A3AF"/>
                </a:solidFill>
                <a:latin typeface="Courier" pitchFamily="2" charset="0"/>
              </a:rPr>
              <a:t>image</a:t>
            </a:r>
            <a:r>
              <a:rPr lang="en-US" sz="1400" dirty="0">
                <a:solidFill>
                  <a:srgbClr val="C020BF"/>
                </a:solidFill>
                <a:latin typeface="Courier" pitchFamily="2" charset="0"/>
              </a:rPr>
              <a:t>:</a:t>
            </a:r>
            <a:r>
              <a:rPr lang="en-US" sz="1400" dirty="0">
                <a:solidFill>
                  <a:srgbClr val="4D2F2D"/>
                </a:solidFill>
                <a:latin typeface="Courier" pitchFamily="2" charset="0"/>
              </a:rPr>
              <a:t> </a:t>
            </a:r>
            <a:r>
              <a:rPr lang="en-US" sz="1400" dirty="0" err="1">
                <a:solidFill>
                  <a:srgbClr val="4D2F2D"/>
                </a:solidFill>
                <a:latin typeface="Courier" pitchFamily="2" charset="0"/>
              </a:rPr>
              <a:t>nginx</a:t>
            </a:r>
            <a:endParaRPr lang="en-US" sz="1400" dirty="0">
              <a:solidFill>
                <a:srgbClr val="4D2F2D"/>
              </a:solidFill>
              <a:latin typeface="Courier" pitchFamily="2" charset="0"/>
            </a:endParaRPr>
          </a:p>
          <a:p>
            <a:r>
              <a:rPr lang="en-US" sz="1400" dirty="0">
                <a:solidFill>
                  <a:srgbClr val="4D2F2D"/>
                </a:solidFill>
                <a:latin typeface="Courier" pitchFamily="2" charset="0"/>
              </a:rPr>
              <a:t>    </a:t>
            </a:r>
            <a:r>
              <a:rPr lang="en-US" sz="1400" dirty="0" err="1">
                <a:solidFill>
                  <a:srgbClr val="00A3AF"/>
                </a:solidFill>
                <a:latin typeface="Courier" pitchFamily="2" charset="0"/>
              </a:rPr>
              <a:t>imagePullPolicy</a:t>
            </a:r>
            <a:r>
              <a:rPr lang="en-US" sz="1400" dirty="0">
                <a:solidFill>
                  <a:srgbClr val="C020BF"/>
                </a:solidFill>
                <a:latin typeface="Courier" pitchFamily="2" charset="0"/>
              </a:rPr>
              <a:t>:</a:t>
            </a:r>
            <a:r>
              <a:rPr lang="en-US" sz="1400" dirty="0">
                <a:solidFill>
                  <a:srgbClr val="4D2F2D"/>
                </a:solidFill>
                <a:latin typeface="Courier" pitchFamily="2" charset="0"/>
              </a:rPr>
              <a:t> </a:t>
            </a:r>
            <a:r>
              <a:rPr lang="en-US" sz="1400" dirty="0" err="1">
                <a:solidFill>
                  <a:srgbClr val="4D2F2D"/>
                </a:solidFill>
                <a:latin typeface="Courier" pitchFamily="2" charset="0"/>
              </a:rPr>
              <a:t>IfNotPresent</a:t>
            </a:r>
            <a:endParaRPr lang="en-US" sz="1400" dirty="0">
              <a:solidFill>
                <a:srgbClr val="4D2F2D"/>
              </a:solidFill>
              <a:latin typeface="Courier" pitchFamily="2" charset="0"/>
            </a:endParaRPr>
          </a:p>
          <a:p>
            <a:r>
              <a:rPr lang="en-US" sz="1400" dirty="0">
                <a:solidFill>
                  <a:srgbClr val="4D2F2D"/>
                </a:solidFill>
                <a:latin typeface="Courier" pitchFamily="2" charset="0"/>
              </a:rPr>
              <a:t>  </a:t>
            </a:r>
            <a:r>
              <a:rPr lang="en-US" sz="1400" dirty="0" err="1">
                <a:solidFill>
                  <a:srgbClr val="00A3AF"/>
                </a:solidFill>
                <a:latin typeface="Courier" pitchFamily="2" charset="0"/>
              </a:rPr>
              <a:t>nodeSelector</a:t>
            </a:r>
            <a:r>
              <a:rPr lang="en-US" sz="1400" dirty="0">
                <a:solidFill>
                  <a:srgbClr val="C020BF"/>
                </a:solidFill>
                <a:latin typeface="Courier" pitchFamily="2" charset="0"/>
              </a:rPr>
              <a:t>:</a:t>
            </a:r>
            <a:endParaRPr lang="en-US" sz="1400" dirty="0">
              <a:solidFill>
                <a:srgbClr val="00A3AF"/>
              </a:solidFill>
              <a:latin typeface="Courier" pitchFamily="2" charset="0"/>
            </a:endParaRPr>
          </a:p>
          <a:p>
            <a:r>
              <a:rPr lang="en-US" sz="1400" dirty="0">
                <a:solidFill>
                  <a:srgbClr val="4D2F2D"/>
                </a:solidFill>
                <a:latin typeface="Courier" pitchFamily="2" charset="0"/>
              </a:rPr>
              <a:t>    </a:t>
            </a:r>
            <a:r>
              <a:rPr lang="en-US" sz="1400" dirty="0" err="1">
                <a:solidFill>
                  <a:srgbClr val="00A3AF"/>
                </a:solidFill>
                <a:latin typeface="Courier" pitchFamily="2" charset="0"/>
              </a:rPr>
              <a:t>disktype</a:t>
            </a:r>
            <a:r>
              <a:rPr lang="en-US" sz="1400" dirty="0">
                <a:solidFill>
                  <a:srgbClr val="C020BF"/>
                </a:solidFill>
                <a:latin typeface="Courier" pitchFamily="2" charset="0"/>
              </a:rPr>
              <a:t>:</a:t>
            </a:r>
            <a:r>
              <a:rPr lang="en-US" sz="1400" dirty="0">
                <a:solidFill>
                  <a:srgbClr val="4D2F2D"/>
                </a:solidFill>
                <a:latin typeface="Courier" pitchFamily="2" charset="0"/>
              </a:rPr>
              <a:t> </a:t>
            </a:r>
            <a:r>
              <a:rPr lang="en-US" sz="1400" dirty="0" err="1">
                <a:solidFill>
                  <a:srgbClr val="4D2F2D"/>
                </a:solidFill>
                <a:latin typeface="Courier" pitchFamily="2" charset="0"/>
              </a:rPr>
              <a:t>ssd</a:t>
            </a:r>
            <a:endParaRPr lang="en-US" sz="1400" dirty="0">
              <a:solidFill>
                <a:srgbClr val="00A3AF"/>
              </a:solidFill>
              <a:effectLst/>
              <a:latin typeface="Courier" pitchFamily="2" charset="0"/>
            </a:endParaRPr>
          </a:p>
        </p:txBody>
      </p:sp>
    </p:spTree>
    <p:extLst>
      <p:ext uri="{BB962C8B-B14F-4D97-AF65-F5344CB8AC3E}">
        <p14:creationId xmlns:p14="http://schemas.microsoft.com/office/powerpoint/2010/main" val="233371783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D2EB4841-4E96-487D-ABC4-B5548C00F462}"/>
              </a:ext>
            </a:extLst>
          </p:cNvPr>
          <p:cNvCxnSpPr>
            <a:cxnSpLocks/>
          </p:cNvCxnSpPr>
          <p:nvPr/>
        </p:nvCxnSpPr>
        <p:spPr>
          <a:xfrm>
            <a:off x="1" y="6172200"/>
            <a:ext cx="12192001"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4FA1DC61-98B9-4D2E-95B3-4BE126C9E1EA}"/>
              </a:ext>
            </a:extLst>
          </p:cNvPr>
          <p:cNvSpPr txBox="1"/>
          <p:nvPr/>
        </p:nvSpPr>
        <p:spPr>
          <a:xfrm>
            <a:off x="122853" y="6317931"/>
            <a:ext cx="4010899" cy="420564"/>
          </a:xfrm>
          <a:prstGeom prst="rect">
            <a:avLst/>
          </a:prstGeom>
          <a:noFill/>
        </p:spPr>
        <p:txBody>
          <a:bodyPr wrap="square" rtlCol="0">
            <a:spAutoFit/>
          </a:bodyPr>
          <a:lstStyle/>
          <a:p>
            <a:pPr algn="ctr"/>
            <a:r>
              <a:rPr lang="en-US" sz="2133" dirty="0">
                <a:solidFill>
                  <a:schemeClr val="bg2">
                    <a:lumMod val="25000"/>
                  </a:schemeClr>
                </a:solidFill>
              </a:rPr>
              <a:t>Agile Brains Consulting</a:t>
            </a:r>
          </a:p>
        </p:txBody>
      </p:sp>
      <p:sp>
        <p:nvSpPr>
          <p:cNvPr id="5" name="TextBox 4">
            <a:extLst>
              <a:ext uri="{FF2B5EF4-FFF2-40B4-BE49-F238E27FC236}">
                <a16:creationId xmlns:a16="http://schemas.microsoft.com/office/drawing/2014/main" id="{DB8D0BBB-5988-46AA-9EAD-707B6004C7B9}"/>
              </a:ext>
            </a:extLst>
          </p:cNvPr>
          <p:cNvSpPr txBox="1"/>
          <p:nvPr/>
        </p:nvSpPr>
        <p:spPr>
          <a:xfrm>
            <a:off x="3514722" y="6490034"/>
            <a:ext cx="5857876" cy="254044"/>
          </a:xfrm>
          <a:prstGeom prst="rect">
            <a:avLst/>
          </a:prstGeom>
          <a:noFill/>
        </p:spPr>
        <p:txBody>
          <a:bodyPr wrap="square" rtlCol="0">
            <a:spAutoFit/>
          </a:bodyPr>
          <a:lstStyle/>
          <a:p>
            <a:pPr algn="ctr"/>
            <a:r>
              <a:rPr lang="en-US" sz="1051" dirty="0">
                <a:solidFill>
                  <a:schemeClr val="bg2">
                    <a:lumMod val="50000"/>
                  </a:schemeClr>
                </a:solidFill>
              </a:rPr>
              <a:t>©Agile Brains Consulting Inc. All rights reserved. Not to be reproduced without prior written consent.</a:t>
            </a:r>
          </a:p>
        </p:txBody>
      </p:sp>
      <p:pic>
        <p:nvPicPr>
          <p:cNvPr id="6" name="Picture 5" descr="A close up of a sign&#10;&#10;Description generated with high confidence">
            <a:extLst>
              <a:ext uri="{FF2B5EF4-FFF2-40B4-BE49-F238E27FC236}">
                <a16:creationId xmlns:a16="http://schemas.microsoft.com/office/drawing/2014/main" id="{62ED1D3C-94ED-4E66-AC1F-BA34BDBDD45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7650" y="6273801"/>
            <a:ext cx="542924" cy="542924"/>
          </a:xfrm>
          <a:prstGeom prst="rect">
            <a:avLst/>
          </a:prstGeom>
        </p:spPr>
      </p:pic>
      <p:pic>
        <p:nvPicPr>
          <p:cNvPr id="7" name="Picture 6">
            <a:extLst>
              <a:ext uri="{FF2B5EF4-FFF2-40B4-BE49-F238E27FC236}">
                <a16:creationId xmlns:a16="http://schemas.microsoft.com/office/drawing/2014/main" id="{7B32E106-9E99-4EB7-9524-D39048EF644E}"/>
              </a:ext>
            </a:extLst>
          </p:cNvPr>
          <p:cNvPicPr>
            <a:picLocks noChangeAspect="1"/>
          </p:cNvPicPr>
          <p:nvPr/>
        </p:nvPicPr>
        <p:blipFill rotWithShape="1">
          <a:blip r:embed="rId3">
            <a:extLst>
              <a:ext uri="{28A0092B-C50C-407E-A947-70E740481C1C}">
                <a14:useLocalDpi xmlns:a14="http://schemas.microsoft.com/office/drawing/2010/main" val="0"/>
              </a:ext>
            </a:extLst>
          </a:blip>
          <a:srcRect t="26736" b="30906"/>
          <a:stretch/>
        </p:blipFill>
        <p:spPr>
          <a:xfrm>
            <a:off x="9965555" y="6252635"/>
            <a:ext cx="1301160" cy="551155"/>
          </a:xfrm>
          <a:prstGeom prst="rect">
            <a:avLst/>
          </a:prstGeom>
        </p:spPr>
      </p:pic>
      <p:sp>
        <p:nvSpPr>
          <p:cNvPr id="8" name="Slide Number Placeholder 102">
            <a:extLst>
              <a:ext uri="{FF2B5EF4-FFF2-40B4-BE49-F238E27FC236}">
                <a16:creationId xmlns:a16="http://schemas.microsoft.com/office/drawing/2014/main" id="{A00F2676-DEAE-461D-80E3-9CE7EC56B906}"/>
              </a:ext>
            </a:extLst>
          </p:cNvPr>
          <p:cNvSpPr txBox="1">
            <a:spLocks/>
          </p:cNvSpPr>
          <p:nvPr/>
        </p:nvSpPr>
        <p:spPr>
          <a:xfrm>
            <a:off x="9159626" y="6356351"/>
            <a:ext cx="2844800" cy="365125"/>
          </a:xfrm>
          <a:prstGeom prst="rect">
            <a:avLst/>
          </a:prstGeom>
        </p:spPr>
        <p:txBody>
          <a:bodyPr vert="horz" lIns="121920" tIns="60960" rIns="121920" bIns="6096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04198DC-2EF7-4B34-A789-AD3A4CDEBD28}" type="slidenum">
              <a:rPr lang="en-US" sz="1600"/>
              <a:pPr/>
              <a:t>74</a:t>
            </a:fld>
            <a:endParaRPr lang="en-US" sz="1600" dirty="0"/>
          </a:p>
        </p:txBody>
      </p:sp>
      <p:sp>
        <p:nvSpPr>
          <p:cNvPr id="10" name="Title 1">
            <a:extLst>
              <a:ext uri="{FF2B5EF4-FFF2-40B4-BE49-F238E27FC236}">
                <a16:creationId xmlns:a16="http://schemas.microsoft.com/office/drawing/2014/main" id="{3BE89834-BD39-E245-B3F9-8249364136DD}"/>
              </a:ext>
            </a:extLst>
          </p:cNvPr>
          <p:cNvSpPr txBox="1">
            <a:spLocks/>
          </p:cNvSpPr>
          <p:nvPr/>
        </p:nvSpPr>
        <p:spPr>
          <a:xfrm>
            <a:off x="751114" y="2402803"/>
            <a:ext cx="11253311"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002060"/>
                </a:solidFill>
              </a:rPr>
              <a:t>Pod Priority and pre-emption</a:t>
            </a:r>
          </a:p>
        </p:txBody>
      </p:sp>
    </p:spTree>
    <p:extLst>
      <p:ext uri="{BB962C8B-B14F-4D97-AF65-F5344CB8AC3E}">
        <p14:creationId xmlns:p14="http://schemas.microsoft.com/office/powerpoint/2010/main" val="417014352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2068"/>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D2EB4841-4E96-487D-ABC4-B5548C00F462}"/>
              </a:ext>
            </a:extLst>
          </p:cNvPr>
          <p:cNvCxnSpPr>
            <a:cxnSpLocks/>
          </p:cNvCxnSpPr>
          <p:nvPr/>
        </p:nvCxnSpPr>
        <p:spPr>
          <a:xfrm>
            <a:off x="1" y="6172200"/>
            <a:ext cx="12192001"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4FA1DC61-98B9-4D2E-95B3-4BE126C9E1EA}"/>
              </a:ext>
            </a:extLst>
          </p:cNvPr>
          <p:cNvSpPr txBox="1"/>
          <p:nvPr/>
        </p:nvSpPr>
        <p:spPr>
          <a:xfrm>
            <a:off x="122853" y="6317931"/>
            <a:ext cx="4010899" cy="420564"/>
          </a:xfrm>
          <a:prstGeom prst="rect">
            <a:avLst/>
          </a:prstGeom>
          <a:noFill/>
        </p:spPr>
        <p:txBody>
          <a:bodyPr wrap="square" rtlCol="0">
            <a:spAutoFit/>
          </a:bodyPr>
          <a:lstStyle/>
          <a:p>
            <a:pPr algn="ctr"/>
            <a:r>
              <a:rPr lang="en-US" sz="2133" dirty="0">
                <a:solidFill>
                  <a:schemeClr val="bg2">
                    <a:lumMod val="25000"/>
                  </a:schemeClr>
                </a:solidFill>
              </a:rPr>
              <a:t>Agile Brains Consulting</a:t>
            </a:r>
          </a:p>
        </p:txBody>
      </p:sp>
      <p:sp>
        <p:nvSpPr>
          <p:cNvPr id="9" name="TextBox 8">
            <a:extLst>
              <a:ext uri="{FF2B5EF4-FFF2-40B4-BE49-F238E27FC236}">
                <a16:creationId xmlns:a16="http://schemas.microsoft.com/office/drawing/2014/main" id="{DB8D0BBB-5988-46AA-9EAD-707B6004C7B9}"/>
              </a:ext>
            </a:extLst>
          </p:cNvPr>
          <p:cNvSpPr txBox="1"/>
          <p:nvPr/>
        </p:nvSpPr>
        <p:spPr>
          <a:xfrm>
            <a:off x="3514722" y="6490034"/>
            <a:ext cx="5857876" cy="254044"/>
          </a:xfrm>
          <a:prstGeom prst="rect">
            <a:avLst/>
          </a:prstGeom>
          <a:noFill/>
        </p:spPr>
        <p:txBody>
          <a:bodyPr wrap="square" rtlCol="0">
            <a:spAutoFit/>
          </a:bodyPr>
          <a:lstStyle/>
          <a:p>
            <a:pPr algn="ctr"/>
            <a:r>
              <a:rPr lang="en-US" sz="1051" dirty="0">
                <a:solidFill>
                  <a:schemeClr val="bg2">
                    <a:lumMod val="50000"/>
                  </a:schemeClr>
                </a:solidFill>
              </a:rPr>
              <a:t>©Agile Brains Consulting Inc. All rights reserved. Not to be reproduced without prior written consent.</a:t>
            </a:r>
          </a:p>
        </p:txBody>
      </p:sp>
      <p:pic>
        <p:nvPicPr>
          <p:cNvPr id="10" name="Picture 9" descr="A close up of a sign&#10;&#10;Description generated with high confidence">
            <a:extLst>
              <a:ext uri="{FF2B5EF4-FFF2-40B4-BE49-F238E27FC236}">
                <a16:creationId xmlns:a16="http://schemas.microsoft.com/office/drawing/2014/main" id="{62ED1D3C-94ED-4E66-AC1F-BA34BDBDD45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7650" y="6273801"/>
            <a:ext cx="542924" cy="542924"/>
          </a:xfrm>
          <a:prstGeom prst="rect">
            <a:avLst/>
          </a:prstGeom>
        </p:spPr>
      </p:pic>
      <p:pic>
        <p:nvPicPr>
          <p:cNvPr id="11" name="Picture 10">
            <a:extLst>
              <a:ext uri="{FF2B5EF4-FFF2-40B4-BE49-F238E27FC236}">
                <a16:creationId xmlns:a16="http://schemas.microsoft.com/office/drawing/2014/main" id="{7B32E106-9E99-4EB7-9524-D39048EF644E}"/>
              </a:ext>
            </a:extLst>
          </p:cNvPr>
          <p:cNvPicPr>
            <a:picLocks noChangeAspect="1"/>
          </p:cNvPicPr>
          <p:nvPr/>
        </p:nvPicPr>
        <p:blipFill rotWithShape="1">
          <a:blip r:embed="rId4">
            <a:extLst>
              <a:ext uri="{28A0092B-C50C-407E-A947-70E740481C1C}">
                <a14:useLocalDpi xmlns:a14="http://schemas.microsoft.com/office/drawing/2010/main" val="0"/>
              </a:ext>
            </a:extLst>
          </a:blip>
          <a:srcRect t="26736" b="30906"/>
          <a:stretch/>
        </p:blipFill>
        <p:spPr>
          <a:xfrm>
            <a:off x="9965555" y="6252635"/>
            <a:ext cx="1301160" cy="551155"/>
          </a:xfrm>
          <a:prstGeom prst="rect">
            <a:avLst/>
          </a:prstGeom>
        </p:spPr>
      </p:pic>
      <p:sp>
        <p:nvSpPr>
          <p:cNvPr id="12" name="Slide Number Placeholder 102">
            <a:extLst>
              <a:ext uri="{FF2B5EF4-FFF2-40B4-BE49-F238E27FC236}">
                <a16:creationId xmlns:a16="http://schemas.microsoft.com/office/drawing/2014/main" id="{A00F2676-DEAE-461D-80E3-9CE7EC56B906}"/>
              </a:ext>
            </a:extLst>
          </p:cNvPr>
          <p:cNvSpPr txBox="1">
            <a:spLocks/>
          </p:cNvSpPr>
          <p:nvPr/>
        </p:nvSpPr>
        <p:spPr>
          <a:xfrm>
            <a:off x="9159626" y="6356351"/>
            <a:ext cx="2844800" cy="365125"/>
          </a:xfrm>
          <a:prstGeom prst="rect">
            <a:avLst/>
          </a:prstGeom>
        </p:spPr>
        <p:txBody>
          <a:bodyPr vert="horz" lIns="121920" tIns="60960" rIns="121920" bIns="6096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04198DC-2EF7-4B34-A789-AD3A4CDEBD28}" type="slidenum">
              <a:rPr lang="en-US" sz="1600"/>
              <a:pPr/>
              <a:t>75</a:t>
            </a:fld>
            <a:endParaRPr lang="en-US" sz="1600" dirty="0"/>
          </a:p>
        </p:txBody>
      </p:sp>
      <p:sp>
        <p:nvSpPr>
          <p:cNvPr id="13" name="Title 1">
            <a:extLst>
              <a:ext uri="{FF2B5EF4-FFF2-40B4-BE49-F238E27FC236}">
                <a16:creationId xmlns:a16="http://schemas.microsoft.com/office/drawing/2014/main" id="{AC68EAD2-5CEF-C144-AF94-FFFE255CF7A7}"/>
              </a:ext>
            </a:extLst>
          </p:cNvPr>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002060"/>
                </a:solidFill>
              </a:rPr>
              <a:t>Kubernetes: Pod Priority</a:t>
            </a:r>
          </a:p>
        </p:txBody>
      </p:sp>
      <p:sp>
        <p:nvSpPr>
          <p:cNvPr id="14" name="Content Placeholder 2">
            <a:extLst>
              <a:ext uri="{FF2B5EF4-FFF2-40B4-BE49-F238E27FC236}">
                <a16:creationId xmlns:a16="http://schemas.microsoft.com/office/drawing/2014/main" id="{561751B6-2BBF-6E41-8034-8AA15DCEF75C}"/>
              </a:ext>
            </a:extLst>
          </p:cNvPr>
          <p:cNvSpPr txBox="1">
            <a:spLocks/>
          </p:cNvSpPr>
          <p:nvPr/>
        </p:nvSpPr>
        <p:spPr>
          <a:xfrm>
            <a:off x="1079501" y="2027238"/>
            <a:ext cx="10187214" cy="257651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IN" dirty="0"/>
              <a:t>Pods can have priority. Priority indicates the importance of a Pod relative to other Pods. </a:t>
            </a:r>
            <a:r>
              <a:rPr lang="en-IN" b="1" dirty="0"/>
              <a:t>If a Pod cannot be scheduled, the scheduler tries to pre-empt (evict) lower priority Pods to make scheduling of the pending Pod possible.</a:t>
            </a:r>
          </a:p>
        </p:txBody>
      </p:sp>
    </p:spTree>
    <p:extLst>
      <p:ext uri="{BB962C8B-B14F-4D97-AF65-F5344CB8AC3E}">
        <p14:creationId xmlns:p14="http://schemas.microsoft.com/office/powerpoint/2010/main" val="310286226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2068"/>
        <p:cNvGrpSpPr/>
        <p:nvPr/>
      </p:nvGrpSpPr>
      <p:grpSpPr>
        <a:xfrm>
          <a:off x="0" y="0"/>
          <a:ext cx="0" cy="0"/>
          <a:chOff x="0" y="0"/>
          <a:chExt cx="0" cy="0"/>
        </a:xfrm>
      </p:grpSpPr>
      <p:sp>
        <p:nvSpPr>
          <p:cNvPr id="2070" name="Google Shape;2070;p279"/>
          <p:cNvSpPr txBox="1"/>
          <p:nvPr/>
        </p:nvSpPr>
        <p:spPr>
          <a:xfrm>
            <a:off x="1346200" y="1710391"/>
            <a:ext cx="8844200" cy="609600"/>
          </a:xfrm>
          <a:prstGeom prst="rect">
            <a:avLst/>
          </a:prstGeom>
          <a:noFill/>
          <a:ln>
            <a:noFill/>
          </a:ln>
        </p:spPr>
        <p:txBody>
          <a:bodyPr spcFirstLastPara="1" wrap="square" lIns="91425" tIns="45700" rIns="91425" bIns="45700" anchor="t" anchorCtr="0">
            <a:noAutofit/>
          </a:bodyPr>
          <a:lstStyle/>
          <a:p>
            <a:pPr>
              <a:lnSpc>
                <a:spcPct val="90000"/>
              </a:lnSpc>
              <a:buClr>
                <a:schemeClr val="accent3"/>
              </a:buClr>
              <a:buSzPts val="1800"/>
            </a:pPr>
            <a:r>
              <a:rPr lang="en-US" sz="2000" b="1" dirty="0">
                <a:solidFill>
                  <a:schemeClr val="dk1"/>
                </a:solidFill>
                <a:latin typeface="Arial"/>
                <a:ea typeface="Arial"/>
                <a:cs typeface="Arial"/>
                <a:sym typeface="Arial"/>
              </a:rPr>
              <a:t>Set the priority for pod scheduling but cannot ask never to kill a pod </a:t>
            </a:r>
            <a:endParaRPr sz="2000" b="1" dirty="0">
              <a:solidFill>
                <a:schemeClr val="dk1"/>
              </a:solidFill>
              <a:latin typeface="Arial"/>
              <a:ea typeface="Arial"/>
              <a:cs typeface="Arial"/>
              <a:sym typeface="Arial"/>
            </a:endParaRPr>
          </a:p>
        </p:txBody>
      </p:sp>
      <p:pic>
        <p:nvPicPr>
          <p:cNvPr id="2072" name="Google Shape;2072;p279" descr="Screen Shot 2018-08-08 at 2.13.20 AM.png"/>
          <p:cNvPicPr preferRelativeResize="0"/>
          <p:nvPr/>
        </p:nvPicPr>
        <p:blipFill rotWithShape="1">
          <a:blip r:embed="rId3">
            <a:alphaModFix/>
          </a:blip>
          <a:srcRect/>
          <a:stretch/>
        </p:blipFill>
        <p:spPr>
          <a:xfrm>
            <a:off x="1524001" y="3448352"/>
            <a:ext cx="6483047" cy="2302858"/>
          </a:xfrm>
          <a:prstGeom prst="rect">
            <a:avLst/>
          </a:prstGeom>
          <a:noFill/>
          <a:ln>
            <a:noFill/>
          </a:ln>
        </p:spPr>
      </p:pic>
      <p:pic>
        <p:nvPicPr>
          <p:cNvPr id="2073" name="Google Shape;2073;p279" descr="Screen Shot 2018-08-08 at 2.13.13 AM.png"/>
          <p:cNvPicPr preferRelativeResize="0"/>
          <p:nvPr/>
        </p:nvPicPr>
        <p:blipFill rotWithShape="1">
          <a:blip r:embed="rId4">
            <a:alphaModFix/>
          </a:blip>
          <a:srcRect/>
          <a:stretch/>
        </p:blipFill>
        <p:spPr>
          <a:xfrm>
            <a:off x="4119867" y="2417418"/>
            <a:ext cx="6325809" cy="2061868"/>
          </a:xfrm>
          <a:prstGeom prst="rect">
            <a:avLst/>
          </a:prstGeom>
          <a:noFill/>
          <a:ln>
            <a:noFill/>
          </a:ln>
        </p:spPr>
      </p:pic>
      <p:cxnSp>
        <p:nvCxnSpPr>
          <p:cNvPr id="7" name="Straight Connector 6">
            <a:extLst>
              <a:ext uri="{FF2B5EF4-FFF2-40B4-BE49-F238E27FC236}">
                <a16:creationId xmlns:a16="http://schemas.microsoft.com/office/drawing/2014/main" id="{D2EB4841-4E96-487D-ABC4-B5548C00F462}"/>
              </a:ext>
            </a:extLst>
          </p:cNvPr>
          <p:cNvCxnSpPr>
            <a:cxnSpLocks/>
          </p:cNvCxnSpPr>
          <p:nvPr/>
        </p:nvCxnSpPr>
        <p:spPr>
          <a:xfrm>
            <a:off x="1" y="6172200"/>
            <a:ext cx="12192001"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4FA1DC61-98B9-4D2E-95B3-4BE126C9E1EA}"/>
              </a:ext>
            </a:extLst>
          </p:cNvPr>
          <p:cNvSpPr txBox="1"/>
          <p:nvPr/>
        </p:nvSpPr>
        <p:spPr>
          <a:xfrm>
            <a:off x="122853" y="6317931"/>
            <a:ext cx="4010899" cy="420564"/>
          </a:xfrm>
          <a:prstGeom prst="rect">
            <a:avLst/>
          </a:prstGeom>
          <a:noFill/>
        </p:spPr>
        <p:txBody>
          <a:bodyPr wrap="square" rtlCol="0">
            <a:spAutoFit/>
          </a:bodyPr>
          <a:lstStyle/>
          <a:p>
            <a:pPr algn="ctr"/>
            <a:r>
              <a:rPr lang="en-US" sz="2133" dirty="0">
                <a:solidFill>
                  <a:schemeClr val="bg2">
                    <a:lumMod val="25000"/>
                  </a:schemeClr>
                </a:solidFill>
              </a:rPr>
              <a:t>Agile Brains Consulting</a:t>
            </a:r>
          </a:p>
        </p:txBody>
      </p:sp>
      <p:sp>
        <p:nvSpPr>
          <p:cNvPr id="9" name="TextBox 8">
            <a:extLst>
              <a:ext uri="{FF2B5EF4-FFF2-40B4-BE49-F238E27FC236}">
                <a16:creationId xmlns:a16="http://schemas.microsoft.com/office/drawing/2014/main" id="{DB8D0BBB-5988-46AA-9EAD-707B6004C7B9}"/>
              </a:ext>
            </a:extLst>
          </p:cNvPr>
          <p:cNvSpPr txBox="1"/>
          <p:nvPr/>
        </p:nvSpPr>
        <p:spPr>
          <a:xfrm>
            <a:off x="3514722" y="6490034"/>
            <a:ext cx="5857876" cy="254044"/>
          </a:xfrm>
          <a:prstGeom prst="rect">
            <a:avLst/>
          </a:prstGeom>
          <a:noFill/>
        </p:spPr>
        <p:txBody>
          <a:bodyPr wrap="square" rtlCol="0">
            <a:spAutoFit/>
          </a:bodyPr>
          <a:lstStyle/>
          <a:p>
            <a:pPr algn="ctr"/>
            <a:r>
              <a:rPr lang="en-US" sz="1051" dirty="0">
                <a:solidFill>
                  <a:schemeClr val="bg2">
                    <a:lumMod val="50000"/>
                  </a:schemeClr>
                </a:solidFill>
              </a:rPr>
              <a:t>©Agile Brains Consulting Inc. All rights reserved. Not to be reproduced without prior written consent.</a:t>
            </a:r>
          </a:p>
        </p:txBody>
      </p:sp>
      <p:pic>
        <p:nvPicPr>
          <p:cNvPr id="10" name="Picture 9" descr="A close up of a sign&#10;&#10;Description generated with high confidence">
            <a:extLst>
              <a:ext uri="{FF2B5EF4-FFF2-40B4-BE49-F238E27FC236}">
                <a16:creationId xmlns:a16="http://schemas.microsoft.com/office/drawing/2014/main" id="{62ED1D3C-94ED-4E66-AC1F-BA34BDBDD45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47650" y="6273801"/>
            <a:ext cx="542924" cy="542924"/>
          </a:xfrm>
          <a:prstGeom prst="rect">
            <a:avLst/>
          </a:prstGeom>
        </p:spPr>
      </p:pic>
      <p:pic>
        <p:nvPicPr>
          <p:cNvPr id="11" name="Picture 10">
            <a:extLst>
              <a:ext uri="{FF2B5EF4-FFF2-40B4-BE49-F238E27FC236}">
                <a16:creationId xmlns:a16="http://schemas.microsoft.com/office/drawing/2014/main" id="{7B32E106-9E99-4EB7-9524-D39048EF644E}"/>
              </a:ext>
            </a:extLst>
          </p:cNvPr>
          <p:cNvPicPr>
            <a:picLocks noChangeAspect="1"/>
          </p:cNvPicPr>
          <p:nvPr/>
        </p:nvPicPr>
        <p:blipFill rotWithShape="1">
          <a:blip r:embed="rId6">
            <a:extLst>
              <a:ext uri="{28A0092B-C50C-407E-A947-70E740481C1C}">
                <a14:useLocalDpi xmlns:a14="http://schemas.microsoft.com/office/drawing/2010/main" val="0"/>
              </a:ext>
            </a:extLst>
          </a:blip>
          <a:srcRect t="26736" b="30906"/>
          <a:stretch/>
        </p:blipFill>
        <p:spPr>
          <a:xfrm>
            <a:off x="9965555" y="6252635"/>
            <a:ext cx="1301160" cy="551155"/>
          </a:xfrm>
          <a:prstGeom prst="rect">
            <a:avLst/>
          </a:prstGeom>
        </p:spPr>
      </p:pic>
      <p:sp>
        <p:nvSpPr>
          <p:cNvPr id="12" name="Slide Number Placeholder 102">
            <a:extLst>
              <a:ext uri="{FF2B5EF4-FFF2-40B4-BE49-F238E27FC236}">
                <a16:creationId xmlns:a16="http://schemas.microsoft.com/office/drawing/2014/main" id="{A00F2676-DEAE-461D-80E3-9CE7EC56B906}"/>
              </a:ext>
            </a:extLst>
          </p:cNvPr>
          <p:cNvSpPr txBox="1">
            <a:spLocks/>
          </p:cNvSpPr>
          <p:nvPr/>
        </p:nvSpPr>
        <p:spPr>
          <a:xfrm>
            <a:off x="9159626" y="6356351"/>
            <a:ext cx="2844800" cy="365125"/>
          </a:xfrm>
          <a:prstGeom prst="rect">
            <a:avLst/>
          </a:prstGeom>
        </p:spPr>
        <p:txBody>
          <a:bodyPr vert="horz" lIns="121920" tIns="60960" rIns="121920" bIns="6096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04198DC-2EF7-4B34-A789-AD3A4CDEBD28}" type="slidenum">
              <a:rPr lang="en-US" sz="1600"/>
              <a:pPr/>
              <a:t>76</a:t>
            </a:fld>
            <a:endParaRPr lang="en-US" sz="1600" dirty="0"/>
          </a:p>
        </p:txBody>
      </p:sp>
      <p:sp>
        <p:nvSpPr>
          <p:cNvPr id="13" name="Title 1">
            <a:extLst>
              <a:ext uri="{FF2B5EF4-FFF2-40B4-BE49-F238E27FC236}">
                <a16:creationId xmlns:a16="http://schemas.microsoft.com/office/drawing/2014/main" id="{AC68EAD2-5CEF-C144-AF94-FFFE255CF7A7}"/>
              </a:ext>
            </a:extLst>
          </p:cNvPr>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002060"/>
                </a:solidFill>
              </a:rPr>
              <a:t>Kubernetes: Pod Priority</a:t>
            </a:r>
          </a:p>
        </p:txBody>
      </p:sp>
    </p:spTree>
    <p:extLst>
      <p:ext uri="{BB962C8B-B14F-4D97-AF65-F5344CB8AC3E}">
        <p14:creationId xmlns:p14="http://schemas.microsoft.com/office/powerpoint/2010/main" val="322561448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2068"/>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D2EB4841-4E96-487D-ABC4-B5548C00F462}"/>
              </a:ext>
            </a:extLst>
          </p:cNvPr>
          <p:cNvCxnSpPr>
            <a:cxnSpLocks/>
          </p:cNvCxnSpPr>
          <p:nvPr/>
        </p:nvCxnSpPr>
        <p:spPr>
          <a:xfrm>
            <a:off x="1" y="6172200"/>
            <a:ext cx="12192001"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4FA1DC61-98B9-4D2E-95B3-4BE126C9E1EA}"/>
              </a:ext>
            </a:extLst>
          </p:cNvPr>
          <p:cNvSpPr txBox="1"/>
          <p:nvPr/>
        </p:nvSpPr>
        <p:spPr>
          <a:xfrm>
            <a:off x="122853" y="6317931"/>
            <a:ext cx="4010899" cy="420564"/>
          </a:xfrm>
          <a:prstGeom prst="rect">
            <a:avLst/>
          </a:prstGeom>
          <a:noFill/>
        </p:spPr>
        <p:txBody>
          <a:bodyPr wrap="square" rtlCol="0">
            <a:spAutoFit/>
          </a:bodyPr>
          <a:lstStyle/>
          <a:p>
            <a:pPr algn="ctr"/>
            <a:r>
              <a:rPr lang="en-US" sz="2133" dirty="0">
                <a:solidFill>
                  <a:schemeClr val="bg2">
                    <a:lumMod val="25000"/>
                  </a:schemeClr>
                </a:solidFill>
              </a:rPr>
              <a:t>Agile Brains Consulting</a:t>
            </a:r>
          </a:p>
        </p:txBody>
      </p:sp>
      <p:sp>
        <p:nvSpPr>
          <p:cNvPr id="9" name="TextBox 8">
            <a:extLst>
              <a:ext uri="{FF2B5EF4-FFF2-40B4-BE49-F238E27FC236}">
                <a16:creationId xmlns:a16="http://schemas.microsoft.com/office/drawing/2014/main" id="{DB8D0BBB-5988-46AA-9EAD-707B6004C7B9}"/>
              </a:ext>
            </a:extLst>
          </p:cNvPr>
          <p:cNvSpPr txBox="1"/>
          <p:nvPr/>
        </p:nvSpPr>
        <p:spPr>
          <a:xfrm>
            <a:off x="3514722" y="6490034"/>
            <a:ext cx="5857876" cy="254044"/>
          </a:xfrm>
          <a:prstGeom prst="rect">
            <a:avLst/>
          </a:prstGeom>
          <a:noFill/>
        </p:spPr>
        <p:txBody>
          <a:bodyPr wrap="square" rtlCol="0">
            <a:spAutoFit/>
          </a:bodyPr>
          <a:lstStyle/>
          <a:p>
            <a:pPr algn="ctr"/>
            <a:r>
              <a:rPr lang="en-US" sz="1051" dirty="0">
                <a:solidFill>
                  <a:schemeClr val="bg2">
                    <a:lumMod val="50000"/>
                  </a:schemeClr>
                </a:solidFill>
              </a:rPr>
              <a:t>©Agile Brains Consulting Inc. All rights reserved. Not to be reproduced without prior written consent.</a:t>
            </a:r>
          </a:p>
        </p:txBody>
      </p:sp>
      <p:pic>
        <p:nvPicPr>
          <p:cNvPr id="10" name="Picture 9" descr="A close up of a sign&#10;&#10;Description generated with high confidence">
            <a:extLst>
              <a:ext uri="{FF2B5EF4-FFF2-40B4-BE49-F238E27FC236}">
                <a16:creationId xmlns:a16="http://schemas.microsoft.com/office/drawing/2014/main" id="{62ED1D3C-94ED-4E66-AC1F-BA34BDBDD45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7650" y="6273801"/>
            <a:ext cx="542924" cy="542924"/>
          </a:xfrm>
          <a:prstGeom prst="rect">
            <a:avLst/>
          </a:prstGeom>
        </p:spPr>
      </p:pic>
      <p:pic>
        <p:nvPicPr>
          <p:cNvPr id="11" name="Picture 10">
            <a:extLst>
              <a:ext uri="{FF2B5EF4-FFF2-40B4-BE49-F238E27FC236}">
                <a16:creationId xmlns:a16="http://schemas.microsoft.com/office/drawing/2014/main" id="{7B32E106-9E99-4EB7-9524-D39048EF644E}"/>
              </a:ext>
            </a:extLst>
          </p:cNvPr>
          <p:cNvPicPr>
            <a:picLocks noChangeAspect="1"/>
          </p:cNvPicPr>
          <p:nvPr/>
        </p:nvPicPr>
        <p:blipFill rotWithShape="1">
          <a:blip r:embed="rId4">
            <a:extLst>
              <a:ext uri="{28A0092B-C50C-407E-A947-70E740481C1C}">
                <a14:useLocalDpi xmlns:a14="http://schemas.microsoft.com/office/drawing/2010/main" val="0"/>
              </a:ext>
            </a:extLst>
          </a:blip>
          <a:srcRect t="26736" b="30906"/>
          <a:stretch/>
        </p:blipFill>
        <p:spPr>
          <a:xfrm>
            <a:off x="9965555" y="6252635"/>
            <a:ext cx="1301160" cy="551155"/>
          </a:xfrm>
          <a:prstGeom prst="rect">
            <a:avLst/>
          </a:prstGeom>
        </p:spPr>
      </p:pic>
      <p:sp>
        <p:nvSpPr>
          <p:cNvPr id="12" name="Slide Number Placeholder 102">
            <a:extLst>
              <a:ext uri="{FF2B5EF4-FFF2-40B4-BE49-F238E27FC236}">
                <a16:creationId xmlns:a16="http://schemas.microsoft.com/office/drawing/2014/main" id="{A00F2676-DEAE-461D-80E3-9CE7EC56B906}"/>
              </a:ext>
            </a:extLst>
          </p:cNvPr>
          <p:cNvSpPr txBox="1">
            <a:spLocks/>
          </p:cNvSpPr>
          <p:nvPr/>
        </p:nvSpPr>
        <p:spPr>
          <a:xfrm>
            <a:off x="9159626" y="6356351"/>
            <a:ext cx="2844800" cy="365125"/>
          </a:xfrm>
          <a:prstGeom prst="rect">
            <a:avLst/>
          </a:prstGeom>
        </p:spPr>
        <p:txBody>
          <a:bodyPr vert="horz" lIns="121920" tIns="60960" rIns="121920" bIns="6096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04198DC-2EF7-4B34-A789-AD3A4CDEBD28}" type="slidenum">
              <a:rPr lang="en-US" sz="1600"/>
              <a:pPr/>
              <a:t>77</a:t>
            </a:fld>
            <a:endParaRPr lang="en-US" sz="1600" dirty="0"/>
          </a:p>
        </p:txBody>
      </p:sp>
      <p:sp>
        <p:nvSpPr>
          <p:cNvPr id="13" name="Title 1">
            <a:extLst>
              <a:ext uri="{FF2B5EF4-FFF2-40B4-BE49-F238E27FC236}">
                <a16:creationId xmlns:a16="http://schemas.microsoft.com/office/drawing/2014/main" id="{AC68EAD2-5CEF-C144-AF94-FFFE255CF7A7}"/>
              </a:ext>
            </a:extLst>
          </p:cNvPr>
          <p:cNvSpPr txBox="1">
            <a:spLocks/>
          </p:cNvSpPr>
          <p:nvPr/>
        </p:nvSpPr>
        <p:spPr>
          <a:xfrm>
            <a:off x="647700" y="219394"/>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002060"/>
                </a:solidFill>
              </a:rPr>
              <a:t>Pod Pre-emption</a:t>
            </a:r>
          </a:p>
        </p:txBody>
      </p:sp>
      <p:sp>
        <p:nvSpPr>
          <p:cNvPr id="14" name="Content Placeholder 2">
            <a:extLst>
              <a:ext uri="{FF2B5EF4-FFF2-40B4-BE49-F238E27FC236}">
                <a16:creationId xmlns:a16="http://schemas.microsoft.com/office/drawing/2014/main" id="{C3BCCA51-7848-F741-8DB5-33B5BD64ECFE}"/>
              </a:ext>
            </a:extLst>
          </p:cNvPr>
          <p:cNvSpPr txBox="1">
            <a:spLocks/>
          </p:cNvSpPr>
          <p:nvPr/>
        </p:nvSpPr>
        <p:spPr>
          <a:xfrm>
            <a:off x="558800" y="1690687"/>
            <a:ext cx="11074399" cy="416367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IN" dirty="0"/>
              <a:t>When Pods are created, they go to a queue and wait to be scheduled. The scheduler picks a Pod from the queue and tries to schedule it on a Node. If no Node is found that satisfies all the specified requirements of the Pod, pre-emption logic is triggered for the pending Pod.</a:t>
            </a:r>
          </a:p>
        </p:txBody>
      </p:sp>
    </p:spTree>
    <p:extLst>
      <p:ext uri="{BB962C8B-B14F-4D97-AF65-F5344CB8AC3E}">
        <p14:creationId xmlns:p14="http://schemas.microsoft.com/office/powerpoint/2010/main" val="275133728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D2EB4841-4E96-487D-ABC4-B5548C00F462}"/>
              </a:ext>
            </a:extLst>
          </p:cNvPr>
          <p:cNvCxnSpPr>
            <a:cxnSpLocks/>
          </p:cNvCxnSpPr>
          <p:nvPr/>
        </p:nvCxnSpPr>
        <p:spPr>
          <a:xfrm>
            <a:off x="1" y="6172200"/>
            <a:ext cx="12192001"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4FA1DC61-98B9-4D2E-95B3-4BE126C9E1EA}"/>
              </a:ext>
            </a:extLst>
          </p:cNvPr>
          <p:cNvSpPr txBox="1"/>
          <p:nvPr/>
        </p:nvSpPr>
        <p:spPr>
          <a:xfrm>
            <a:off x="122853" y="6317931"/>
            <a:ext cx="4010899" cy="420564"/>
          </a:xfrm>
          <a:prstGeom prst="rect">
            <a:avLst/>
          </a:prstGeom>
          <a:noFill/>
        </p:spPr>
        <p:txBody>
          <a:bodyPr wrap="square" rtlCol="0">
            <a:spAutoFit/>
          </a:bodyPr>
          <a:lstStyle/>
          <a:p>
            <a:pPr algn="ctr"/>
            <a:r>
              <a:rPr lang="en-US" sz="2133" dirty="0">
                <a:solidFill>
                  <a:schemeClr val="bg2">
                    <a:lumMod val="25000"/>
                  </a:schemeClr>
                </a:solidFill>
              </a:rPr>
              <a:t>Agile Brains Consulting</a:t>
            </a:r>
          </a:p>
        </p:txBody>
      </p:sp>
      <p:sp>
        <p:nvSpPr>
          <p:cNvPr id="5" name="TextBox 4">
            <a:extLst>
              <a:ext uri="{FF2B5EF4-FFF2-40B4-BE49-F238E27FC236}">
                <a16:creationId xmlns:a16="http://schemas.microsoft.com/office/drawing/2014/main" id="{DB8D0BBB-5988-46AA-9EAD-707B6004C7B9}"/>
              </a:ext>
            </a:extLst>
          </p:cNvPr>
          <p:cNvSpPr txBox="1"/>
          <p:nvPr/>
        </p:nvSpPr>
        <p:spPr>
          <a:xfrm>
            <a:off x="3514722" y="6490034"/>
            <a:ext cx="5857876" cy="254044"/>
          </a:xfrm>
          <a:prstGeom prst="rect">
            <a:avLst/>
          </a:prstGeom>
          <a:noFill/>
        </p:spPr>
        <p:txBody>
          <a:bodyPr wrap="square" rtlCol="0">
            <a:spAutoFit/>
          </a:bodyPr>
          <a:lstStyle/>
          <a:p>
            <a:pPr algn="ctr"/>
            <a:r>
              <a:rPr lang="en-US" sz="1051" dirty="0">
                <a:solidFill>
                  <a:schemeClr val="bg2">
                    <a:lumMod val="50000"/>
                  </a:schemeClr>
                </a:solidFill>
              </a:rPr>
              <a:t>©Agile Brains Consulting Inc. All rights reserved. Not to be reproduced without prior written consent.</a:t>
            </a:r>
          </a:p>
        </p:txBody>
      </p:sp>
      <p:pic>
        <p:nvPicPr>
          <p:cNvPr id="6" name="Picture 5" descr="A close up of a sign&#10;&#10;Description generated with high confidence">
            <a:extLst>
              <a:ext uri="{FF2B5EF4-FFF2-40B4-BE49-F238E27FC236}">
                <a16:creationId xmlns:a16="http://schemas.microsoft.com/office/drawing/2014/main" id="{62ED1D3C-94ED-4E66-AC1F-BA34BDBDD45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7650" y="6273801"/>
            <a:ext cx="542924" cy="542924"/>
          </a:xfrm>
          <a:prstGeom prst="rect">
            <a:avLst/>
          </a:prstGeom>
        </p:spPr>
      </p:pic>
      <p:pic>
        <p:nvPicPr>
          <p:cNvPr id="7" name="Picture 6">
            <a:extLst>
              <a:ext uri="{FF2B5EF4-FFF2-40B4-BE49-F238E27FC236}">
                <a16:creationId xmlns:a16="http://schemas.microsoft.com/office/drawing/2014/main" id="{7B32E106-9E99-4EB7-9524-D39048EF644E}"/>
              </a:ext>
            </a:extLst>
          </p:cNvPr>
          <p:cNvPicPr>
            <a:picLocks noChangeAspect="1"/>
          </p:cNvPicPr>
          <p:nvPr/>
        </p:nvPicPr>
        <p:blipFill rotWithShape="1">
          <a:blip r:embed="rId3">
            <a:extLst>
              <a:ext uri="{28A0092B-C50C-407E-A947-70E740481C1C}">
                <a14:useLocalDpi xmlns:a14="http://schemas.microsoft.com/office/drawing/2010/main" val="0"/>
              </a:ext>
            </a:extLst>
          </a:blip>
          <a:srcRect t="26736" b="30906"/>
          <a:stretch/>
        </p:blipFill>
        <p:spPr>
          <a:xfrm>
            <a:off x="9965555" y="6252635"/>
            <a:ext cx="1301160" cy="551155"/>
          </a:xfrm>
          <a:prstGeom prst="rect">
            <a:avLst/>
          </a:prstGeom>
        </p:spPr>
      </p:pic>
      <p:sp>
        <p:nvSpPr>
          <p:cNvPr id="8" name="Slide Number Placeholder 102">
            <a:extLst>
              <a:ext uri="{FF2B5EF4-FFF2-40B4-BE49-F238E27FC236}">
                <a16:creationId xmlns:a16="http://schemas.microsoft.com/office/drawing/2014/main" id="{A00F2676-DEAE-461D-80E3-9CE7EC56B906}"/>
              </a:ext>
            </a:extLst>
          </p:cNvPr>
          <p:cNvSpPr txBox="1">
            <a:spLocks/>
          </p:cNvSpPr>
          <p:nvPr/>
        </p:nvSpPr>
        <p:spPr>
          <a:xfrm>
            <a:off x="9159626" y="6356351"/>
            <a:ext cx="2844800" cy="365125"/>
          </a:xfrm>
          <a:prstGeom prst="rect">
            <a:avLst/>
          </a:prstGeom>
        </p:spPr>
        <p:txBody>
          <a:bodyPr vert="horz" lIns="121920" tIns="60960" rIns="121920" bIns="6096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04198DC-2EF7-4B34-A789-AD3A4CDEBD28}" type="slidenum">
              <a:rPr lang="en-US" sz="1600"/>
              <a:pPr/>
              <a:t>78</a:t>
            </a:fld>
            <a:endParaRPr lang="en-US" sz="1600" dirty="0"/>
          </a:p>
        </p:txBody>
      </p:sp>
      <p:sp>
        <p:nvSpPr>
          <p:cNvPr id="10" name="Title 1">
            <a:extLst>
              <a:ext uri="{FF2B5EF4-FFF2-40B4-BE49-F238E27FC236}">
                <a16:creationId xmlns:a16="http://schemas.microsoft.com/office/drawing/2014/main" id="{3BE89834-BD39-E245-B3F9-8249364136DD}"/>
              </a:ext>
            </a:extLst>
          </p:cNvPr>
          <p:cNvSpPr txBox="1">
            <a:spLocks/>
          </p:cNvSpPr>
          <p:nvPr/>
        </p:nvSpPr>
        <p:spPr>
          <a:xfrm>
            <a:off x="751114" y="2402803"/>
            <a:ext cx="11253311"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002060"/>
                </a:solidFill>
              </a:rPr>
              <a:t>Node Taints</a:t>
            </a:r>
          </a:p>
        </p:txBody>
      </p:sp>
    </p:spTree>
    <p:extLst>
      <p:ext uri="{BB962C8B-B14F-4D97-AF65-F5344CB8AC3E}">
        <p14:creationId xmlns:p14="http://schemas.microsoft.com/office/powerpoint/2010/main" val="77806501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2068"/>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D2EB4841-4E96-487D-ABC4-B5548C00F462}"/>
              </a:ext>
            </a:extLst>
          </p:cNvPr>
          <p:cNvCxnSpPr>
            <a:cxnSpLocks/>
          </p:cNvCxnSpPr>
          <p:nvPr/>
        </p:nvCxnSpPr>
        <p:spPr>
          <a:xfrm>
            <a:off x="1" y="6172200"/>
            <a:ext cx="12192001"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4FA1DC61-98B9-4D2E-95B3-4BE126C9E1EA}"/>
              </a:ext>
            </a:extLst>
          </p:cNvPr>
          <p:cNvSpPr txBox="1"/>
          <p:nvPr/>
        </p:nvSpPr>
        <p:spPr>
          <a:xfrm>
            <a:off x="122853" y="6317931"/>
            <a:ext cx="4010899" cy="420564"/>
          </a:xfrm>
          <a:prstGeom prst="rect">
            <a:avLst/>
          </a:prstGeom>
          <a:noFill/>
        </p:spPr>
        <p:txBody>
          <a:bodyPr wrap="square" rtlCol="0">
            <a:spAutoFit/>
          </a:bodyPr>
          <a:lstStyle/>
          <a:p>
            <a:pPr algn="ctr"/>
            <a:r>
              <a:rPr lang="en-US" sz="2133" dirty="0">
                <a:solidFill>
                  <a:schemeClr val="bg2">
                    <a:lumMod val="25000"/>
                  </a:schemeClr>
                </a:solidFill>
              </a:rPr>
              <a:t>Agile Brains Consulting</a:t>
            </a:r>
          </a:p>
        </p:txBody>
      </p:sp>
      <p:sp>
        <p:nvSpPr>
          <p:cNvPr id="9" name="TextBox 8">
            <a:extLst>
              <a:ext uri="{FF2B5EF4-FFF2-40B4-BE49-F238E27FC236}">
                <a16:creationId xmlns:a16="http://schemas.microsoft.com/office/drawing/2014/main" id="{DB8D0BBB-5988-46AA-9EAD-707B6004C7B9}"/>
              </a:ext>
            </a:extLst>
          </p:cNvPr>
          <p:cNvSpPr txBox="1"/>
          <p:nvPr/>
        </p:nvSpPr>
        <p:spPr>
          <a:xfrm>
            <a:off x="3514722" y="6490034"/>
            <a:ext cx="5857876" cy="254044"/>
          </a:xfrm>
          <a:prstGeom prst="rect">
            <a:avLst/>
          </a:prstGeom>
          <a:noFill/>
        </p:spPr>
        <p:txBody>
          <a:bodyPr wrap="square" rtlCol="0">
            <a:spAutoFit/>
          </a:bodyPr>
          <a:lstStyle/>
          <a:p>
            <a:pPr algn="ctr"/>
            <a:r>
              <a:rPr lang="en-US" sz="1051" dirty="0">
                <a:solidFill>
                  <a:schemeClr val="bg2">
                    <a:lumMod val="50000"/>
                  </a:schemeClr>
                </a:solidFill>
              </a:rPr>
              <a:t>©Agile Brains Consulting Inc. All rights reserved. Not to be reproduced without prior written consent.</a:t>
            </a:r>
          </a:p>
        </p:txBody>
      </p:sp>
      <p:pic>
        <p:nvPicPr>
          <p:cNvPr id="10" name="Picture 9" descr="A close up of a sign&#10;&#10;Description generated with high confidence">
            <a:extLst>
              <a:ext uri="{FF2B5EF4-FFF2-40B4-BE49-F238E27FC236}">
                <a16:creationId xmlns:a16="http://schemas.microsoft.com/office/drawing/2014/main" id="{62ED1D3C-94ED-4E66-AC1F-BA34BDBDD45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7650" y="6273801"/>
            <a:ext cx="542924" cy="542924"/>
          </a:xfrm>
          <a:prstGeom prst="rect">
            <a:avLst/>
          </a:prstGeom>
        </p:spPr>
      </p:pic>
      <p:pic>
        <p:nvPicPr>
          <p:cNvPr id="11" name="Picture 10">
            <a:extLst>
              <a:ext uri="{FF2B5EF4-FFF2-40B4-BE49-F238E27FC236}">
                <a16:creationId xmlns:a16="http://schemas.microsoft.com/office/drawing/2014/main" id="{7B32E106-9E99-4EB7-9524-D39048EF644E}"/>
              </a:ext>
            </a:extLst>
          </p:cNvPr>
          <p:cNvPicPr>
            <a:picLocks noChangeAspect="1"/>
          </p:cNvPicPr>
          <p:nvPr/>
        </p:nvPicPr>
        <p:blipFill rotWithShape="1">
          <a:blip r:embed="rId4">
            <a:extLst>
              <a:ext uri="{28A0092B-C50C-407E-A947-70E740481C1C}">
                <a14:useLocalDpi xmlns:a14="http://schemas.microsoft.com/office/drawing/2010/main" val="0"/>
              </a:ext>
            </a:extLst>
          </a:blip>
          <a:srcRect t="26736" b="30906"/>
          <a:stretch/>
        </p:blipFill>
        <p:spPr>
          <a:xfrm>
            <a:off x="9965555" y="6252635"/>
            <a:ext cx="1301160" cy="551155"/>
          </a:xfrm>
          <a:prstGeom prst="rect">
            <a:avLst/>
          </a:prstGeom>
        </p:spPr>
      </p:pic>
      <p:sp>
        <p:nvSpPr>
          <p:cNvPr id="12" name="Slide Number Placeholder 102">
            <a:extLst>
              <a:ext uri="{FF2B5EF4-FFF2-40B4-BE49-F238E27FC236}">
                <a16:creationId xmlns:a16="http://schemas.microsoft.com/office/drawing/2014/main" id="{A00F2676-DEAE-461D-80E3-9CE7EC56B906}"/>
              </a:ext>
            </a:extLst>
          </p:cNvPr>
          <p:cNvSpPr txBox="1">
            <a:spLocks/>
          </p:cNvSpPr>
          <p:nvPr/>
        </p:nvSpPr>
        <p:spPr>
          <a:xfrm>
            <a:off x="9159626" y="6356351"/>
            <a:ext cx="2844800" cy="365125"/>
          </a:xfrm>
          <a:prstGeom prst="rect">
            <a:avLst/>
          </a:prstGeom>
        </p:spPr>
        <p:txBody>
          <a:bodyPr vert="horz" lIns="121920" tIns="60960" rIns="121920" bIns="6096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04198DC-2EF7-4B34-A789-AD3A4CDEBD28}" type="slidenum">
              <a:rPr lang="en-US" sz="1600"/>
              <a:pPr/>
              <a:t>79</a:t>
            </a:fld>
            <a:endParaRPr lang="en-US" sz="1600" dirty="0"/>
          </a:p>
        </p:txBody>
      </p:sp>
      <p:sp>
        <p:nvSpPr>
          <p:cNvPr id="13" name="Title 1">
            <a:extLst>
              <a:ext uri="{FF2B5EF4-FFF2-40B4-BE49-F238E27FC236}">
                <a16:creationId xmlns:a16="http://schemas.microsoft.com/office/drawing/2014/main" id="{AC68EAD2-5CEF-C144-AF94-FFFE255CF7A7}"/>
              </a:ext>
            </a:extLst>
          </p:cNvPr>
          <p:cNvSpPr txBox="1">
            <a:spLocks/>
          </p:cNvSpPr>
          <p:nvPr/>
        </p:nvSpPr>
        <p:spPr>
          <a:xfrm>
            <a:off x="655870" y="180974"/>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002060"/>
                </a:solidFill>
              </a:rPr>
              <a:t>Kubernetes: Node taints</a:t>
            </a:r>
          </a:p>
        </p:txBody>
      </p:sp>
      <p:sp>
        <p:nvSpPr>
          <p:cNvPr id="17" name="Content Placeholder 2">
            <a:extLst>
              <a:ext uri="{FF2B5EF4-FFF2-40B4-BE49-F238E27FC236}">
                <a16:creationId xmlns:a16="http://schemas.microsoft.com/office/drawing/2014/main" id="{233E2F42-248D-F64D-95FF-1D7F082FA98F}"/>
              </a:ext>
            </a:extLst>
          </p:cNvPr>
          <p:cNvSpPr txBox="1">
            <a:spLocks/>
          </p:cNvSpPr>
          <p:nvPr/>
        </p:nvSpPr>
        <p:spPr>
          <a:xfrm>
            <a:off x="1311741" y="1690687"/>
            <a:ext cx="9203859" cy="342995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dirty="0"/>
              <a:t>Node Taints is a property of pods that repel them to a set of nodes</a:t>
            </a:r>
          </a:p>
          <a:p>
            <a:endParaRPr lang="en-IN" dirty="0"/>
          </a:p>
          <a:p>
            <a:r>
              <a:rPr lang="en-IN" dirty="0"/>
              <a:t>Taints ensure that pods are not scheduled onto inappropriate nodes. One or more taints are applied to a node; this marks that the node should not accept any pods that do not tolerate the taints. </a:t>
            </a:r>
          </a:p>
        </p:txBody>
      </p:sp>
    </p:spTree>
    <p:extLst>
      <p:ext uri="{BB962C8B-B14F-4D97-AF65-F5344CB8AC3E}">
        <p14:creationId xmlns:p14="http://schemas.microsoft.com/office/powerpoint/2010/main" val="20437359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D2EB4841-4E96-487D-ABC4-B5548C00F462}"/>
              </a:ext>
            </a:extLst>
          </p:cNvPr>
          <p:cNvCxnSpPr>
            <a:cxnSpLocks/>
          </p:cNvCxnSpPr>
          <p:nvPr/>
        </p:nvCxnSpPr>
        <p:spPr>
          <a:xfrm>
            <a:off x="1" y="6172200"/>
            <a:ext cx="12192001"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4FA1DC61-98B9-4D2E-95B3-4BE126C9E1EA}"/>
              </a:ext>
            </a:extLst>
          </p:cNvPr>
          <p:cNvSpPr txBox="1"/>
          <p:nvPr/>
        </p:nvSpPr>
        <p:spPr>
          <a:xfrm>
            <a:off x="122853" y="6317931"/>
            <a:ext cx="4010899" cy="420564"/>
          </a:xfrm>
          <a:prstGeom prst="rect">
            <a:avLst/>
          </a:prstGeom>
          <a:noFill/>
        </p:spPr>
        <p:txBody>
          <a:bodyPr wrap="square" rtlCol="0">
            <a:spAutoFit/>
          </a:bodyPr>
          <a:lstStyle/>
          <a:p>
            <a:pPr algn="ctr"/>
            <a:r>
              <a:rPr lang="en-US" sz="2133" dirty="0">
                <a:solidFill>
                  <a:schemeClr val="bg2">
                    <a:lumMod val="25000"/>
                  </a:schemeClr>
                </a:solidFill>
              </a:rPr>
              <a:t>Agile Brains Consulting</a:t>
            </a:r>
          </a:p>
        </p:txBody>
      </p:sp>
      <p:sp>
        <p:nvSpPr>
          <p:cNvPr id="5" name="TextBox 4">
            <a:extLst>
              <a:ext uri="{FF2B5EF4-FFF2-40B4-BE49-F238E27FC236}">
                <a16:creationId xmlns:a16="http://schemas.microsoft.com/office/drawing/2014/main" id="{DB8D0BBB-5988-46AA-9EAD-707B6004C7B9}"/>
              </a:ext>
            </a:extLst>
          </p:cNvPr>
          <p:cNvSpPr txBox="1"/>
          <p:nvPr/>
        </p:nvSpPr>
        <p:spPr>
          <a:xfrm>
            <a:off x="3514722" y="6490034"/>
            <a:ext cx="5857876" cy="254044"/>
          </a:xfrm>
          <a:prstGeom prst="rect">
            <a:avLst/>
          </a:prstGeom>
          <a:noFill/>
        </p:spPr>
        <p:txBody>
          <a:bodyPr wrap="square" rtlCol="0">
            <a:spAutoFit/>
          </a:bodyPr>
          <a:lstStyle/>
          <a:p>
            <a:pPr algn="ctr"/>
            <a:r>
              <a:rPr lang="en-US" sz="1051" dirty="0">
                <a:solidFill>
                  <a:schemeClr val="bg2">
                    <a:lumMod val="50000"/>
                  </a:schemeClr>
                </a:solidFill>
              </a:rPr>
              <a:t>©Agile Brains Consulting Inc. All rights reserved. Not to be reproduced without prior written consent.</a:t>
            </a:r>
          </a:p>
        </p:txBody>
      </p:sp>
      <p:pic>
        <p:nvPicPr>
          <p:cNvPr id="6" name="Picture 5" descr="A close up of a sign&#10;&#10;Description generated with high confidence">
            <a:extLst>
              <a:ext uri="{FF2B5EF4-FFF2-40B4-BE49-F238E27FC236}">
                <a16:creationId xmlns:a16="http://schemas.microsoft.com/office/drawing/2014/main" id="{62ED1D3C-94ED-4E66-AC1F-BA34BDBDD45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7650" y="6273801"/>
            <a:ext cx="542924" cy="542924"/>
          </a:xfrm>
          <a:prstGeom prst="rect">
            <a:avLst/>
          </a:prstGeom>
        </p:spPr>
      </p:pic>
      <p:pic>
        <p:nvPicPr>
          <p:cNvPr id="7" name="Picture 6">
            <a:extLst>
              <a:ext uri="{FF2B5EF4-FFF2-40B4-BE49-F238E27FC236}">
                <a16:creationId xmlns:a16="http://schemas.microsoft.com/office/drawing/2014/main" id="{7B32E106-9E99-4EB7-9524-D39048EF644E}"/>
              </a:ext>
            </a:extLst>
          </p:cNvPr>
          <p:cNvPicPr>
            <a:picLocks noChangeAspect="1"/>
          </p:cNvPicPr>
          <p:nvPr/>
        </p:nvPicPr>
        <p:blipFill rotWithShape="1">
          <a:blip r:embed="rId3">
            <a:extLst>
              <a:ext uri="{28A0092B-C50C-407E-A947-70E740481C1C}">
                <a14:useLocalDpi xmlns:a14="http://schemas.microsoft.com/office/drawing/2010/main" val="0"/>
              </a:ext>
            </a:extLst>
          </a:blip>
          <a:srcRect t="26736" b="30906"/>
          <a:stretch/>
        </p:blipFill>
        <p:spPr>
          <a:xfrm>
            <a:off x="9965555" y="6252635"/>
            <a:ext cx="1301160" cy="551155"/>
          </a:xfrm>
          <a:prstGeom prst="rect">
            <a:avLst/>
          </a:prstGeom>
        </p:spPr>
      </p:pic>
      <p:sp>
        <p:nvSpPr>
          <p:cNvPr id="8" name="Slide Number Placeholder 102">
            <a:extLst>
              <a:ext uri="{FF2B5EF4-FFF2-40B4-BE49-F238E27FC236}">
                <a16:creationId xmlns:a16="http://schemas.microsoft.com/office/drawing/2014/main" id="{A00F2676-DEAE-461D-80E3-9CE7EC56B906}"/>
              </a:ext>
            </a:extLst>
          </p:cNvPr>
          <p:cNvSpPr txBox="1">
            <a:spLocks/>
          </p:cNvSpPr>
          <p:nvPr/>
        </p:nvSpPr>
        <p:spPr>
          <a:xfrm>
            <a:off x="9159626" y="6356351"/>
            <a:ext cx="2844800" cy="365125"/>
          </a:xfrm>
          <a:prstGeom prst="rect">
            <a:avLst/>
          </a:prstGeom>
        </p:spPr>
        <p:txBody>
          <a:bodyPr vert="horz" lIns="121920" tIns="60960" rIns="121920" bIns="6096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04198DC-2EF7-4B34-A789-AD3A4CDEBD28}" type="slidenum">
              <a:rPr lang="en-US" sz="1600"/>
              <a:pPr/>
              <a:t>8</a:t>
            </a:fld>
            <a:endParaRPr lang="en-US" sz="1600" dirty="0"/>
          </a:p>
        </p:txBody>
      </p:sp>
      <p:sp>
        <p:nvSpPr>
          <p:cNvPr id="10" name="Title 1">
            <a:extLst>
              <a:ext uri="{FF2B5EF4-FFF2-40B4-BE49-F238E27FC236}">
                <a16:creationId xmlns:a16="http://schemas.microsoft.com/office/drawing/2014/main" id="{3BE89834-BD39-E245-B3F9-8249364136DD}"/>
              </a:ext>
            </a:extLst>
          </p:cNvPr>
          <p:cNvSpPr txBox="1">
            <a:spLocks/>
          </p:cNvSpPr>
          <p:nvPr/>
        </p:nvSpPr>
        <p:spPr>
          <a:xfrm>
            <a:off x="751114" y="2402803"/>
            <a:ext cx="11253311"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002060"/>
                </a:solidFill>
              </a:rPr>
              <a:t>Controllers</a:t>
            </a:r>
          </a:p>
        </p:txBody>
      </p:sp>
    </p:spTree>
    <p:extLst>
      <p:ext uri="{BB962C8B-B14F-4D97-AF65-F5344CB8AC3E}">
        <p14:creationId xmlns:p14="http://schemas.microsoft.com/office/powerpoint/2010/main" val="8170521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2068"/>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D2EB4841-4E96-487D-ABC4-B5548C00F462}"/>
              </a:ext>
            </a:extLst>
          </p:cNvPr>
          <p:cNvCxnSpPr>
            <a:cxnSpLocks/>
          </p:cNvCxnSpPr>
          <p:nvPr/>
        </p:nvCxnSpPr>
        <p:spPr>
          <a:xfrm>
            <a:off x="1" y="6172200"/>
            <a:ext cx="12192001"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4FA1DC61-98B9-4D2E-95B3-4BE126C9E1EA}"/>
              </a:ext>
            </a:extLst>
          </p:cNvPr>
          <p:cNvSpPr txBox="1"/>
          <p:nvPr/>
        </p:nvSpPr>
        <p:spPr>
          <a:xfrm>
            <a:off x="122853" y="6317931"/>
            <a:ext cx="4010899" cy="420564"/>
          </a:xfrm>
          <a:prstGeom prst="rect">
            <a:avLst/>
          </a:prstGeom>
          <a:noFill/>
        </p:spPr>
        <p:txBody>
          <a:bodyPr wrap="square" rtlCol="0">
            <a:spAutoFit/>
          </a:bodyPr>
          <a:lstStyle/>
          <a:p>
            <a:pPr algn="ctr"/>
            <a:r>
              <a:rPr lang="en-US" sz="2133" dirty="0">
                <a:solidFill>
                  <a:schemeClr val="bg2">
                    <a:lumMod val="25000"/>
                  </a:schemeClr>
                </a:solidFill>
              </a:rPr>
              <a:t>Agile Brains Consulting</a:t>
            </a:r>
          </a:p>
        </p:txBody>
      </p:sp>
      <p:sp>
        <p:nvSpPr>
          <p:cNvPr id="9" name="TextBox 8">
            <a:extLst>
              <a:ext uri="{FF2B5EF4-FFF2-40B4-BE49-F238E27FC236}">
                <a16:creationId xmlns:a16="http://schemas.microsoft.com/office/drawing/2014/main" id="{DB8D0BBB-5988-46AA-9EAD-707B6004C7B9}"/>
              </a:ext>
            </a:extLst>
          </p:cNvPr>
          <p:cNvSpPr txBox="1"/>
          <p:nvPr/>
        </p:nvSpPr>
        <p:spPr>
          <a:xfrm>
            <a:off x="3514722" y="6490034"/>
            <a:ext cx="5857876" cy="254044"/>
          </a:xfrm>
          <a:prstGeom prst="rect">
            <a:avLst/>
          </a:prstGeom>
          <a:noFill/>
        </p:spPr>
        <p:txBody>
          <a:bodyPr wrap="square" rtlCol="0">
            <a:spAutoFit/>
          </a:bodyPr>
          <a:lstStyle/>
          <a:p>
            <a:pPr algn="ctr"/>
            <a:r>
              <a:rPr lang="en-US" sz="1051" dirty="0">
                <a:solidFill>
                  <a:schemeClr val="bg2">
                    <a:lumMod val="50000"/>
                  </a:schemeClr>
                </a:solidFill>
              </a:rPr>
              <a:t>©Agile Brains Consulting Inc. All rights reserved. Not to be reproduced without prior written consent.</a:t>
            </a:r>
          </a:p>
        </p:txBody>
      </p:sp>
      <p:pic>
        <p:nvPicPr>
          <p:cNvPr id="10" name="Picture 9" descr="A close up of a sign&#10;&#10;Description generated with high confidence">
            <a:extLst>
              <a:ext uri="{FF2B5EF4-FFF2-40B4-BE49-F238E27FC236}">
                <a16:creationId xmlns:a16="http://schemas.microsoft.com/office/drawing/2014/main" id="{62ED1D3C-94ED-4E66-AC1F-BA34BDBDD45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7650" y="6273801"/>
            <a:ext cx="542924" cy="542924"/>
          </a:xfrm>
          <a:prstGeom prst="rect">
            <a:avLst/>
          </a:prstGeom>
        </p:spPr>
      </p:pic>
      <p:pic>
        <p:nvPicPr>
          <p:cNvPr id="11" name="Picture 10">
            <a:extLst>
              <a:ext uri="{FF2B5EF4-FFF2-40B4-BE49-F238E27FC236}">
                <a16:creationId xmlns:a16="http://schemas.microsoft.com/office/drawing/2014/main" id="{7B32E106-9E99-4EB7-9524-D39048EF644E}"/>
              </a:ext>
            </a:extLst>
          </p:cNvPr>
          <p:cNvPicPr>
            <a:picLocks noChangeAspect="1"/>
          </p:cNvPicPr>
          <p:nvPr/>
        </p:nvPicPr>
        <p:blipFill rotWithShape="1">
          <a:blip r:embed="rId4">
            <a:extLst>
              <a:ext uri="{28A0092B-C50C-407E-A947-70E740481C1C}">
                <a14:useLocalDpi xmlns:a14="http://schemas.microsoft.com/office/drawing/2010/main" val="0"/>
              </a:ext>
            </a:extLst>
          </a:blip>
          <a:srcRect t="26736" b="30906"/>
          <a:stretch/>
        </p:blipFill>
        <p:spPr>
          <a:xfrm>
            <a:off x="9965555" y="6252635"/>
            <a:ext cx="1301160" cy="551155"/>
          </a:xfrm>
          <a:prstGeom prst="rect">
            <a:avLst/>
          </a:prstGeom>
        </p:spPr>
      </p:pic>
      <p:sp>
        <p:nvSpPr>
          <p:cNvPr id="12" name="Slide Number Placeholder 102">
            <a:extLst>
              <a:ext uri="{FF2B5EF4-FFF2-40B4-BE49-F238E27FC236}">
                <a16:creationId xmlns:a16="http://schemas.microsoft.com/office/drawing/2014/main" id="{A00F2676-DEAE-461D-80E3-9CE7EC56B906}"/>
              </a:ext>
            </a:extLst>
          </p:cNvPr>
          <p:cNvSpPr txBox="1">
            <a:spLocks/>
          </p:cNvSpPr>
          <p:nvPr/>
        </p:nvSpPr>
        <p:spPr>
          <a:xfrm>
            <a:off x="9159626" y="6356351"/>
            <a:ext cx="2844800" cy="365125"/>
          </a:xfrm>
          <a:prstGeom prst="rect">
            <a:avLst/>
          </a:prstGeom>
        </p:spPr>
        <p:txBody>
          <a:bodyPr vert="horz" lIns="121920" tIns="60960" rIns="121920" bIns="6096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04198DC-2EF7-4B34-A789-AD3A4CDEBD28}" type="slidenum">
              <a:rPr lang="en-US" sz="1600"/>
              <a:pPr/>
              <a:t>80</a:t>
            </a:fld>
            <a:endParaRPr lang="en-US" sz="1600" dirty="0"/>
          </a:p>
        </p:txBody>
      </p:sp>
      <p:sp>
        <p:nvSpPr>
          <p:cNvPr id="13" name="Title 1">
            <a:extLst>
              <a:ext uri="{FF2B5EF4-FFF2-40B4-BE49-F238E27FC236}">
                <a16:creationId xmlns:a16="http://schemas.microsoft.com/office/drawing/2014/main" id="{AC68EAD2-5CEF-C144-AF94-FFFE255CF7A7}"/>
              </a:ext>
            </a:extLst>
          </p:cNvPr>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002060"/>
                </a:solidFill>
              </a:rPr>
              <a:t>Adding and removing a taint to node</a:t>
            </a:r>
          </a:p>
        </p:txBody>
      </p:sp>
      <p:sp>
        <p:nvSpPr>
          <p:cNvPr id="17" name="Content Placeholder 2">
            <a:extLst>
              <a:ext uri="{FF2B5EF4-FFF2-40B4-BE49-F238E27FC236}">
                <a16:creationId xmlns:a16="http://schemas.microsoft.com/office/drawing/2014/main" id="{233E2F42-248D-F64D-95FF-1D7F082FA98F}"/>
              </a:ext>
            </a:extLst>
          </p:cNvPr>
          <p:cNvSpPr txBox="1">
            <a:spLocks/>
          </p:cNvSpPr>
          <p:nvPr/>
        </p:nvSpPr>
        <p:spPr>
          <a:xfrm>
            <a:off x="1324441" y="2334615"/>
            <a:ext cx="9203859" cy="338038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dirty="0"/>
              <a:t>Tainting a node named ‘node1’</a:t>
            </a:r>
          </a:p>
          <a:p>
            <a:pPr marL="457200" lvl="1" indent="0">
              <a:buNone/>
            </a:pPr>
            <a:r>
              <a:rPr lang="en-IN" b="1" dirty="0" err="1"/>
              <a:t>kubectl</a:t>
            </a:r>
            <a:r>
              <a:rPr lang="en-IN" b="1" dirty="0"/>
              <a:t> taint nodes node1 key=</a:t>
            </a:r>
            <a:r>
              <a:rPr lang="en-IN" b="1" dirty="0" err="1"/>
              <a:t>value:NoSchedule</a:t>
            </a:r>
            <a:endParaRPr lang="en-IN" b="1" dirty="0"/>
          </a:p>
          <a:p>
            <a:pPr lvl="1"/>
            <a:r>
              <a:rPr lang="en-IN" dirty="0"/>
              <a:t>Taint effect </a:t>
            </a:r>
            <a:r>
              <a:rPr lang="en-IN" dirty="0" err="1"/>
              <a:t>NoSchedule</a:t>
            </a:r>
            <a:r>
              <a:rPr lang="en-IN" dirty="0"/>
              <a:t> means no Pod will be able to schedule onto node1 until it has matching toleration (key=value)</a:t>
            </a:r>
          </a:p>
          <a:p>
            <a:pPr lvl="1"/>
            <a:endParaRPr lang="en-IN" dirty="0"/>
          </a:p>
          <a:p>
            <a:r>
              <a:rPr lang="en-IN" dirty="0"/>
              <a:t>Removing taint of the node  ‘node1’</a:t>
            </a:r>
          </a:p>
          <a:p>
            <a:pPr marL="457200" lvl="1" indent="0">
              <a:buNone/>
            </a:pPr>
            <a:r>
              <a:rPr lang="en-IN" b="1" dirty="0" err="1"/>
              <a:t>kubectl</a:t>
            </a:r>
            <a:r>
              <a:rPr lang="en-IN" b="1" dirty="0"/>
              <a:t> taint nodes node1 key=</a:t>
            </a:r>
            <a:r>
              <a:rPr lang="en-IN" b="1" dirty="0" err="1"/>
              <a:t>value:NoSchedule</a:t>
            </a:r>
            <a:r>
              <a:rPr lang="en-IN" b="1" dirty="0"/>
              <a:t>-</a:t>
            </a:r>
          </a:p>
          <a:p>
            <a:endParaRPr lang="en-IN" dirty="0"/>
          </a:p>
        </p:txBody>
      </p:sp>
    </p:spTree>
    <p:extLst>
      <p:ext uri="{BB962C8B-B14F-4D97-AF65-F5344CB8AC3E}">
        <p14:creationId xmlns:p14="http://schemas.microsoft.com/office/powerpoint/2010/main" val="184632878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Shape 2068"/>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D2EB4841-4E96-487D-ABC4-B5548C00F462}"/>
              </a:ext>
            </a:extLst>
          </p:cNvPr>
          <p:cNvCxnSpPr>
            <a:cxnSpLocks/>
          </p:cNvCxnSpPr>
          <p:nvPr/>
        </p:nvCxnSpPr>
        <p:spPr>
          <a:xfrm>
            <a:off x="1" y="6172200"/>
            <a:ext cx="12192001"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4FA1DC61-98B9-4D2E-95B3-4BE126C9E1EA}"/>
              </a:ext>
            </a:extLst>
          </p:cNvPr>
          <p:cNvSpPr txBox="1"/>
          <p:nvPr/>
        </p:nvSpPr>
        <p:spPr>
          <a:xfrm>
            <a:off x="122853" y="6317931"/>
            <a:ext cx="4010899" cy="420564"/>
          </a:xfrm>
          <a:prstGeom prst="rect">
            <a:avLst/>
          </a:prstGeom>
          <a:noFill/>
        </p:spPr>
        <p:txBody>
          <a:bodyPr wrap="square" rtlCol="0">
            <a:spAutoFit/>
          </a:bodyPr>
          <a:lstStyle/>
          <a:p>
            <a:pPr algn="ctr"/>
            <a:r>
              <a:rPr lang="en-US" sz="2133" dirty="0">
                <a:solidFill>
                  <a:schemeClr val="bg2">
                    <a:lumMod val="25000"/>
                  </a:schemeClr>
                </a:solidFill>
              </a:rPr>
              <a:t>Agile Brains Consulting</a:t>
            </a:r>
          </a:p>
        </p:txBody>
      </p:sp>
      <p:sp>
        <p:nvSpPr>
          <p:cNvPr id="9" name="TextBox 8">
            <a:extLst>
              <a:ext uri="{FF2B5EF4-FFF2-40B4-BE49-F238E27FC236}">
                <a16:creationId xmlns:a16="http://schemas.microsoft.com/office/drawing/2014/main" id="{DB8D0BBB-5988-46AA-9EAD-707B6004C7B9}"/>
              </a:ext>
            </a:extLst>
          </p:cNvPr>
          <p:cNvSpPr txBox="1"/>
          <p:nvPr/>
        </p:nvSpPr>
        <p:spPr>
          <a:xfrm>
            <a:off x="3514722" y="6490034"/>
            <a:ext cx="5857876" cy="254044"/>
          </a:xfrm>
          <a:prstGeom prst="rect">
            <a:avLst/>
          </a:prstGeom>
          <a:noFill/>
        </p:spPr>
        <p:txBody>
          <a:bodyPr wrap="square" rtlCol="0">
            <a:spAutoFit/>
          </a:bodyPr>
          <a:lstStyle/>
          <a:p>
            <a:pPr algn="ctr"/>
            <a:r>
              <a:rPr lang="en-US" sz="1051" dirty="0">
                <a:solidFill>
                  <a:schemeClr val="bg2">
                    <a:lumMod val="50000"/>
                  </a:schemeClr>
                </a:solidFill>
              </a:rPr>
              <a:t>©Agile Brains Consulting Inc. All rights reserved. Not to be reproduced without prior written consent.</a:t>
            </a:r>
          </a:p>
        </p:txBody>
      </p:sp>
      <p:pic>
        <p:nvPicPr>
          <p:cNvPr id="10" name="Picture 9" descr="A close up of a sign&#10;&#10;Description generated with high confidence">
            <a:extLst>
              <a:ext uri="{FF2B5EF4-FFF2-40B4-BE49-F238E27FC236}">
                <a16:creationId xmlns:a16="http://schemas.microsoft.com/office/drawing/2014/main" id="{62ED1D3C-94ED-4E66-AC1F-BA34BDBDD45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7650" y="6273801"/>
            <a:ext cx="542924" cy="542924"/>
          </a:xfrm>
          <a:prstGeom prst="rect">
            <a:avLst/>
          </a:prstGeom>
        </p:spPr>
      </p:pic>
      <p:pic>
        <p:nvPicPr>
          <p:cNvPr id="11" name="Picture 10">
            <a:extLst>
              <a:ext uri="{FF2B5EF4-FFF2-40B4-BE49-F238E27FC236}">
                <a16:creationId xmlns:a16="http://schemas.microsoft.com/office/drawing/2014/main" id="{7B32E106-9E99-4EB7-9524-D39048EF644E}"/>
              </a:ext>
            </a:extLst>
          </p:cNvPr>
          <p:cNvPicPr>
            <a:picLocks noChangeAspect="1"/>
          </p:cNvPicPr>
          <p:nvPr/>
        </p:nvPicPr>
        <p:blipFill rotWithShape="1">
          <a:blip r:embed="rId4">
            <a:extLst>
              <a:ext uri="{28A0092B-C50C-407E-A947-70E740481C1C}">
                <a14:useLocalDpi xmlns:a14="http://schemas.microsoft.com/office/drawing/2010/main" val="0"/>
              </a:ext>
            </a:extLst>
          </a:blip>
          <a:srcRect t="26736" b="30906"/>
          <a:stretch/>
        </p:blipFill>
        <p:spPr>
          <a:xfrm>
            <a:off x="9965555" y="6252635"/>
            <a:ext cx="1301160" cy="551155"/>
          </a:xfrm>
          <a:prstGeom prst="rect">
            <a:avLst/>
          </a:prstGeom>
        </p:spPr>
      </p:pic>
      <p:sp>
        <p:nvSpPr>
          <p:cNvPr id="12" name="Slide Number Placeholder 102">
            <a:extLst>
              <a:ext uri="{FF2B5EF4-FFF2-40B4-BE49-F238E27FC236}">
                <a16:creationId xmlns:a16="http://schemas.microsoft.com/office/drawing/2014/main" id="{A00F2676-DEAE-461D-80E3-9CE7EC56B906}"/>
              </a:ext>
            </a:extLst>
          </p:cNvPr>
          <p:cNvSpPr txBox="1">
            <a:spLocks/>
          </p:cNvSpPr>
          <p:nvPr/>
        </p:nvSpPr>
        <p:spPr>
          <a:xfrm>
            <a:off x="9159626" y="6356351"/>
            <a:ext cx="2844800" cy="365125"/>
          </a:xfrm>
          <a:prstGeom prst="rect">
            <a:avLst/>
          </a:prstGeom>
        </p:spPr>
        <p:txBody>
          <a:bodyPr vert="horz" lIns="121920" tIns="60960" rIns="121920" bIns="6096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04198DC-2EF7-4B34-A789-AD3A4CDEBD28}" type="slidenum">
              <a:rPr lang="en-US" sz="1600"/>
              <a:pPr/>
              <a:t>81</a:t>
            </a:fld>
            <a:endParaRPr lang="en-US" sz="1600" dirty="0"/>
          </a:p>
        </p:txBody>
      </p:sp>
      <p:sp>
        <p:nvSpPr>
          <p:cNvPr id="13" name="Title 1">
            <a:extLst>
              <a:ext uri="{FF2B5EF4-FFF2-40B4-BE49-F238E27FC236}">
                <a16:creationId xmlns:a16="http://schemas.microsoft.com/office/drawing/2014/main" id="{AC68EAD2-5CEF-C144-AF94-FFFE255CF7A7}"/>
              </a:ext>
            </a:extLst>
          </p:cNvPr>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002060"/>
                </a:solidFill>
              </a:rPr>
              <a:t>Kubernetes: Node role</a:t>
            </a:r>
          </a:p>
        </p:txBody>
      </p:sp>
      <p:sp>
        <p:nvSpPr>
          <p:cNvPr id="17" name="Content Placeholder 2">
            <a:extLst>
              <a:ext uri="{FF2B5EF4-FFF2-40B4-BE49-F238E27FC236}">
                <a16:creationId xmlns:a16="http://schemas.microsoft.com/office/drawing/2014/main" id="{233E2F42-248D-F64D-95FF-1D7F082FA98F}"/>
              </a:ext>
            </a:extLst>
          </p:cNvPr>
          <p:cNvSpPr txBox="1">
            <a:spLocks/>
          </p:cNvSpPr>
          <p:nvPr/>
        </p:nvSpPr>
        <p:spPr>
          <a:xfrm>
            <a:off x="918006" y="1941679"/>
            <a:ext cx="9698129" cy="416367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2000" dirty="0"/>
              <a:t>A node role is just a label with the format:</a:t>
            </a:r>
          </a:p>
          <a:p>
            <a:pPr lvl="1"/>
            <a:r>
              <a:rPr lang="en-IN" sz="2000" b="1" i="1" dirty="0"/>
              <a:t>node-</a:t>
            </a:r>
            <a:r>
              <a:rPr lang="en-IN" sz="2000" b="1" i="1" dirty="0" err="1"/>
              <a:t>role.kubernetes.io</a:t>
            </a:r>
            <a:r>
              <a:rPr lang="en-IN" sz="2000" b="1" i="1" dirty="0"/>
              <a:t>/&lt;role&gt;</a:t>
            </a:r>
            <a:endParaRPr lang="en-IN" sz="2000" dirty="0"/>
          </a:p>
          <a:p>
            <a:r>
              <a:rPr lang="en-IN" sz="2000" dirty="0"/>
              <a:t>It can be added using </a:t>
            </a:r>
            <a:r>
              <a:rPr lang="en-IN" sz="2000" b="1" i="1" dirty="0"/>
              <a:t>kubectl label</a:t>
            </a:r>
            <a:r>
              <a:rPr lang="en-IN" sz="2000" dirty="0"/>
              <a:t> command</a:t>
            </a:r>
          </a:p>
          <a:p>
            <a:endParaRPr lang="en-IN" sz="2000" dirty="0"/>
          </a:p>
          <a:p>
            <a:r>
              <a:rPr lang="en-IN" sz="2000" dirty="0"/>
              <a:t>Adding a role to node</a:t>
            </a:r>
          </a:p>
          <a:p>
            <a:pPr lvl="1"/>
            <a:r>
              <a:rPr lang="en-IN" sz="2000" b="1" i="1" dirty="0" err="1"/>
              <a:t>kubectl</a:t>
            </a:r>
            <a:r>
              <a:rPr lang="en-IN" sz="2000" b="1" i="1" dirty="0"/>
              <a:t> label </a:t>
            </a:r>
            <a:r>
              <a:rPr lang="en-IN" sz="2000" b="1" i="1" dirty="0" err="1"/>
              <a:t>test.node.test.com</a:t>
            </a:r>
            <a:r>
              <a:rPr lang="en-IN" sz="2000" b="1" i="1" dirty="0"/>
              <a:t>  node-</a:t>
            </a:r>
            <a:r>
              <a:rPr lang="en-IN" sz="2000" b="1" i="1" dirty="0" err="1"/>
              <a:t>role.kubernetes.io</a:t>
            </a:r>
            <a:r>
              <a:rPr lang="en-IN" sz="2000" b="1" i="1" dirty="0"/>
              <a:t>/worker</a:t>
            </a:r>
          </a:p>
          <a:p>
            <a:pPr lvl="1"/>
            <a:endParaRPr lang="en-IN" sz="2000" b="1" i="1" dirty="0"/>
          </a:p>
          <a:p>
            <a:r>
              <a:rPr lang="en-IN" sz="2000" dirty="0"/>
              <a:t>Removing a role from node</a:t>
            </a:r>
          </a:p>
          <a:p>
            <a:pPr lvl="1"/>
            <a:r>
              <a:rPr lang="en-IN" sz="2000" b="1" i="1" dirty="0" err="1"/>
              <a:t>kubectl</a:t>
            </a:r>
            <a:r>
              <a:rPr lang="en-IN" sz="2000" b="1" i="1" dirty="0"/>
              <a:t> label </a:t>
            </a:r>
            <a:r>
              <a:rPr lang="en-IN" sz="2000" b="1" i="1" dirty="0" err="1"/>
              <a:t>test.node.test.com</a:t>
            </a:r>
            <a:r>
              <a:rPr lang="en-IN" sz="2000" b="1" i="1" dirty="0"/>
              <a:t>  node-</a:t>
            </a:r>
            <a:r>
              <a:rPr lang="en-IN" sz="2000" b="1" i="1" dirty="0" err="1"/>
              <a:t>role.kubernetes.io</a:t>
            </a:r>
            <a:r>
              <a:rPr lang="en-IN" sz="2000" b="1" i="1" dirty="0"/>
              <a:t>/worker-</a:t>
            </a:r>
          </a:p>
          <a:p>
            <a:endParaRPr lang="en-IN" sz="2000" b="1" i="1" dirty="0"/>
          </a:p>
        </p:txBody>
      </p:sp>
      <p:sp>
        <p:nvSpPr>
          <p:cNvPr id="2" name="Rectangle 1">
            <a:extLst>
              <a:ext uri="{FF2B5EF4-FFF2-40B4-BE49-F238E27FC236}">
                <a16:creationId xmlns:a16="http://schemas.microsoft.com/office/drawing/2014/main" id="{41F78A5A-1968-AF4D-9423-F79C817B037E}"/>
              </a:ext>
            </a:extLst>
          </p:cNvPr>
          <p:cNvSpPr/>
          <p:nvPr/>
        </p:nvSpPr>
        <p:spPr>
          <a:xfrm>
            <a:off x="6764800" y="2723863"/>
            <a:ext cx="5215595" cy="584775"/>
          </a:xfrm>
          <a:prstGeom prst="rect">
            <a:avLst/>
          </a:prstGeom>
        </p:spPr>
        <p:txBody>
          <a:bodyPr wrap="none">
            <a:spAutoFit/>
          </a:bodyPr>
          <a:lstStyle/>
          <a:p>
            <a:r>
              <a:rPr lang="en-US" sz="1600" u="sng" dirty="0"/>
              <a:t>Recall how to add a label:</a:t>
            </a:r>
          </a:p>
          <a:p>
            <a:r>
              <a:rPr lang="en-US" sz="1600" dirty="0"/>
              <a:t>kubectl label nodes &lt;node-name&gt; &lt;label-key&gt;=&lt;label-value&gt;</a:t>
            </a:r>
          </a:p>
        </p:txBody>
      </p:sp>
    </p:spTree>
    <p:extLst>
      <p:ext uri="{BB962C8B-B14F-4D97-AF65-F5344CB8AC3E}">
        <p14:creationId xmlns:p14="http://schemas.microsoft.com/office/powerpoint/2010/main" val="413401473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D2EB4841-4E96-487D-ABC4-B5548C00F462}"/>
              </a:ext>
            </a:extLst>
          </p:cNvPr>
          <p:cNvCxnSpPr>
            <a:cxnSpLocks/>
          </p:cNvCxnSpPr>
          <p:nvPr/>
        </p:nvCxnSpPr>
        <p:spPr>
          <a:xfrm>
            <a:off x="1" y="6172200"/>
            <a:ext cx="12192001"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4FA1DC61-98B9-4D2E-95B3-4BE126C9E1EA}"/>
              </a:ext>
            </a:extLst>
          </p:cNvPr>
          <p:cNvSpPr txBox="1"/>
          <p:nvPr/>
        </p:nvSpPr>
        <p:spPr>
          <a:xfrm>
            <a:off x="122853" y="6317931"/>
            <a:ext cx="4010899" cy="420564"/>
          </a:xfrm>
          <a:prstGeom prst="rect">
            <a:avLst/>
          </a:prstGeom>
          <a:noFill/>
        </p:spPr>
        <p:txBody>
          <a:bodyPr wrap="square" rtlCol="0">
            <a:spAutoFit/>
          </a:bodyPr>
          <a:lstStyle/>
          <a:p>
            <a:pPr algn="ctr"/>
            <a:r>
              <a:rPr lang="en-US" sz="2133" dirty="0">
                <a:solidFill>
                  <a:schemeClr val="bg2">
                    <a:lumMod val="25000"/>
                  </a:schemeClr>
                </a:solidFill>
              </a:rPr>
              <a:t>Agile Brains Consulting</a:t>
            </a:r>
          </a:p>
        </p:txBody>
      </p:sp>
      <p:sp>
        <p:nvSpPr>
          <p:cNvPr id="5" name="TextBox 4">
            <a:extLst>
              <a:ext uri="{FF2B5EF4-FFF2-40B4-BE49-F238E27FC236}">
                <a16:creationId xmlns:a16="http://schemas.microsoft.com/office/drawing/2014/main" id="{DB8D0BBB-5988-46AA-9EAD-707B6004C7B9}"/>
              </a:ext>
            </a:extLst>
          </p:cNvPr>
          <p:cNvSpPr txBox="1"/>
          <p:nvPr/>
        </p:nvSpPr>
        <p:spPr>
          <a:xfrm>
            <a:off x="3514722" y="6490034"/>
            <a:ext cx="5857876" cy="254044"/>
          </a:xfrm>
          <a:prstGeom prst="rect">
            <a:avLst/>
          </a:prstGeom>
          <a:noFill/>
        </p:spPr>
        <p:txBody>
          <a:bodyPr wrap="square" rtlCol="0">
            <a:spAutoFit/>
          </a:bodyPr>
          <a:lstStyle/>
          <a:p>
            <a:pPr algn="ctr"/>
            <a:r>
              <a:rPr lang="en-US" sz="1051" dirty="0">
                <a:solidFill>
                  <a:schemeClr val="bg2">
                    <a:lumMod val="50000"/>
                  </a:schemeClr>
                </a:solidFill>
              </a:rPr>
              <a:t>©Agile Brains Consulting Inc. All rights reserved. Not to be reproduced without prior written consent.</a:t>
            </a:r>
          </a:p>
        </p:txBody>
      </p:sp>
      <p:pic>
        <p:nvPicPr>
          <p:cNvPr id="6" name="Picture 5" descr="A close up of a sign&#10;&#10;Description generated with high confidence">
            <a:extLst>
              <a:ext uri="{FF2B5EF4-FFF2-40B4-BE49-F238E27FC236}">
                <a16:creationId xmlns:a16="http://schemas.microsoft.com/office/drawing/2014/main" id="{62ED1D3C-94ED-4E66-AC1F-BA34BDBDD45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7650" y="6273801"/>
            <a:ext cx="542924" cy="542924"/>
          </a:xfrm>
          <a:prstGeom prst="rect">
            <a:avLst/>
          </a:prstGeom>
        </p:spPr>
      </p:pic>
      <p:pic>
        <p:nvPicPr>
          <p:cNvPr id="7" name="Picture 6">
            <a:extLst>
              <a:ext uri="{FF2B5EF4-FFF2-40B4-BE49-F238E27FC236}">
                <a16:creationId xmlns:a16="http://schemas.microsoft.com/office/drawing/2014/main" id="{7B32E106-9E99-4EB7-9524-D39048EF644E}"/>
              </a:ext>
            </a:extLst>
          </p:cNvPr>
          <p:cNvPicPr>
            <a:picLocks noChangeAspect="1"/>
          </p:cNvPicPr>
          <p:nvPr/>
        </p:nvPicPr>
        <p:blipFill rotWithShape="1">
          <a:blip r:embed="rId3">
            <a:extLst>
              <a:ext uri="{28A0092B-C50C-407E-A947-70E740481C1C}">
                <a14:useLocalDpi xmlns:a14="http://schemas.microsoft.com/office/drawing/2010/main" val="0"/>
              </a:ext>
            </a:extLst>
          </a:blip>
          <a:srcRect t="26736" b="30906"/>
          <a:stretch/>
        </p:blipFill>
        <p:spPr>
          <a:xfrm>
            <a:off x="9965555" y="6252635"/>
            <a:ext cx="1301160" cy="551155"/>
          </a:xfrm>
          <a:prstGeom prst="rect">
            <a:avLst/>
          </a:prstGeom>
        </p:spPr>
      </p:pic>
      <p:sp>
        <p:nvSpPr>
          <p:cNvPr id="8" name="Slide Number Placeholder 102">
            <a:extLst>
              <a:ext uri="{FF2B5EF4-FFF2-40B4-BE49-F238E27FC236}">
                <a16:creationId xmlns:a16="http://schemas.microsoft.com/office/drawing/2014/main" id="{A00F2676-DEAE-461D-80E3-9CE7EC56B906}"/>
              </a:ext>
            </a:extLst>
          </p:cNvPr>
          <p:cNvSpPr txBox="1">
            <a:spLocks/>
          </p:cNvSpPr>
          <p:nvPr/>
        </p:nvSpPr>
        <p:spPr>
          <a:xfrm>
            <a:off x="9159626" y="6356351"/>
            <a:ext cx="2844800" cy="365125"/>
          </a:xfrm>
          <a:prstGeom prst="rect">
            <a:avLst/>
          </a:prstGeom>
        </p:spPr>
        <p:txBody>
          <a:bodyPr vert="horz" lIns="121920" tIns="60960" rIns="121920" bIns="6096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04198DC-2EF7-4B34-A789-AD3A4CDEBD28}" type="slidenum">
              <a:rPr lang="en-US" sz="1600"/>
              <a:pPr/>
              <a:t>82</a:t>
            </a:fld>
            <a:endParaRPr lang="en-US" sz="1600" dirty="0"/>
          </a:p>
        </p:txBody>
      </p:sp>
      <p:sp>
        <p:nvSpPr>
          <p:cNvPr id="10" name="Title 1">
            <a:extLst>
              <a:ext uri="{FF2B5EF4-FFF2-40B4-BE49-F238E27FC236}">
                <a16:creationId xmlns:a16="http://schemas.microsoft.com/office/drawing/2014/main" id="{3BE89834-BD39-E245-B3F9-8249364136DD}"/>
              </a:ext>
            </a:extLst>
          </p:cNvPr>
          <p:cNvSpPr txBox="1">
            <a:spLocks/>
          </p:cNvSpPr>
          <p:nvPr/>
        </p:nvSpPr>
        <p:spPr>
          <a:xfrm>
            <a:off x="751114" y="2402803"/>
            <a:ext cx="11253311"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002060"/>
                </a:solidFill>
              </a:rPr>
              <a:t>Resource quotas</a:t>
            </a:r>
          </a:p>
        </p:txBody>
      </p:sp>
    </p:spTree>
    <p:extLst>
      <p:ext uri="{BB962C8B-B14F-4D97-AF65-F5344CB8AC3E}">
        <p14:creationId xmlns:p14="http://schemas.microsoft.com/office/powerpoint/2010/main" val="354535753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2068"/>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D2EB4841-4E96-487D-ABC4-B5548C00F462}"/>
              </a:ext>
            </a:extLst>
          </p:cNvPr>
          <p:cNvCxnSpPr>
            <a:cxnSpLocks/>
          </p:cNvCxnSpPr>
          <p:nvPr/>
        </p:nvCxnSpPr>
        <p:spPr>
          <a:xfrm>
            <a:off x="1" y="6172200"/>
            <a:ext cx="12192001"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4FA1DC61-98B9-4D2E-95B3-4BE126C9E1EA}"/>
              </a:ext>
            </a:extLst>
          </p:cNvPr>
          <p:cNvSpPr txBox="1"/>
          <p:nvPr/>
        </p:nvSpPr>
        <p:spPr>
          <a:xfrm>
            <a:off x="122853" y="6317931"/>
            <a:ext cx="4010899" cy="420564"/>
          </a:xfrm>
          <a:prstGeom prst="rect">
            <a:avLst/>
          </a:prstGeom>
          <a:noFill/>
        </p:spPr>
        <p:txBody>
          <a:bodyPr wrap="square" rtlCol="0">
            <a:spAutoFit/>
          </a:bodyPr>
          <a:lstStyle/>
          <a:p>
            <a:pPr algn="ctr"/>
            <a:r>
              <a:rPr lang="en-US" sz="2133" dirty="0">
                <a:solidFill>
                  <a:schemeClr val="bg2">
                    <a:lumMod val="25000"/>
                  </a:schemeClr>
                </a:solidFill>
              </a:rPr>
              <a:t>Agile Brains Consulting</a:t>
            </a:r>
          </a:p>
        </p:txBody>
      </p:sp>
      <p:sp>
        <p:nvSpPr>
          <p:cNvPr id="9" name="TextBox 8">
            <a:extLst>
              <a:ext uri="{FF2B5EF4-FFF2-40B4-BE49-F238E27FC236}">
                <a16:creationId xmlns:a16="http://schemas.microsoft.com/office/drawing/2014/main" id="{DB8D0BBB-5988-46AA-9EAD-707B6004C7B9}"/>
              </a:ext>
            </a:extLst>
          </p:cNvPr>
          <p:cNvSpPr txBox="1"/>
          <p:nvPr/>
        </p:nvSpPr>
        <p:spPr>
          <a:xfrm>
            <a:off x="3514722" y="6490034"/>
            <a:ext cx="5857876" cy="254044"/>
          </a:xfrm>
          <a:prstGeom prst="rect">
            <a:avLst/>
          </a:prstGeom>
          <a:noFill/>
        </p:spPr>
        <p:txBody>
          <a:bodyPr wrap="square" rtlCol="0">
            <a:spAutoFit/>
          </a:bodyPr>
          <a:lstStyle/>
          <a:p>
            <a:pPr algn="ctr"/>
            <a:r>
              <a:rPr lang="en-US" sz="1051" dirty="0">
                <a:solidFill>
                  <a:schemeClr val="bg2">
                    <a:lumMod val="50000"/>
                  </a:schemeClr>
                </a:solidFill>
              </a:rPr>
              <a:t>©Agile Brains Consulting Inc. All rights reserved. Not to be reproduced without prior written consent.</a:t>
            </a:r>
          </a:p>
        </p:txBody>
      </p:sp>
      <p:pic>
        <p:nvPicPr>
          <p:cNvPr id="10" name="Picture 9" descr="A close up of a sign&#10;&#10;Description generated with high confidence">
            <a:extLst>
              <a:ext uri="{FF2B5EF4-FFF2-40B4-BE49-F238E27FC236}">
                <a16:creationId xmlns:a16="http://schemas.microsoft.com/office/drawing/2014/main" id="{62ED1D3C-94ED-4E66-AC1F-BA34BDBDD45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7650" y="6273801"/>
            <a:ext cx="542924" cy="542924"/>
          </a:xfrm>
          <a:prstGeom prst="rect">
            <a:avLst/>
          </a:prstGeom>
        </p:spPr>
      </p:pic>
      <p:pic>
        <p:nvPicPr>
          <p:cNvPr id="11" name="Picture 10">
            <a:extLst>
              <a:ext uri="{FF2B5EF4-FFF2-40B4-BE49-F238E27FC236}">
                <a16:creationId xmlns:a16="http://schemas.microsoft.com/office/drawing/2014/main" id="{7B32E106-9E99-4EB7-9524-D39048EF644E}"/>
              </a:ext>
            </a:extLst>
          </p:cNvPr>
          <p:cNvPicPr>
            <a:picLocks noChangeAspect="1"/>
          </p:cNvPicPr>
          <p:nvPr/>
        </p:nvPicPr>
        <p:blipFill rotWithShape="1">
          <a:blip r:embed="rId4">
            <a:extLst>
              <a:ext uri="{28A0092B-C50C-407E-A947-70E740481C1C}">
                <a14:useLocalDpi xmlns:a14="http://schemas.microsoft.com/office/drawing/2010/main" val="0"/>
              </a:ext>
            </a:extLst>
          </a:blip>
          <a:srcRect t="26736" b="30906"/>
          <a:stretch/>
        </p:blipFill>
        <p:spPr>
          <a:xfrm>
            <a:off x="9965555" y="6252635"/>
            <a:ext cx="1301160" cy="551155"/>
          </a:xfrm>
          <a:prstGeom prst="rect">
            <a:avLst/>
          </a:prstGeom>
        </p:spPr>
      </p:pic>
      <p:sp>
        <p:nvSpPr>
          <p:cNvPr id="12" name="Slide Number Placeholder 102">
            <a:extLst>
              <a:ext uri="{FF2B5EF4-FFF2-40B4-BE49-F238E27FC236}">
                <a16:creationId xmlns:a16="http://schemas.microsoft.com/office/drawing/2014/main" id="{A00F2676-DEAE-461D-80E3-9CE7EC56B906}"/>
              </a:ext>
            </a:extLst>
          </p:cNvPr>
          <p:cNvSpPr txBox="1">
            <a:spLocks/>
          </p:cNvSpPr>
          <p:nvPr/>
        </p:nvSpPr>
        <p:spPr>
          <a:xfrm>
            <a:off x="9159626" y="6356351"/>
            <a:ext cx="2844800" cy="365125"/>
          </a:xfrm>
          <a:prstGeom prst="rect">
            <a:avLst/>
          </a:prstGeom>
        </p:spPr>
        <p:txBody>
          <a:bodyPr vert="horz" lIns="121920" tIns="60960" rIns="121920" bIns="6096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04198DC-2EF7-4B34-A789-AD3A4CDEBD28}" type="slidenum">
              <a:rPr lang="en-US" sz="1600"/>
              <a:pPr/>
              <a:t>83</a:t>
            </a:fld>
            <a:endParaRPr lang="en-US" sz="1600" dirty="0"/>
          </a:p>
        </p:txBody>
      </p:sp>
      <p:sp>
        <p:nvSpPr>
          <p:cNvPr id="13" name="Title 1">
            <a:extLst>
              <a:ext uri="{FF2B5EF4-FFF2-40B4-BE49-F238E27FC236}">
                <a16:creationId xmlns:a16="http://schemas.microsoft.com/office/drawing/2014/main" id="{AC68EAD2-5CEF-C144-AF94-FFFE255CF7A7}"/>
              </a:ext>
            </a:extLst>
          </p:cNvPr>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002060"/>
                </a:solidFill>
              </a:rPr>
              <a:t>Kubernetes: Resource Quotas</a:t>
            </a:r>
          </a:p>
        </p:txBody>
      </p:sp>
      <p:sp>
        <p:nvSpPr>
          <p:cNvPr id="14" name="Content Placeholder 2">
            <a:extLst>
              <a:ext uri="{FF2B5EF4-FFF2-40B4-BE49-F238E27FC236}">
                <a16:creationId xmlns:a16="http://schemas.microsoft.com/office/drawing/2014/main" id="{18876B8D-F33D-624F-9FB8-635EC8439DB3}"/>
              </a:ext>
            </a:extLst>
          </p:cNvPr>
          <p:cNvSpPr txBox="1">
            <a:spLocks/>
          </p:cNvSpPr>
          <p:nvPr/>
        </p:nvSpPr>
        <p:spPr>
          <a:xfrm>
            <a:off x="1311741" y="1690687"/>
            <a:ext cx="9203859" cy="416367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IN" sz="2400" dirty="0"/>
              <a:t>When several users or teams share a cluster with a fixed number of nodes, there is a concern that one team could use more than its fair share of resources.</a:t>
            </a:r>
          </a:p>
          <a:p>
            <a:pPr>
              <a:lnSpc>
                <a:spcPct val="150000"/>
              </a:lnSpc>
            </a:pPr>
            <a:r>
              <a:rPr lang="en-IN" sz="2400" dirty="0"/>
              <a:t>Resource quotas are a tool for administrators to address this concern.</a:t>
            </a:r>
          </a:p>
          <a:p>
            <a:pPr>
              <a:lnSpc>
                <a:spcPct val="150000"/>
              </a:lnSpc>
            </a:pPr>
            <a:r>
              <a:rPr lang="en-IN" sz="2400" dirty="0"/>
              <a:t>It is defined by “</a:t>
            </a:r>
            <a:r>
              <a:rPr lang="en-IN" sz="2400" b="1" dirty="0" err="1"/>
              <a:t>ResourceQuota</a:t>
            </a:r>
            <a:r>
              <a:rPr lang="en-IN" sz="2400" dirty="0"/>
              <a:t>” object. It provides constraints that </a:t>
            </a:r>
            <a:r>
              <a:rPr lang="en-IN" sz="2400" b="1" dirty="0"/>
              <a:t>limit aggregate resource consumption per namespace.</a:t>
            </a:r>
          </a:p>
        </p:txBody>
      </p:sp>
    </p:spTree>
    <p:extLst>
      <p:ext uri="{BB962C8B-B14F-4D97-AF65-F5344CB8AC3E}">
        <p14:creationId xmlns:p14="http://schemas.microsoft.com/office/powerpoint/2010/main" val="391926730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2068"/>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D2EB4841-4E96-487D-ABC4-B5548C00F462}"/>
              </a:ext>
            </a:extLst>
          </p:cNvPr>
          <p:cNvCxnSpPr>
            <a:cxnSpLocks/>
          </p:cNvCxnSpPr>
          <p:nvPr/>
        </p:nvCxnSpPr>
        <p:spPr>
          <a:xfrm>
            <a:off x="1" y="6172200"/>
            <a:ext cx="12192001"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4FA1DC61-98B9-4D2E-95B3-4BE126C9E1EA}"/>
              </a:ext>
            </a:extLst>
          </p:cNvPr>
          <p:cNvSpPr txBox="1"/>
          <p:nvPr/>
        </p:nvSpPr>
        <p:spPr>
          <a:xfrm>
            <a:off x="122853" y="6317931"/>
            <a:ext cx="4010899" cy="420564"/>
          </a:xfrm>
          <a:prstGeom prst="rect">
            <a:avLst/>
          </a:prstGeom>
          <a:noFill/>
        </p:spPr>
        <p:txBody>
          <a:bodyPr wrap="square" rtlCol="0">
            <a:spAutoFit/>
          </a:bodyPr>
          <a:lstStyle/>
          <a:p>
            <a:pPr algn="ctr"/>
            <a:r>
              <a:rPr lang="en-US" sz="2133" dirty="0">
                <a:solidFill>
                  <a:schemeClr val="bg2">
                    <a:lumMod val="25000"/>
                  </a:schemeClr>
                </a:solidFill>
              </a:rPr>
              <a:t>Agile Brains Consulting</a:t>
            </a:r>
          </a:p>
        </p:txBody>
      </p:sp>
      <p:sp>
        <p:nvSpPr>
          <p:cNvPr id="9" name="TextBox 8">
            <a:extLst>
              <a:ext uri="{FF2B5EF4-FFF2-40B4-BE49-F238E27FC236}">
                <a16:creationId xmlns:a16="http://schemas.microsoft.com/office/drawing/2014/main" id="{DB8D0BBB-5988-46AA-9EAD-707B6004C7B9}"/>
              </a:ext>
            </a:extLst>
          </p:cNvPr>
          <p:cNvSpPr txBox="1"/>
          <p:nvPr/>
        </p:nvSpPr>
        <p:spPr>
          <a:xfrm>
            <a:off x="3514722" y="6490034"/>
            <a:ext cx="5857876" cy="254044"/>
          </a:xfrm>
          <a:prstGeom prst="rect">
            <a:avLst/>
          </a:prstGeom>
          <a:noFill/>
        </p:spPr>
        <p:txBody>
          <a:bodyPr wrap="square" rtlCol="0">
            <a:spAutoFit/>
          </a:bodyPr>
          <a:lstStyle/>
          <a:p>
            <a:pPr algn="ctr"/>
            <a:r>
              <a:rPr lang="en-US" sz="1051" dirty="0">
                <a:solidFill>
                  <a:schemeClr val="bg2">
                    <a:lumMod val="50000"/>
                  </a:schemeClr>
                </a:solidFill>
              </a:rPr>
              <a:t>©Agile Brains Consulting Inc. All rights reserved. Not to be reproduced without prior written consent.</a:t>
            </a:r>
          </a:p>
        </p:txBody>
      </p:sp>
      <p:pic>
        <p:nvPicPr>
          <p:cNvPr id="10" name="Picture 9" descr="A close up of a sign&#10;&#10;Description generated with high confidence">
            <a:extLst>
              <a:ext uri="{FF2B5EF4-FFF2-40B4-BE49-F238E27FC236}">
                <a16:creationId xmlns:a16="http://schemas.microsoft.com/office/drawing/2014/main" id="{62ED1D3C-94ED-4E66-AC1F-BA34BDBDD45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7650" y="6273801"/>
            <a:ext cx="542924" cy="542924"/>
          </a:xfrm>
          <a:prstGeom prst="rect">
            <a:avLst/>
          </a:prstGeom>
        </p:spPr>
      </p:pic>
      <p:sp>
        <p:nvSpPr>
          <p:cNvPr id="12" name="Slide Number Placeholder 102">
            <a:extLst>
              <a:ext uri="{FF2B5EF4-FFF2-40B4-BE49-F238E27FC236}">
                <a16:creationId xmlns:a16="http://schemas.microsoft.com/office/drawing/2014/main" id="{A00F2676-DEAE-461D-80E3-9CE7EC56B906}"/>
              </a:ext>
            </a:extLst>
          </p:cNvPr>
          <p:cNvSpPr txBox="1">
            <a:spLocks/>
          </p:cNvSpPr>
          <p:nvPr/>
        </p:nvSpPr>
        <p:spPr>
          <a:xfrm>
            <a:off x="9159626" y="6356351"/>
            <a:ext cx="2844800" cy="365125"/>
          </a:xfrm>
          <a:prstGeom prst="rect">
            <a:avLst/>
          </a:prstGeom>
        </p:spPr>
        <p:txBody>
          <a:bodyPr vert="horz" lIns="121920" tIns="60960" rIns="121920" bIns="6096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04198DC-2EF7-4B34-A789-AD3A4CDEBD28}" type="slidenum">
              <a:rPr lang="en-US" sz="1600"/>
              <a:pPr/>
              <a:t>84</a:t>
            </a:fld>
            <a:endParaRPr lang="en-US" sz="1600" dirty="0"/>
          </a:p>
        </p:txBody>
      </p:sp>
      <p:sp>
        <p:nvSpPr>
          <p:cNvPr id="13" name="Title 1">
            <a:extLst>
              <a:ext uri="{FF2B5EF4-FFF2-40B4-BE49-F238E27FC236}">
                <a16:creationId xmlns:a16="http://schemas.microsoft.com/office/drawing/2014/main" id="{AC68EAD2-5CEF-C144-AF94-FFFE255CF7A7}"/>
              </a:ext>
            </a:extLst>
          </p:cNvPr>
          <p:cNvSpPr txBox="1">
            <a:spLocks/>
          </p:cNvSpPr>
          <p:nvPr/>
        </p:nvSpPr>
        <p:spPr>
          <a:xfrm>
            <a:off x="339090" y="-150813"/>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002060"/>
                </a:solidFill>
              </a:rPr>
              <a:t>Kubernetes: Compute Resource Quotas</a:t>
            </a:r>
          </a:p>
        </p:txBody>
      </p:sp>
      <p:pic>
        <p:nvPicPr>
          <p:cNvPr id="3" name="Picture 2">
            <a:extLst>
              <a:ext uri="{FF2B5EF4-FFF2-40B4-BE49-F238E27FC236}">
                <a16:creationId xmlns:a16="http://schemas.microsoft.com/office/drawing/2014/main" id="{8ECC68B2-446A-FB48-9939-A0E6AFF260F4}"/>
              </a:ext>
            </a:extLst>
          </p:cNvPr>
          <p:cNvPicPr>
            <a:picLocks noChangeAspect="1"/>
          </p:cNvPicPr>
          <p:nvPr/>
        </p:nvPicPr>
        <p:blipFill>
          <a:blip r:embed="rId4"/>
          <a:stretch>
            <a:fillRect/>
          </a:stretch>
        </p:blipFill>
        <p:spPr>
          <a:xfrm>
            <a:off x="678522" y="1174750"/>
            <a:ext cx="10742190" cy="4391660"/>
          </a:xfrm>
          <a:prstGeom prst="rect">
            <a:avLst/>
          </a:prstGeom>
        </p:spPr>
      </p:pic>
    </p:spTree>
    <p:extLst>
      <p:ext uri="{BB962C8B-B14F-4D97-AF65-F5344CB8AC3E}">
        <p14:creationId xmlns:p14="http://schemas.microsoft.com/office/powerpoint/2010/main" val="309191569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2068"/>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D2EB4841-4E96-487D-ABC4-B5548C00F462}"/>
              </a:ext>
            </a:extLst>
          </p:cNvPr>
          <p:cNvCxnSpPr>
            <a:cxnSpLocks/>
          </p:cNvCxnSpPr>
          <p:nvPr/>
        </p:nvCxnSpPr>
        <p:spPr>
          <a:xfrm>
            <a:off x="1" y="6172200"/>
            <a:ext cx="12192001"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4FA1DC61-98B9-4D2E-95B3-4BE126C9E1EA}"/>
              </a:ext>
            </a:extLst>
          </p:cNvPr>
          <p:cNvSpPr txBox="1"/>
          <p:nvPr/>
        </p:nvSpPr>
        <p:spPr>
          <a:xfrm>
            <a:off x="122853" y="6317931"/>
            <a:ext cx="4010899" cy="420564"/>
          </a:xfrm>
          <a:prstGeom prst="rect">
            <a:avLst/>
          </a:prstGeom>
          <a:noFill/>
        </p:spPr>
        <p:txBody>
          <a:bodyPr wrap="square" rtlCol="0">
            <a:spAutoFit/>
          </a:bodyPr>
          <a:lstStyle/>
          <a:p>
            <a:pPr algn="ctr"/>
            <a:r>
              <a:rPr lang="en-US" sz="2133" dirty="0">
                <a:solidFill>
                  <a:schemeClr val="bg2">
                    <a:lumMod val="25000"/>
                  </a:schemeClr>
                </a:solidFill>
              </a:rPr>
              <a:t>Agile Brains Consulting</a:t>
            </a:r>
          </a:p>
        </p:txBody>
      </p:sp>
      <p:sp>
        <p:nvSpPr>
          <p:cNvPr id="9" name="TextBox 8">
            <a:extLst>
              <a:ext uri="{FF2B5EF4-FFF2-40B4-BE49-F238E27FC236}">
                <a16:creationId xmlns:a16="http://schemas.microsoft.com/office/drawing/2014/main" id="{DB8D0BBB-5988-46AA-9EAD-707B6004C7B9}"/>
              </a:ext>
            </a:extLst>
          </p:cNvPr>
          <p:cNvSpPr txBox="1"/>
          <p:nvPr/>
        </p:nvSpPr>
        <p:spPr>
          <a:xfrm>
            <a:off x="3514722" y="6490034"/>
            <a:ext cx="5857876" cy="254044"/>
          </a:xfrm>
          <a:prstGeom prst="rect">
            <a:avLst/>
          </a:prstGeom>
          <a:noFill/>
        </p:spPr>
        <p:txBody>
          <a:bodyPr wrap="square" rtlCol="0">
            <a:spAutoFit/>
          </a:bodyPr>
          <a:lstStyle/>
          <a:p>
            <a:pPr algn="ctr"/>
            <a:r>
              <a:rPr lang="en-US" sz="1051" dirty="0">
                <a:solidFill>
                  <a:schemeClr val="bg2">
                    <a:lumMod val="50000"/>
                  </a:schemeClr>
                </a:solidFill>
              </a:rPr>
              <a:t>©Agile Brains Consulting Inc. All rights reserved. Not to be reproduced without prior written consent.</a:t>
            </a:r>
          </a:p>
        </p:txBody>
      </p:sp>
      <p:pic>
        <p:nvPicPr>
          <p:cNvPr id="10" name="Picture 9" descr="A close up of a sign&#10;&#10;Description generated with high confidence">
            <a:extLst>
              <a:ext uri="{FF2B5EF4-FFF2-40B4-BE49-F238E27FC236}">
                <a16:creationId xmlns:a16="http://schemas.microsoft.com/office/drawing/2014/main" id="{62ED1D3C-94ED-4E66-AC1F-BA34BDBDD45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7650" y="6273801"/>
            <a:ext cx="542924" cy="542924"/>
          </a:xfrm>
          <a:prstGeom prst="rect">
            <a:avLst/>
          </a:prstGeom>
        </p:spPr>
      </p:pic>
      <p:pic>
        <p:nvPicPr>
          <p:cNvPr id="11" name="Picture 10">
            <a:extLst>
              <a:ext uri="{FF2B5EF4-FFF2-40B4-BE49-F238E27FC236}">
                <a16:creationId xmlns:a16="http://schemas.microsoft.com/office/drawing/2014/main" id="{7B32E106-9E99-4EB7-9524-D39048EF644E}"/>
              </a:ext>
            </a:extLst>
          </p:cNvPr>
          <p:cNvPicPr>
            <a:picLocks noChangeAspect="1"/>
          </p:cNvPicPr>
          <p:nvPr/>
        </p:nvPicPr>
        <p:blipFill rotWithShape="1">
          <a:blip r:embed="rId4">
            <a:extLst>
              <a:ext uri="{28A0092B-C50C-407E-A947-70E740481C1C}">
                <a14:useLocalDpi xmlns:a14="http://schemas.microsoft.com/office/drawing/2010/main" val="0"/>
              </a:ext>
            </a:extLst>
          </a:blip>
          <a:srcRect t="26736" b="30906"/>
          <a:stretch/>
        </p:blipFill>
        <p:spPr>
          <a:xfrm>
            <a:off x="9965555" y="6252635"/>
            <a:ext cx="1301160" cy="551155"/>
          </a:xfrm>
          <a:prstGeom prst="rect">
            <a:avLst/>
          </a:prstGeom>
        </p:spPr>
      </p:pic>
      <p:sp>
        <p:nvSpPr>
          <p:cNvPr id="12" name="Slide Number Placeholder 102">
            <a:extLst>
              <a:ext uri="{FF2B5EF4-FFF2-40B4-BE49-F238E27FC236}">
                <a16:creationId xmlns:a16="http://schemas.microsoft.com/office/drawing/2014/main" id="{A00F2676-DEAE-461D-80E3-9CE7EC56B906}"/>
              </a:ext>
            </a:extLst>
          </p:cNvPr>
          <p:cNvSpPr txBox="1">
            <a:spLocks/>
          </p:cNvSpPr>
          <p:nvPr/>
        </p:nvSpPr>
        <p:spPr>
          <a:xfrm>
            <a:off x="9159626" y="6356351"/>
            <a:ext cx="2844800" cy="365125"/>
          </a:xfrm>
          <a:prstGeom prst="rect">
            <a:avLst/>
          </a:prstGeom>
        </p:spPr>
        <p:txBody>
          <a:bodyPr vert="horz" lIns="121920" tIns="60960" rIns="121920" bIns="6096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04198DC-2EF7-4B34-A789-AD3A4CDEBD28}" type="slidenum">
              <a:rPr lang="en-US" sz="1600"/>
              <a:pPr/>
              <a:t>85</a:t>
            </a:fld>
            <a:endParaRPr lang="en-US" sz="1600" dirty="0"/>
          </a:p>
        </p:txBody>
      </p:sp>
      <p:sp>
        <p:nvSpPr>
          <p:cNvPr id="13" name="Title 1">
            <a:extLst>
              <a:ext uri="{FF2B5EF4-FFF2-40B4-BE49-F238E27FC236}">
                <a16:creationId xmlns:a16="http://schemas.microsoft.com/office/drawing/2014/main" id="{AC68EAD2-5CEF-C144-AF94-FFFE255CF7A7}"/>
              </a:ext>
            </a:extLst>
          </p:cNvPr>
          <p:cNvSpPr txBox="1">
            <a:spLocks/>
          </p:cNvSpPr>
          <p:nvPr/>
        </p:nvSpPr>
        <p:spPr>
          <a:xfrm>
            <a:off x="407670"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002060"/>
                </a:solidFill>
              </a:rPr>
              <a:t>Kubernetes: Storage Resource Quotas</a:t>
            </a:r>
          </a:p>
        </p:txBody>
      </p:sp>
      <p:pic>
        <p:nvPicPr>
          <p:cNvPr id="3" name="Picture 2">
            <a:extLst>
              <a:ext uri="{FF2B5EF4-FFF2-40B4-BE49-F238E27FC236}">
                <a16:creationId xmlns:a16="http://schemas.microsoft.com/office/drawing/2014/main" id="{3CFA3966-A80D-9C40-AE8E-E0F05E11B5A8}"/>
              </a:ext>
            </a:extLst>
          </p:cNvPr>
          <p:cNvPicPr>
            <a:picLocks noChangeAspect="1"/>
          </p:cNvPicPr>
          <p:nvPr/>
        </p:nvPicPr>
        <p:blipFill>
          <a:blip r:embed="rId5"/>
          <a:stretch>
            <a:fillRect/>
          </a:stretch>
        </p:blipFill>
        <p:spPr>
          <a:xfrm>
            <a:off x="1876424" y="1031818"/>
            <a:ext cx="7759066" cy="4956232"/>
          </a:xfrm>
          <a:prstGeom prst="rect">
            <a:avLst/>
          </a:prstGeom>
        </p:spPr>
      </p:pic>
    </p:spTree>
    <p:extLst>
      <p:ext uri="{BB962C8B-B14F-4D97-AF65-F5344CB8AC3E}">
        <p14:creationId xmlns:p14="http://schemas.microsoft.com/office/powerpoint/2010/main" val="309266047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2068"/>
        <p:cNvGrpSpPr/>
        <p:nvPr/>
      </p:nvGrpSpPr>
      <p:grpSpPr>
        <a:xfrm>
          <a:off x="0" y="0"/>
          <a:ext cx="0" cy="0"/>
          <a:chOff x="0" y="0"/>
          <a:chExt cx="0" cy="0"/>
        </a:xfrm>
      </p:grpSpPr>
      <p:pic>
        <p:nvPicPr>
          <p:cNvPr id="3" name="Picture 2">
            <a:extLst>
              <a:ext uri="{FF2B5EF4-FFF2-40B4-BE49-F238E27FC236}">
                <a16:creationId xmlns:a16="http://schemas.microsoft.com/office/drawing/2014/main" id="{DB74B24A-D2B6-F240-A625-6E1A7E234372}"/>
              </a:ext>
            </a:extLst>
          </p:cNvPr>
          <p:cNvPicPr>
            <a:picLocks noChangeAspect="1"/>
          </p:cNvPicPr>
          <p:nvPr/>
        </p:nvPicPr>
        <p:blipFill>
          <a:blip r:embed="rId3"/>
          <a:stretch>
            <a:fillRect/>
          </a:stretch>
        </p:blipFill>
        <p:spPr>
          <a:xfrm>
            <a:off x="3514722" y="1222658"/>
            <a:ext cx="4097658" cy="4927477"/>
          </a:xfrm>
          <a:prstGeom prst="rect">
            <a:avLst/>
          </a:prstGeom>
        </p:spPr>
      </p:pic>
      <p:cxnSp>
        <p:nvCxnSpPr>
          <p:cNvPr id="7" name="Straight Connector 6">
            <a:extLst>
              <a:ext uri="{FF2B5EF4-FFF2-40B4-BE49-F238E27FC236}">
                <a16:creationId xmlns:a16="http://schemas.microsoft.com/office/drawing/2014/main" id="{D2EB4841-4E96-487D-ABC4-B5548C00F462}"/>
              </a:ext>
            </a:extLst>
          </p:cNvPr>
          <p:cNvCxnSpPr>
            <a:cxnSpLocks/>
          </p:cNvCxnSpPr>
          <p:nvPr/>
        </p:nvCxnSpPr>
        <p:spPr>
          <a:xfrm>
            <a:off x="1" y="6172200"/>
            <a:ext cx="12192001"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4FA1DC61-98B9-4D2E-95B3-4BE126C9E1EA}"/>
              </a:ext>
            </a:extLst>
          </p:cNvPr>
          <p:cNvSpPr txBox="1"/>
          <p:nvPr/>
        </p:nvSpPr>
        <p:spPr>
          <a:xfrm>
            <a:off x="122853" y="6317931"/>
            <a:ext cx="4010899" cy="420564"/>
          </a:xfrm>
          <a:prstGeom prst="rect">
            <a:avLst/>
          </a:prstGeom>
          <a:noFill/>
        </p:spPr>
        <p:txBody>
          <a:bodyPr wrap="square" rtlCol="0">
            <a:spAutoFit/>
          </a:bodyPr>
          <a:lstStyle/>
          <a:p>
            <a:pPr algn="ctr"/>
            <a:r>
              <a:rPr lang="en-US" sz="2133" dirty="0">
                <a:solidFill>
                  <a:schemeClr val="bg2">
                    <a:lumMod val="25000"/>
                  </a:schemeClr>
                </a:solidFill>
              </a:rPr>
              <a:t>Agile Brains Consulting</a:t>
            </a:r>
          </a:p>
        </p:txBody>
      </p:sp>
      <p:sp>
        <p:nvSpPr>
          <p:cNvPr id="9" name="TextBox 8">
            <a:extLst>
              <a:ext uri="{FF2B5EF4-FFF2-40B4-BE49-F238E27FC236}">
                <a16:creationId xmlns:a16="http://schemas.microsoft.com/office/drawing/2014/main" id="{DB8D0BBB-5988-46AA-9EAD-707B6004C7B9}"/>
              </a:ext>
            </a:extLst>
          </p:cNvPr>
          <p:cNvSpPr txBox="1"/>
          <p:nvPr/>
        </p:nvSpPr>
        <p:spPr>
          <a:xfrm>
            <a:off x="3514722" y="6490034"/>
            <a:ext cx="5857876" cy="254044"/>
          </a:xfrm>
          <a:prstGeom prst="rect">
            <a:avLst/>
          </a:prstGeom>
          <a:noFill/>
        </p:spPr>
        <p:txBody>
          <a:bodyPr wrap="square" rtlCol="0">
            <a:spAutoFit/>
          </a:bodyPr>
          <a:lstStyle/>
          <a:p>
            <a:pPr algn="ctr"/>
            <a:r>
              <a:rPr lang="en-US" sz="1051" dirty="0">
                <a:solidFill>
                  <a:schemeClr val="bg2">
                    <a:lumMod val="50000"/>
                  </a:schemeClr>
                </a:solidFill>
              </a:rPr>
              <a:t>©Agile Brains Consulting Inc. All rights reserved. Not to be reproduced without prior written consent.</a:t>
            </a:r>
          </a:p>
        </p:txBody>
      </p:sp>
      <p:pic>
        <p:nvPicPr>
          <p:cNvPr id="10" name="Picture 9" descr="A close up of a sign&#10;&#10;Description generated with high confidence">
            <a:extLst>
              <a:ext uri="{FF2B5EF4-FFF2-40B4-BE49-F238E27FC236}">
                <a16:creationId xmlns:a16="http://schemas.microsoft.com/office/drawing/2014/main" id="{62ED1D3C-94ED-4E66-AC1F-BA34BDBDD45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47650" y="6273801"/>
            <a:ext cx="542924" cy="542924"/>
          </a:xfrm>
          <a:prstGeom prst="rect">
            <a:avLst/>
          </a:prstGeom>
        </p:spPr>
      </p:pic>
      <p:pic>
        <p:nvPicPr>
          <p:cNvPr id="11" name="Picture 10">
            <a:extLst>
              <a:ext uri="{FF2B5EF4-FFF2-40B4-BE49-F238E27FC236}">
                <a16:creationId xmlns:a16="http://schemas.microsoft.com/office/drawing/2014/main" id="{7B32E106-9E99-4EB7-9524-D39048EF644E}"/>
              </a:ext>
            </a:extLst>
          </p:cNvPr>
          <p:cNvPicPr>
            <a:picLocks noChangeAspect="1"/>
          </p:cNvPicPr>
          <p:nvPr/>
        </p:nvPicPr>
        <p:blipFill rotWithShape="1">
          <a:blip r:embed="rId5">
            <a:extLst>
              <a:ext uri="{28A0092B-C50C-407E-A947-70E740481C1C}">
                <a14:useLocalDpi xmlns:a14="http://schemas.microsoft.com/office/drawing/2010/main" val="0"/>
              </a:ext>
            </a:extLst>
          </a:blip>
          <a:srcRect t="26736" b="30906"/>
          <a:stretch/>
        </p:blipFill>
        <p:spPr>
          <a:xfrm>
            <a:off x="9965555" y="6252635"/>
            <a:ext cx="1301160" cy="551155"/>
          </a:xfrm>
          <a:prstGeom prst="rect">
            <a:avLst/>
          </a:prstGeom>
        </p:spPr>
      </p:pic>
      <p:sp>
        <p:nvSpPr>
          <p:cNvPr id="12" name="Slide Number Placeholder 102">
            <a:extLst>
              <a:ext uri="{FF2B5EF4-FFF2-40B4-BE49-F238E27FC236}">
                <a16:creationId xmlns:a16="http://schemas.microsoft.com/office/drawing/2014/main" id="{A00F2676-DEAE-461D-80E3-9CE7EC56B906}"/>
              </a:ext>
            </a:extLst>
          </p:cNvPr>
          <p:cNvSpPr txBox="1">
            <a:spLocks/>
          </p:cNvSpPr>
          <p:nvPr/>
        </p:nvSpPr>
        <p:spPr>
          <a:xfrm>
            <a:off x="9159626" y="6356351"/>
            <a:ext cx="2844800" cy="365125"/>
          </a:xfrm>
          <a:prstGeom prst="rect">
            <a:avLst/>
          </a:prstGeom>
        </p:spPr>
        <p:txBody>
          <a:bodyPr vert="horz" lIns="121920" tIns="60960" rIns="121920" bIns="6096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04198DC-2EF7-4B34-A789-AD3A4CDEBD28}" type="slidenum">
              <a:rPr lang="en-US" sz="1600"/>
              <a:pPr/>
              <a:t>86</a:t>
            </a:fld>
            <a:endParaRPr lang="en-US" sz="1600" dirty="0"/>
          </a:p>
        </p:txBody>
      </p:sp>
      <p:sp>
        <p:nvSpPr>
          <p:cNvPr id="13" name="Title 1">
            <a:extLst>
              <a:ext uri="{FF2B5EF4-FFF2-40B4-BE49-F238E27FC236}">
                <a16:creationId xmlns:a16="http://schemas.microsoft.com/office/drawing/2014/main" id="{AC68EAD2-5CEF-C144-AF94-FFFE255CF7A7}"/>
              </a:ext>
            </a:extLst>
          </p:cNvPr>
          <p:cNvSpPr txBox="1">
            <a:spLocks/>
          </p:cNvSpPr>
          <p:nvPr/>
        </p:nvSpPr>
        <p:spPr>
          <a:xfrm>
            <a:off x="247650" y="-62124"/>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002060"/>
                </a:solidFill>
              </a:rPr>
              <a:t>Kubernetes: Object Count Quotas</a:t>
            </a:r>
          </a:p>
        </p:txBody>
      </p:sp>
    </p:spTree>
    <p:extLst>
      <p:ext uri="{BB962C8B-B14F-4D97-AF65-F5344CB8AC3E}">
        <p14:creationId xmlns:p14="http://schemas.microsoft.com/office/powerpoint/2010/main" val="121143027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2068"/>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D2EB4841-4E96-487D-ABC4-B5548C00F462}"/>
              </a:ext>
            </a:extLst>
          </p:cNvPr>
          <p:cNvCxnSpPr>
            <a:cxnSpLocks/>
          </p:cNvCxnSpPr>
          <p:nvPr/>
        </p:nvCxnSpPr>
        <p:spPr>
          <a:xfrm>
            <a:off x="1" y="6172200"/>
            <a:ext cx="12192001"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4FA1DC61-98B9-4D2E-95B3-4BE126C9E1EA}"/>
              </a:ext>
            </a:extLst>
          </p:cNvPr>
          <p:cNvSpPr txBox="1"/>
          <p:nvPr/>
        </p:nvSpPr>
        <p:spPr>
          <a:xfrm>
            <a:off x="122853" y="6317931"/>
            <a:ext cx="4010899" cy="420564"/>
          </a:xfrm>
          <a:prstGeom prst="rect">
            <a:avLst/>
          </a:prstGeom>
          <a:noFill/>
        </p:spPr>
        <p:txBody>
          <a:bodyPr wrap="square" rtlCol="0">
            <a:spAutoFit/>
          </a:bodyPr>
          <a:lstStyle/>
          <a:p>
            <a:pPr algn="ctr"/>
            <a:r>
              <a:rPr lang="en-US" sz="2133" dirty="0">
                <a:solidFill>
                  <a:schemeClr val="bg2">
                    <a:lumMod val="25000"/>
                  </a:schemeClr>
                </a:solidFill>
              </a:rPr>
              <a:t>Agile Brains Consulting</a:t>
            </a:r>
          </a:p>
        </p:txBody>
      </p:sp>
      <p:sp>
        <p:nvSpPr>
          <p:cNvPr id="9" name="TextBox 8">
            <a:extLst>
              <a:ext uri="{FF2B5EF4-FFF2-40B4-BE49-F238E27FC236}">
                <a16:creationId xmlns:a16="http://schemas.microsoft.com/office/drawing/2014/main" id="{DB8D0BBB-5988-46AA-9EAD-707B6004C7B9}"/>
              </a:ext>
            </a:extLst>
          </p:cNvPr>
          <p:cNvSpPr txBox="1"/>
          <p:nvPr/>
        </p:nvSpPr>
        <p:spPr>
          <a:xfrm>
            <a:off x="3514722" y="6490034"/>
            <a:ext cx="5857876" cy="254044"/>
          </a:xfrm>
          <a:prstGeom prst="rect">
            <a:avLst/>
          </a:prstGeom>
          <a:noFill/>
        </p:spPr>
        <p:txBody>
          <a:bodyPr wrap="square" rtlCol="0">
            <a:spAutoFit/>
          </a:bodyPr>
          <a:lstStyle/>
          <a:p>
            <a:pPr algn="ctr"/>
            <a:r>
              <a:rPr lang="en-US" sz="1051" dirty="0">
                <a:solidFill>
                  <a:schemeClr val="bg2">
                    <a:lumMod val="50000"/>
                  </a:schemeClr>
                </a:solidFill>
              </a:rPr>
              <a:t>©Agile Brains Consulting Inc. All rights reserved. Not to be reproduced without prior written consent.</a:t>
            </a:r>
          </a:p>
        </p:txBody>
      </p:sp>
      <p:pic>
        <p:nvPicPr>
          <p:cNvPr id="10" name="Picture 9" descr="A close up of a sign&#10;&#10;Description generated with high confidence">
            <a:extLst>
              <a:ext uri="{FF2B5EF4-FFF2-40B4-BE49-F238E27FC236}">
                <a16:creationId xmlns:a16="http://schemas.microsoft.com/office/drawing/2014/main" id="{62ED1D3C-94ED-4E66-AC1F-BA34BDBDD45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7650" y="6273801"/>
            <a:ext cx="542924" cy="542924"/>
          </a:xfrm>
          <a:prstGeom prst="rect">
            <a:avLst/>
          </a:prstGeom>
        </p:spPr>
      </p:pic>
      <p:pic>
        <p:nvPicPr>
          <p:cNvPr id="11" name="Picture 10">
            <a:extLst>
              <a:ext uri="{FF2B5EF4-FFF2-40B4-BE49-F238E27FC236}">
                <a16:creationId xmlns:a16="http://schemas.microsoft.com/office/drawing/2014/main" id="{7B32E106-9E99-4EB7-9524-D39048EF644E}"/>
              </a:ext>
            </a:extLst>
          </p:cNvPr>
          <p:cNvPicPr>
            <a:picLocks noChangeAspect="1"/>
          </p:cNvPicPr>
          <p:nvPr/>
        </p:nvPicPr>
        <p:blipFill rotWithShape="1">
          <a:blip r:embed="rId4">
            <a:extLst>
              <a:ext uri="{28A0092B-C50C-407E-A947-70E740481C1C}">
                <a14:useLocalDpi xmlns:a14="http://schemas.microsoft.com/office/drawing/2010/main" val="0"/>
              </a:ext>
            </a:extLst>
          </a:blip>
          <a:srcRect t="26736" b="30906"/>
          <a:stretch/>
        </p:blipFill>
        <p:spPr>
          <a:xfrm>
            <a:off x="9965555" y="6252635"/>
            <a:ext cx="1301160" cy="551155"/>
          </a:xfrm>
          <a:prstGeom prst="rect">
            <a:avLst/>
          </a:prstGeom>
        </p:spPr>
      </p:pic>
      <p:sp>
        <p:nvSpPr>
          <p:cNvPr id="12" name="Slide Number Placeholder 102">
            <a:extLst>
              <a:ext uri="{FF2B5EF4-FFF2-40B4-BE49-F238E27FC236}">
                <a16:creationId xmlns:a16="http://schemas.microsoft.com/office/drawing/2014/main" id="{A00F2676-DEAE-461D-80E3-9CE7EC56B906}"/>
              </a:ext>
            </a:extLst>
          </p:cNvPr>
          <p:cNvSpPr txBox="1">
            <a:spLocks/>
          </p:cNvSpPr>
          <p:nvPr/>
        </p:nvSpPr>
        <p:spPr>
          <a:xfrm>
            <a:off x="9159626" y="6356351"/>
            <a:ext cx="2844800" cy="365125"/>
          </a:xfrm>
          <a:prstGeom prst="rect">
            <a:avLst/>
          </a:prstGeom>
        </p:spPr>
        <p:txBody>
          <a:bodyPr vert="horz" lIns="121920" tIns="60960" rIns="121920" bIns="6096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04198DC-2EF7-4B34-A789-AD3A4CDEBD28}" type="slidenum">
              <a:rPr lang="en-US" sz="1600"/>
              <a:pPr/>
              <a:t>87</a:t>
            </a:fld>
            <a:endParaRPr lang="en-US" sz="1600" dirty="0"/>
          </a:p>
        </p:txBody>
      </p:sp>
      <p:sp>
        <p:nvSpPr>
          <p:cNvPr id="13" name="Title 1">
            <a:extLst>
              <a:ext uri="{FF2B5EF4-FFF2-40B4-BE49-F238E27FC236}">
                <a16:creationId xmlns:a16="http://schemas.microsoft.com/office/drawing/2014/main" id="{AC68EAD2-5CEF-C144-AF94-FFFE255CF7A7}"/>
              </a:ext>
            </a:extLst>
          </p:cNvPr>
          <p:cNvSpPr txBox="1">
            <a:spLocks/>
          </p:cNvSpPr>
          <p:nvPr/>
        </p:nvSpPr>
        <p:spPr>
          <a:xfrm>
            <a:off x="519112" y="240204"/>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002060"/>
                </a:solidFill>
              </a:rPr>
              <a:t>Kubernetes: Resource Quotas Example</a:t>
            </a:r>
          </a:p>
        </p:txBody>
      </p:sp>
      <p:sp>
        <p:nvSpPr>
          <p:cNvPr id="16" name="TextBox 15">
            <a:extLst>
              <a:ext uri="{FF2B5EF4-FFF2-40B4-BE49-F238E27FC236}">
                <a16:creationId xmlns:a16="http://schemas.microsoft.com/office/drawing/2014/main" id="{67F5106A-AECB-984B-A06F-3CAC2002997C}"/>
              </a:ext>
            </a:extLst>
          </p:cNvPr>
          <p:cNvSpPr txBox="1"/>
          <p:nvPr/>
        </p:nvSpPr>
        <p:spPr>
          <a:xfrm>
            <a:off x="790574" y="1711497"/>
            <a:ext cx="1976823" cy="307777"/>
          </a:xfrm>
          <a:prstGeom prst="rect">
            <a:avLst/>
          </a:prstGeom>
          <a:noFill/>
        </p:spPr>
        <p:txBody>
          <a:bodyPr wrap="none" rtlCol="0">
            <a:spAutoFit/>
          </a:bodyPr>
          <a:lstStyle/>
          <a:p>
            <a:r>
              <a:rPr lang="en-US" sz="1400" dirty="0" err="1"/>
              <a:t>cpu_memory_quota.yml</a:t>
            </a:r>
            <a:endParaRPr lang="en-US" sz="1400" dirty="0"/>
          </a:p>
        </p:txBody>
      </p:sp>
      <p:sp>
        <p:nvSpPr>
          <p:cNvPr id="2" name="Rectangle 1">
            <a:extLst>
              <a:ext uri="{FF2B5EF4-FFF2-40B4-BE49-F238E27FC236}">
                <a16:creationId xmlns:a16="http://schemas.microsoft.com/office/drawing/2014/main" id="{7456E51D-155A-9E40-B6A9-20E9F0C3AA91}"/>
              </a:ext>
            </a:extLst>
          </p:cNvPr>
          <p:cNvSpPr/>
          <p:nvPr/>
        </p:nvSpPr>
        <p:spPr>
          <a:xfrm>
            <a:off x="5410200" y="2406709"/>
            <a:ext cx="3962398" cy="2462213"/>
          </a:xfrm>
          <a:prstGeom prst="rect">
            <a:avLst/>
          </a:prstGeom>
          <a:ln>
            <a:solidFill>
              <a:schemeClr val="accent1"/>
            </a:solidFill>
          </a:ln>
        </p:spPr>
        <p:txBody>
          <a:bodyPr wrap="square">
            <a:spAutoFit/>
          </a:bodyPr>
          <a:lstStyle/>
          <a:p>
            <a:r>
              <a:rPr lang="en-US" sz="1400" dirty="0" err="1">
                <a:solidFill>
                  <a:srgbClr val="00A3AF"/>
                </a:solidFill>
                <a:latin typeface="Courier" pitchFamily="2" charset="0"/>
              </a:rPr>
              <a:t>apiVersion</a:t>
            </a:r>
            <a:r>
              <a:rPr lang="en-US" sz="1400" dirty="0">
                <a:solidFill>
                  <a:srgbClr val="C020BF"/>
                </a:solidFill>
                <a:latin typeface="Courier" pitchFamily="2" charset="0"/>
              </a:rPr>
              <a:t>:</a:t>
            </a:r>
            <a:r>
              <a:rPr lang="en-US" sz="1400" dirty="0">
                <a:solidFill>
                  <a:srgbClr val="4D2F2D"/>
                </a:solidFill>
                <a:latin typeface="Courier" pitchFamily="2" charset="0"/>
              </a:rPr>
              <a:t> v1</a:t>
            </a:r>
            <a:endParaRPr lang="en-US" sz="1400" dirty="0">
              <a:solidFill>
                <a:srgbClr val="00A3AF"/>
              </a:solidFill>
              <a:latin typeface="Courier" pitchFamily="2" charset="0"/>
            </a:endParaRPr>
          </a:p>
          <a:p>
            <a:r>
              <a:rPr lang="en-US" sz="1400" dirty="0">
                <a:solidFill>
                  <a:srgbClr val="00A3AF"/>
                </a:solidFill>
                <a:latin typeface="Courier" pitchFamily="2" charset="0"/>
              </a:rPr>
              <a:t>kind</a:t>
            </a:r>
            <a:r>
              <a:rPr lang="en-US" sz="1400" dirty="0">
                <a:solidFill>
                  <a:srgbClr val="C020BF"/>
                </a:solidFill>
                <a:latin typeface="Courier" pitchFamily="2" charset="0"/>
              </a:rPr>
              <a:t>:</a:t>
            </a:r>
            <a:r>
              <a:rPr lang="en-US" sz="1400" dirty="0">
                <a:solidFill>
                  <a:srgbClr val="4D2F2D"/>
                </a:solidFill>
                <a:latin typeface="Courier" pitchFamily="2" charset="0"/>
              </a:rPr>
              <a:t> </a:t>
            </a:r>
            <a:r>
              <a:rPr lang="en-US" sz="1400" dirty="0" err="1">
                <a:solidFill>
                  <a:srgbClr val="4D2F2D"/>
                </a:solidFill>
                <a:latin typeface="Courier" pitchFamily="2" charset="0"/>
              </a:rPr>
              <a:t>ResourceQuota</a:t>
            </a:r>
            <a:endParaRPr lang="en-US" sz="1400" dirty="0">
              <a:solidFill>
                <a:srgbClr val="4D2F2D"/>
              </a:solidFill>
              <a:latin typeface="Courier" pitchFamily="2" charset="0"/>
            </a:endParaRPr>
          </a:p>
          <a:p>
            <a:r>
              <a:rPr lang="en-US" sz="1400" dirty="0">
                <a:solidFill>
                  <a:srgbClr val="00A3AF"/>
                </a:solidFill>
                <a:latin typeface="Courier" pitchFamily="2" charset="0"/>
              </a:rPr>
              <a:t>metadata</a:t>
            </a:r>
            <a:r>
              <a:rPr lang="en-US" sz="1400" dirty="0">
                <a:solidFill>
                  <a:srgbClr val="C020BF"/>
                </a:solidFill>
                <a:latin typeface="Courier" pitchFamily="2" charset="0"/>
              </a:rPr>
              <a:t>:</a:t>
            </a:r>
            <a:endParaRPr lang="en-US" sz="1400" dirty="0">
              <a:solidFill>
                <a:srgbClr val="00A3AF"/>
              </a:solidFill>
              <a:latin typeface="Courier" pitchFamily="2" charset="0"/>
            </a:endParaRPr>
          </a:p>
          <a:p>
            <a:r>
              <a:rPr lang="en-US" sz="1400" dirty="0">
                <a:solidFill>
                  <a:srgbClr val="4D2F2D"/>
                </a:solidFill>
                <a:latin typeface="Courier" pitchFamily="2" charset="0"/>
              </a:rPr>
              <a:t>  </a:t>
            </a:r>
            <a:r>
              <a:rPr lang="en-US" sz="1400" dirty="0">
                <a:solidFill>
                  <a:srgbClr val="00A3AF"/>
                </a:solidFill>
                <a:latin typeface="Courier" pitchFamily="2" charset="0"/>
              </a:rPr>
              <a:t>name</a:t>
            </a:r>
            <a:r>
              <a:rPr lang="en-US" sz="1400" dirty="0">
                <a:solidFill>
                  <a:srgbClr val="C020BF"/>
                </a:solidFill>
                <a:latin typeface="Courier" pitchFamily="2" charset="0"/>
              </a:rPr>
              <a:t>:</a:t>
            </a:r>
            <a:r>
              <a:rPr lang="en-US" sz="1400" dirty="0">
                <a:solidFill>
                  <a:srgbClr val="4D2F2D"/>
                </a:solidFill>
                <a:latin typeface="Courier" pitchFamily="2" charset="0"/>
              </a:rPr>
              <a:t> compute-resources</a:t>
            </a:r>
          </a:p>
          <a:p>
            <a:r>
              <a:rPr lang="en-US" sz="1400" dirty="0">
                <a:solidFill>
                  <a:srgbClr val="00A3AF"/>
                </a:solidFill>
                <a:latin typeface="Courier" pitchFamily="2" charset="0"/>
              </a:rPr>
              <a:t>spec</a:t>
            </a:r>
            <a:r>
              <a:rPr lang="en-US" sz="1400" dirty="0">
                <a:solidFill>
                  <a:srgbClr val="C020BF"/>
                </a:solidFill>
                <a:latin typeface="Courier" pitchFamily="2" charset="0"/>
              </a:rPr>
              <a:t>:</a:t>
            </a:r>
            <a:endParaRPr lang="en-US" sz="1400" dirty="0">
              <a:solidFill>
                <a:srgbClr val="00A3AF"/>
              </a:solidFill>
              <a:latin typeface="Courier" pitchFamily="2" charset="0"/>
            </a:endParaRPr>
          </a:p>
          <a:p>
            <a:r>
              <a:rPr lang="en-US" sz="1400" dirty="0">
                <a:solidFill>
                  <a:srgbClr val="4D2F2D"/>
                </a:solidFill>
                <a:latin typeface="Courier" pitchFamily="2" charset="0"/>
              </a:rPr>
              <a:t>  </a:t>
            </a:r>
            <a:r>
              <a:rPr lang="en-US" sz="1400" dirty="0">
                <a:solidFill>
                  <a:srgbClr val="00A3AF"/>
                </a:solidFill>
                <a:latin typeface="Courier" pitchFamily="2" charset="0"/>
              </a:rPr>
              <a:t>hard</a:t>
            </a:r>
            <a:r>
              <a:rPr lang="en-US" sz="1400" dirty="0">
                <a:solidFill>
                  <a:srgbClr val="C020BF"/>
                </a:solidFill>
                <a:latin typeface="Courier" pitchFamily="2" charset="0"/>
              </a:rPr>
              <a:t>:</a:t>
            </a:r>
            <a:endParaRPr lang="en-US" sz="1400" dirty="0">
              <a:solidFill>
                <a:srgbClr val="00A3AF"/>
              </a:solidFill>
              <a:latin typeface="Courier" pitchFamily="2" charset="0"/>
            </a:endParaRPr>
          </a:p>
          <a:p>
            <a:r>
              <a:rPr lang="en-US" sz="1400" dirty="0">
                <a:solidFill>
                  <a:srgbClr val="4D2F2D"/>
                </a:solidFill>
                <a:latin typeface="Courier" pitchFamily="2" charset="0"/>
              </a:rPr>
              <a:t>    </a:t>
            </a:r>
            <a:r>
              <a:rPr lang="en-US" sz="1400" dirty="0">
                <a:solidFill>
                  <a:srgbClr val="00A3AF"/>
                </a:solidFill>
                <a:latin typeface="Courier" pitchFamily="2" charset="0"/>
              </a:rPr>
              <a:t>pods</a:t>
            </a:r>
            <a:r>
              <a:rPr lang="en-US" sz="1400" dirty="0">
                <a:solidFill>
                  <a:srgbClr val="C020BF"/>
                </a:solidFill>
                <a:latin typeface="Courier" pitchFamily="2" charset="0"/>
              </a:rPr>
              <a:t>:</a:t>
            </a:r>
            <a:r>
              <a:rPr lang="en-US" sz="1400" dirty="0">
                <a:solidFill>
                  <a:srgbClr val="4D2F2D"/>
                </a:solidFill>
                <a:latin typeface="Courier" pitchFamily="2" charset="0"/>
              </a:rPr>
              <a:t> </a:t>
            </a:r>
            <a:r>
              <a:rPr lang="en-US" sz="1400" dirty="0">
                <a:solidFill>
                  <a:srgbClr val="B12513"/>
                </a:solidFill>
                <a:latin typeface="Courier" pitchFamily="2" charset="0"/>
              </a:rPr>
              <a:t>"4"</a:t>
            </a:r>
            <a:endParaRPr lang="en-US" sz="1400" dirty="0">
              <a:solidFill>
                <a:srgbClr val="4D2F2D"/>
              </a:solidFill>
              <a:latin typeface="Courier" pitchFamily="2" charset="0"/>
            </a:endParaRPr>
          </a:p>
          <a:p>
            <a:r>
              <a:rPr lang="en-US" sz="1400" dirty="0">
                <a:solidFill>
                  <a:srgbClr val="4D2F2D"/>
                </a:solidFill>
                <a:latin typeface="Courier" pitchFamily="2" charset="0"/>
              </a:rPr>
              <a:t>    </a:t>
            </a:r>
            <a:r>
              <a:rPr lang="en-US" sz="1400" dirty="0" err="1">
                <a:solidFill>
                  <a:srgbClr val="00A3AF"/>
                </a:solidFill>
                <a:latin typeface="Courier" pitchFamily="2" charset="0"/>
              </a:rPr>
              <a:t>requests.cpu</a:t>
            </a:r>
            <a:r>
              <a:rPr lang="en-US" sz="1400" dirty="0">
                <a:solidFill>
                  <a:srgbClr val="C020BF"/>
                </a:solidFill>
                <a:latin typeface="Courier" pitchFamily="2" charset="0"/>
              </a:rPr>
              <a:t>:</a:t>
            </a:r>
            <a:r>
              <a:rPr lang="en-US" sz="1400" dirty="0">
                <a:solidFill>
                  <a:srgbClr val="4D2F2D"/>
                </a:solidFill>
                <a:latin typeface="Courier" pitchFamily="2" charset="0"/>
              </a:rPr>
              <a:t> </a:t>
            </a:r>
            <a:r>
              <a:rPr lang="en-US" sz="1400" dirty="0">
                <a:solidFill>
                  <a:srgbClr val="B12513"/>
                </a:solidFill>
                <a:latin typeface="Courier" pitchFamily="2" charset="0"/>
              </a:rPr>
              <a:t>"1"</a:t>
            </a:r>
            <a:endParaRPr lang="en-US" sz="1400" dirty="0">
              <a:solidFill>
                <a:srgbClr val="00A3AF"/>
              </a:solidFill>
              <a:latin typeface="Courier" pitchFamily="2" charset="0"/>
            </a:endParaRPr>
          </a:p>
          <a:p>
            <a:r>
              <a:rPr lang="en-US" sz="1400" dirty="0">
                <a:solidFill>
                  <a:srgbClr val="4D2F2D"/>
                </a:solidFill>
                <a:latin typeface="Courier" pitchFamily="2" charset="0"/>
              </a:rPr>
              <a:t>    </a:t>
            </a:r>
            <a:r>
              <a:rPr lang="en-US" sz="1400" dirty="0" err="1">
                <a:solidFill>
                  <a:srgbClr val="00A3AF"/>
                </a:solidFill>
                <a:latin typeface="Courier" pitchFamily="2" charset="0"/>
              </a:rPr>
              <a:t>requests.memory</a:t>
            </a:r>
            <a:r>
              <a:rPr lang="en-US" sz="1400" dirty="0">
                <a:solidFill>
                  <a:srgbClr val="C020BF"/>
                </a:solidFill>
                <a:latin typeface="Courier" pitchFamily="2" charset="0"/>
              </a:rPr>
              <a:t>:</a:t>
            </a:r>
            <a:r>
              <a:rPr lang="en-US" sz="1400" dirty="0">
                <a:solidFill>
                  <a:srgbClr val="4D2F2D"/>
                </a:solidFill>
                <a:latin typeface="Courier" pitchFamily="2" charset="0"/>
              </a:rPr>
              <a:t> 1Gi</a:t>
            </a:r>
            <a:endParaRPr lang="en-US" sz="1400" dirty="0">
              <a:solidFill>
                <a:srgbClr val="00A3AF"/>
              </a:solidFill>
              <a:latin typeface="Courier" pitchFamily="2" charset="0"/>
            </a:endParaRPr>
          </a:p>
          <a:p>
            <a:r>
              <a:rPr lang="en-US" sz="1400" dirty="0">
                <a:solidFill>
                  <a:srgbClr val="4D2F2D"/>
                </a:solidFill>
                <a:latin typeface="Courier" pitchFamily="2" charset="0"/>
              </a:rPr>
              <a:t>    </a:t>
            </a:r>
            <a:r>
              <a:rPr lang="en-US" sz="1400" dirty="0" err="1">
                <a:solidFill>
                  <a:srgbClr val="00A3AF"/>
                </a:solidFill>
                <a:latin typeface="Courier" pitchFamily="2" charset="0"/>
              </a:rPr>
              <a:t>limits.cpu</a:t>
            </a:r>
            <a:r>
              <a:rPr lang="en-US" sz="1400" dirty="0">
                <a:solidFill>
                  <a:srgbClr val="C020BF"/>
                </a:solidFill>
                <a:latin typeface="Courier" pitchFamily="2" charset="0"/>
              </a:rPr>
              <a:t>:</a:t>
            </a:r>
            <a:r>
              <a:rPr lang="en-US" sz="1400" dirty="0">
                <a:solidFill>
                  <a:srgbClr val="4D2F2D"/>
                </a:solidFill>
                <a:latin typeface="Courier" pitchFamily="2" charset="0"/>
              </a:rPr>
              <a:t> </a:t>
            </a:r>
            <a:r>
              <a:rPr lang="en-US" sz="1400" dirty="0">
                <a:solidFill>
                  <a:srgbClr val="B12513"/>
                </a:solidFill>
                <a:latin typeface="Courier" pitchFamily="2" charset="0"/>
              </a:rPr>
              <a:t>"2"</a:t>
            </a:r>
            <a:endParaRPr lang="en-US" sz="1400" dirty="0">
              <a:solidFill>
                <a:srgbClr val="00A3AF"/>
              </a:solidFill>
              <a:latin typeface="Courier" pitchFamily="2" charset="0"/>
            </a:endParaRPr>
          </a:p>
          <a:p>
            <a:r>
              <a:rPr lang="en-US" sz="1400" dirty="0">
                <a:solidFill>
                  <a:srgbClr val="4D2F2D"/>
                </a:solidFill>
                <a:latin typeface="Courier" pitchFamily="2" charset="0"/>
              </a:rPr>
              <a:t>    </a:t>
            </a:r>
            <a:r>
              <a:rPr lang="en-US" sz="1400" dirty="0" err="1">
                <a:solidFill>
                  <a:srgbClr val="00A3AF"/>
                </a:solidFill>
                <a:latin typeface="Courier" pitchFamily="2" charset="0"/>
              </a:rPr>
              <a:t>limits.memory</a:t>
            </a:r>
            <a:r>
              <a:rPr lang="en-US" sz="1400" dirty="0">
                <a:solidFill>
                  <a:srgbClr val="C020BF"/>
                </a:solidFill>
                <a:latin typeface="Courier" pitchFamily="2" charset="0"/>
              </a:rPr>
              <a:t>:</a:t>
            </a:r>
            <a:r>
              <a:rPr lang="en-US" sz="1400" dirty="0">
                <a:solidFill>
                  <a:srgbClr val="4D2F2D"/>
                </a:solidFill>
                <a:latin typeface="Courier" pitchFamily="2" charset="0"/>
              </a:rPr>
              <a:t> 2Gi</a:t>
            </a:r>
            <a:endParaRPr lang="en-US" sz="1400" dirty="0">
              <a:solidFill>
                <a:srgbClr val="00A3AF"/>
              </a:solidFill>
              <a:latin typeface="Courier" pitchFamily="2" charset="0"/>
            </a:endParaRPr>
          </a:p>
        </p:txBody>
      </p:sp>
      <p:sp>
        <p:nvSpPr>
          <p:cNvPr id="3" name="Rectangle 2">
            <a:extLst>
              <a:ext uri="{FF2B5EF4-FFF2-40B4-BE49-F238E27FC236}">
                <a16:creationId xmlns:a16="http://schemas.microsoft.com/office/drawing/2014/main" id="{11245EEE-84AF-DA4D-89B2-62E10B52B3FE}"/>
              </a:ext>
            </a:extLst>
          </p:cNvPr>
          <p:cNvSpPr/>
          <p:nvPr/>
        </p:nvSpPr>
        <p:spPr>
          <a:xfrm>
            <a:off x="790574" y="2160921"/>
            <a:ext cx="3828318" cy="3108543"/>
          </a:xfrm>
          <a:prstGeom prst="rect">
            <a:avLst/>
          </a:prstGeom>
          <a:ln>
            <a:solidFill>
              <a:schemeClr val="accent1"/>
            </a:solidFill>
          </a:ln>
        </p:spPr>
        <p:txBody>
          <a:bodyPr wrap="square">
            <a:spAutoFit/>
          </a:bodyPr>
          <a:lstStyle/>
          <a:p>
            <a:r>
              <a:rPr lang="en-US" sz="1400" dirty="0">
                <a:solidFill>
                  <a:srgbClr val="00A3AF"/>
                </a:solidFill>
                <a:latin typeface="Courier" pitchFamily="2" charset="0"/>
              </a:rPr>
              <a:t>  </a:t>
            </a:r>
            <a:r>
              <a:rPr lang="en-US" sz="1400" dirty="0" err="1">
                <a:solidFill>
                  <a:srgbClr val="00A3AF"/>
                </a:solidFill>
                <a:latin typeface="Courier" pitchFamily="2" charset="0"/>
              </a:rPr>
              <a:t>apiVersion</a:t>
            </a:r>
            <a:r>
              <a:rPr lang="en-US" sz="1400" dirty="0">
                <a:solidFill>
                  <a:srgbClr val="C020BF"/>
                </a:solidFill>
                <a:latin typeface="Courier" pitchFamily="2" charset="0"/>
              </a:rPr>
              <a:t>:</a:t>
            </a:r>
            <a:r>
              <a:rPr lang="en-US" sz="1400" dirty="0">
                <a:solidFill>
                  <a:srgbClr val="4D2F2D"/>
                </a:solidFill>
                <a:latin typeface="Courier" pitchFamily="2" charset="0"/>
              </a:rPr>
              <a:t> v1</a:t>
            </a:r>
            <a:endParaRPr lang="en-US" sz="1400" dirty="0">
              <a:solidFill>
                <a:srgbClr val="00A3AF"/>
              </a:solidFill>
              <a:latin typeface="Courier" pitchFamily="2" charset="0"/>
            </a:endParaRPr>
          </a:p>
          <a:p>
            <a:r>
              <a:rPr lang="en-US" sz="1400" dirty="0">
                <a:solidFill>
                  <a:srgbClr val="4D2F2D"/>
                </a:solidFill>
                <a:latin typeface="Courier" pitchFamily="2" charset="0"/>
              </a:rPr>
              <a:t>  </a:t>
            </a:r>
            <a:r>
              <a:rPr lang="en-US" sz="1400" dirty="0">
                <a:solidFill>
                  <a:srgbClr val="00A3AF"/>
                </a:solidFill>
                <a:latin typeface="Courier" pitchFamily="2" charset="0"/>
              </a:rPr>
              <a:t>kind</a:t>
            </a:r>
            <a:r>
              <a:rPr lang="en-US" sz="1400" dirty="0">
                <a:solidFill>
                  <a:srgbClr val="C020BF"/>
                </a:solidFill>
                <a:latin typeface="Courier" pitchFamily="2" charset="0"/>
              </a:rPr>
              <a:t>:</a:t>
            </a:r>
            <a:r>
              <a:rPr lang="en-US" sz="1400" dirty="0">
                <a:solidFill>
                  <a:srgbClr val="4D2F2D"/>
                </a:solidFill>
                <a:latin typeface="Courier" pitchFamily="2" charset="0"/>
              </a:rPr>
              <a:t> </a:t>
            </a:r>
            <a:r>
              <a:rPr lang="en-US" sz="1400" dirty="0" err="1">
                <a:solidFill>
                  <a:srgbClr val="4D2F2D"/>
                </a:solidFill>
                <a:latin typeface="Courier" pitchFamily="2" charset="0"/>
              </a:rPr>
              <a:t>ResourceQuota</a:t>
            </a:r>
            <a:endParaRPr lang="en-US" sz="1400" dirty="0">
              <a:solidFill>
                <a:srgbClr val="4D2F2D"/>
              </a:solidFill>
              <a:latin typeface="Courier" pitchFamily="2" charset="0"/>
            </a:endParaRPr>
          </a:p>
          <a:p>
            <a:r>
              <a:rPr lang="en-US" sz="1400" dirty="0">
                <a:solidFill>
                  <a:srgbClr val="4D2F2D"/>
                </a:solidFill>
                <a:latin typeface="Courier" pitchFamily="2" charset="0"/>
              </a:rPr>
              <a:t>  </a:t>
            </a:r>
            <a:r>
              <a:rPr lang="en-US" sz="1400" dirty="0">
                <a:solidFill>
                  <a:srgbClr val="00A3AF"/>
                </a:solidFill>
                <a:latin typeface="Courier" pitchFamily="2" charset="0"/>
              </a:rPr>
              <a:t>metadata</a:t>
            </a:r>
            <a:r>
              <a:rPr lang="en-US" sz="1400" dirty="0">
                <a:solidFill>
                  <a:srgbClr val="C020BF"/>
                </a:solidFill>
                <a:latin typeface="Courier" pitchFamily="2" charset="0"/>
              </a:rPr>
              <a:t>:</a:t>
            </a:r>
            <a:endParaRPr lang="en-US" sz="1400" dirty="0">
              <a:solidFill>
                <a:srgbClr val="00A3AF"/>
              </a:solidFill>
              <a:latin typeface="Courier" pitchFamily="2" charset="0"/>
            </a:endParaRPr>
          </a:p>
          <a:p>
            <a:r>
              <a:rPr lang="en-US" sz="1400" dirty="0">
                <a:solidFill>
                  <a:srgbClr val="4D2F2D"/>
                </a:solidFill>
                <a:latin typeface="Courier" pitchFamily="2" charset="0"/>
              </a:rPr>
              <a:t>    </a:t>
            </a:r>
            <a:r>
              <a:rPr lang="en-US" sz="1400" dirty="0">
                <a:solidFill>
                  <a:srgbClr val="00A3AF"/>
                </a:solidFill>
                <a:latin typeface="Courier" pitchFamily="2" charset="0"/>
              </a:rPr>
              <a:t>name</a:t>
            </a:r>
            <a:r>
              <a:rPr lang="en-US" sz="1400" dirty="0">
                <a:solidFill>
                  <a:srgbClr val="C020BF"/>
                </a:solidFill>
                <a:latin typeface="Courier" pitchFamily="2" charset="0"/>
              </a:rPr>
              <a:t>:</a:t>
            </a:r>
            <a:r>
              <a:rPr lang="en-US" sz="1400" dirty="0">
                <a:solidFill>
                  <a:srgbClr val="4D2F2D"/>
                </a:solidFill>
                <a:latin typeface="Courier" pitchFamily="2" charset="0"/>
              </a:rPr>
              <a:t> pods-medium</a:t>
            </a:r>
          </a:p>
          <a:p>
            <a:r>
              <a:rPr lang="en-US" sz="1400" dirty="0">
                <a:solidFill>
                  <a:srgbClr val="4D2F2D"/>
                </a:solidFill>
                <a:latin typeface="Courier" pitchFamily="2" charset="0"/>
              </a:rPr>
              <a:t>  </a:t>
            </a:r>
            <a:r>
              <a:rPr lang="en-US" sz="1400" dirty="0">
                <a:solidFill>
                  <a:srgbClr val="00A3AF"/>
                </a:solidFill>
                <a:latin typeface="Courier" pitchFamily="2" charset="0"/>
              </a:rPr>
              <a:t>spec</a:t>
            </a:r>
            <a:r>
              <a:rPr lang="en-US" sz="1400" dirty="0">
                <a:solidFill>
                  <a:srgbClr val="C020BF"/>
                </a:solidFill>
                <a:latin typeface="Courier" pitchFamily="2" charset="0"/>
              </a:rPr>
              <a:t>:</a:t>
            </a:r>
            <a:endParaRPr lang="en-US" sz="1400" dirty="0">
              <a:solidFill>
                <a:srgbClr val="00A3AF"/>
              </a:solidFill>
              <a:latin typeface="Courier" pitchFamily="2" charset="0"/>
            </a:endParaRPr>
          </a:p>
          <a:p>
            <a:r>
              <a:rPr lang="en-US" sz="1400" dirty="0">
                <a:solidFill>
                  <a:srgbClr val="4D2F2D"/>
                </a:solidFill>
                <a:latin typeface="Courier" pitchFamily="2" charset="0"/>
              </a:rPr>
              <a:t>    </a:t>
            </a:r>
            <a:r>
              <a:rPr lang="en-US" sz="1400" dirty="0">
                <a:solidFill>
                  <a:srgbClr val="00A3AF"/>
                </a:solidFill>
                <a:latin typeface="Courier" pitchFamily="2" charset="0"/>
              </a:rPr>
              <a:t>hard</a:t>
            </a:r>
            <a:r>
              <a:rPr lang="en-US" sz="1400" dirty="0">
                <a:solidFill>
                  <a:srgbClr val="C020BF"/>
                </a:solidFill>
                <a:latin typeface="Courier" pitchFamily="2" charset="0"/>
              </a:rPr>
              <a:t>:</a:t>
            </a:r>
            <a:endParaRPr lang="en-US" sz="1400" dirty="0">
              <a:solidFill>
                <a:srgbClr val="4D2F2D"/>
              </a:solidFill>
              <a:latin typeface="Courier" pitchFamily="2" charset="0"/>
            </a:endParaRPr>
          </a:p>
          <a:p>
            <a:r>
              <a:rPr lang="en-US" sz="1400" dirty="0">
                <a:solidFill>
                  <a:srgbClr val="4D2F2D"/>
                </a:solidFill>
                <a:latin typeface="Courier" pitchFamily="2" charset="0"/>
              </a:rPr>
              <a:t>      </a:t>
            </a:r>
            <a:r>
              <a:rPr lang="en-US" sz="1400" dirty="0" err="1">
                <a:solidFill>
                  <a:srgbClr val="00A3AF"/>
                </a:solidFill>
                <a:latin typeface="Courier" pitchFamily="2" charset="0"/>
              </a:rPr>
              <a:t>cpu</a:t>
            </a:r>
            <a:r>
              <a:rPr lang="en-US" sz="1400" dirty="0">
                <a:solidFill>
                  <a:srgbClr val="C020BF"/>
                </a:solidFill>
                <a:latin typeface="Courier" pitchFamily="2" charset="0"/>
              </a:rPr>
              <a:t>:</a:t>
            </a:r>
            <a:r>
              <a:rPr lang="en-US" sz="1400" dirty="0">
                <a:solidFill>
                  <a:srgbClr val="4D2F2D"/>
                </a:solidFill>
                <a:latin typeface="Courier" pitchFamily="2" charset="0"/>
              </a:rPr>
              <a:t> </a:t>
            </a:r>
            <a:r>
              <a:rPr lang="en-US" sz="1400" dirty="0">
                <a:solidFill>
                  <a:srgbClr val="B12513"/>
                </a:solidFill>
                <a:latin typeface="Courier" pitchFamily="2" charset="0"/>
              </a:rPr>
              <a:t>"10"</a:t>
            </a:r>
            <a:endParaRPr lang="en-US" sz="1400" dirty="0">
              <a:solidFill>
                <a:srgbClr val="4D2F2D"/>
              </a:solidFill>
              <a:latin typeface="Courier" pitchFamily="2" charset="0"/>
            </a:endParaRPr>
          </a:p>
          <a:p>
            <a:r>
              <a:rPr lang="en-US" sz="1400" dirty="0">
                <a:solidFill>
                  <a:srgbClr val="4D2F2D"/>
                </a:solidFill>
                <a:latin typeface="Courier" pitchFamily="2" charset="0"/>
              </a:rPr>
              <a:t>      </a:t>
            </a:r>
            <a:r>
              <a:rPr lang="en-US" sz="1400" dirty="0">
                <a:solidFill>
                  <a:srgbClr val="00A3AF"/>
                </a:solidFill>
                <a:latin typeface="Courier" pitchFamily="2" charset="0"/>
              </a:rPr>
              <a:t>memory</a:t>
            </a:r>
            <a:r>
              <a:rPr lang="en-US" sz="1400" dirty="0">
                <a:solidFill>
                  <a:srgbClr val="C020BF"/>
                </a:solidFill>
                <a:latin typeface="Courier" pitchFamily="2" charset="0"/>
              </a:rPr>
              <a:t>:</a:t>
            </a:r>
            <a:r>
              <a:rPr lang="en-US" sz="1400" dirty="0">
                <a:solidFill>
                  <a:srgbClr val="4D2F2D"/>
                </a:solidFill>
                <a:latin typeface="Courier" pitchFamily="2" charset="0"/>
              </a:rPr>
              <a:t> 20Gi</a:t>
            </a:r>
          </a:p>
          <a:p>
            <a:r>
              <a:rPr lang="en-US" sz="1400" dirty="0">
                <a:solidFill>
                  <a:srgbClr val="4D2F2D"/>
                </a:solidFill>
                <a:latin typeface="Courier" pitchFamily="2" charset="0"/>
              </a:rPr>
              <a:t>      </a:t>
            </a:r>
            <a:r>
              <a:rPr lang="en-US" sz="1400" dirty="0">
                <a:solidFill>
                  <a:srgbClr val="00A3AF"/>
                </a:solidFill>
                <a:latin typeface="Courier" pitchFamily="2" charset="0"/>
              </a:rPr>
              <a:t>pods</a:t>
            </a:r>
            <a:r>
              <a:rPr lang="en-US" sz="1400" dirty="0">
                <a:solidFill>
                  <a:srgbClr val="C020BF"/>
                </a:solidFill>
                <a:latin typeface="Courier" pitchFamily="2" charset="0"/>
              </a:rPr>
              <a:t>:</a:t>
            </a:r>
            <a:r>
              <a:rPr lang="en-US" sz="1400" dirty="0">
                <a:solidFill>
                  <a:srgbClr val="4D2F2D"/>
                </a:solidFill>
                <a:latin typeface="Courier" pitchFamily="2" charset="0"/>
              </a:rPr>
              <a:t> </a:t>
            </a:r>
            <a:r>
              <a:rPr lang="en-US" sz="1400" dirty="0">
                <a:solidFill>
                  <a:srgbClr val="B12513"/>
                </a:solidFill>
                <a:latin typeface="Courier" pitchFamily="2" charset="0"/>
              </a:rPr>
              <a:t>"10"</a:t>
            </a:r>
            <a:endParaRPr lang="en-US" sz="1400" dirty="0">
              <a:solidFill>
                <a:srgbClr val="4D2F2D"/>
              </a:solidFill>
              <a:latin typeface="Courier" pitchFamily="2" charset="0"/>
            </a:endParaRPr>
          </a:p>
          <a:p>
            <a:r>
              <a:rPr lang="en-US" sz="1400" dirty="0">
                <a:solidFill>
                  <a:srgbClr val="4D2F2D"/>
                </a:solidFill>
                <a:latin typeface="Courier" pitchFamily="2" charset="0"/>
              </a:rPr>
              <a:t>    </a:t>
            </a:r>
            <a:r>
              <a:rPr lang="en-US" sz="1400" dirty="0" err="1">
                <a:solidFill>
                  <a:srgbClr val="00A3AF"/>
                </a:solidFill>
                <a:latin typeface="Courier" pitchFamily="2" charset="0"/>
              </a:rPr>
              <a:t>scopeSelector</a:t>
            </a:r>
            <a:r>
              <a:rPr lang="en-US" sz="1400" dirty="0">
                <a:solidFill>
                  <a:srgbClr val="C020BF"/>
                </a:solidFill>
                <a:latin typeface="Courier" pitchFamily="2" charset="0"/>
              </a:rPr>
              <a:t>:</a:t>
            </a:r>
            <a:endParaRPr lang="en-US" sz="1400" dirty="0">
              <a:solidFill>
                <a:srgbClr val="00A3AF"/>
              </a:solidFill>
              <a:latin typeface="Courier" pitchFamily="2" charset="0"/>
            </a:endParaRPr>
          </a:p>
          <a:p>
            <a:r>
              <a:rPr lang="en-US" sz="1400" dirty="0">
                <a:solidFill>
                  <a:srgbClr val="4D2F2D"/>
                </a:solidFill>
                <a:latin typeface="Courier" pitchFamily="2" charset="0"/>
              </a:rPr>
              <a:t>      </a:t>
            </a:r>
            <a:r>
              <a:rPr lang="en-US" sz="1400" dirty="0" err="1">
                <a:solidFill>
                  <a:srgbClr val="00A3AF"/>
                </a:solidFill>
                <a:latin typeface="Courier" pitchFamily="2" charset="0"/>
              </a:rPr>
              <a:t>matchExpressions</a:t>
            </a:r>
            <a:r>
              <a:rPr lang="en-US" sz="1400" dirty="0">
                <a:solidFill>
                  <a:srgbClr val="C020BF"/>
                </a:solidFill>
                <a:latin typeface="Courier" pitchFamily="2" charset="0"/>
              </a:rPr>
              <a:t>:</a:t>
            </a:r>
            <a:endParaRPr lang="en-US" sz="1400" dirty="0">
              <a:solidFill>
                <a:srgbClr val="00A3AF"/>
              </a:solidFill>
              <a:latin typeface="Courier" pitchFamily="2" charset="0"/>
            </a:endParaRPr>
          </a:p>
          <a:p>
            <a:r>
              <a:rPr lang="en-US" sz="1400" dirty="0">
                <a:solidFill>
                  <a:srgbClr val="4D2F2D"/>
                </a:solidFill>
                <a:latin typeface="Courier" pitchFamily="2" charset="0"/>
              </a:rPr>
              <a:t>      </a:t>
            </a:r>
            <a:r>
              <a:rPr lang="en-US" sz="1400" dirty="0">
                <a:solidFill>
                  <a:srgbClr val="B7650A"/>
                </a:solidFill>
                <a:latin typeface="Courier" pitchFamily="2" charset="0"/>
              </a:rPr>
              <a:t>- </a:t>
            </a:r>
            <a:r>
              <a:rPr lang="en-US" sz="1400" dirty="0">
                <a:solidFill>
                  <a:srgbClr val="00A3AF"/>
                </a:solidFill>
                <a:latin typeface="Courier" pitchFamily="2" charset="0"/>
              </a:rPr>
              <a:t>operator</a:t>
            </a:r>
            <a:r>
              <a:rPr lang="en-US" sz="1400" dirty="0">
                <a:solidFill>
                  <a:srgbClr val="C020BF"/>
                </a:solidFill>
                <a:latin typeface="Courier" pitchFamily="2" charset="0"/>
              </a:rPr>
              <a:t> :</a:t>
            </a:r>
            <a:r>
              <a:rPr lang="en-US" sz="1400" dirty="0">
                <a:solidFill>
                  <a:srgbClr val="4D2F2D"/>
                </a:solidFill>
                <a:latin typeface="Courier" pitchFamily="2" charset="0"/>
              </a:rPr>
              <a:t> In</a:t>
            </a:r>
          </a:p>
          <a:p>
            <a:r>
              <a:rPr lang="en-US" sz="1400" dirty="0">
                <a:solidFill>
                  <a:srgbClr val="4D2F2D"/>
                </a:solidFill>
                <a:latin typeface="Courier" pitchFamily="2" charset="0"/>
              </a:rPr>
              <a:t>        </a:t>
            </a:r>
            <a:r>
              <a:rPr lang="en-US" sz="1400" dirty="0" err="1">
                <a:solidFill>
                  <a:srgbClr val="00A3AF"/>
                </a:solidFill>
                <a:latin typeface="Courier" pitchFamily="2" charset="0"/>
              </a:rPr>
              <a:t>scopeName</a:t>
            </a:r>
            <a:r>
              <a:rPr lang="en-US" sz="1400" dirty="0">
                <a:solidFill>
                  <a:srgbClr val="C020BF"/>
                </a:solidFill>
                <a:latin typeface="Courier" pitchFamily="2" charset="0"/>
              </a:rPr>
              <a:t>:</a:t>
            </a:r>
            <a:r>
              <a:rPr lang="en-US" sz="1400" dirty="0">
                <a:solidFill>
                  <a:srgbClr val="4D2F2D"/>
                </a:solidFill>
                <a:latin typeface="Courier" pitchFamily="2" charset="0"/>
              </a:rPr>
              <a:t> </a:t>
            </a:r>
            <a:r>
              <a:rPr lang="en-US" sz="1400" dirty="0" err="1">
                <a:solidFill>
                  <a:srgbClr val="4D2F2D"/>
                </a:solidFill>
                <a:latin typeface="Courier" pitchFamily="2" charset="0"/>
              </a:rPr>
              <a:t>PriorityClass</a:t>
            </a:r>
            <a:endParaRPr lang="en-US" sz="1400" dirty="0">
              <a:solidFill>
                <a:srgbClr val="4D2F2D"/>
              </a:solidFill>
              <a:latin typeface="Courier" pitchFamily="2" charset="0"/>
            </a:endParaRPr>
          </a:p>
          <a:p>
            <a:r>
              <a:rPr lang="en-US" sz="1400" dirty="0">
                <a:solidFill>
                  <a:srgbClr val="4D2F2D"/>
                </a:solidFill>
                <a:latin typeface="Courier" pitchFamily="2" charset="0"/>
              </a:rPr>
              <a:t>        </a:t>
            </a:r>
            <a:r>
              <a:rPr lang="en-US" sz="1400" dirty="0">
                <a:solidFill>
                  <a:srgbClr val="00A3AF"/>
                </a:solidFill>
                <a:latin typeface="Courier" pitchFamily="2" charset="0"/>
              </a:rPr>
              <a:t>values</a:t>
            </a:r>
            <a:r>
              <a:rPr lang="en-US" sz="1400" dirty="0">
                <a:solidFill>
                  <a:srgbClr val="C020BF"/>
                </a:solidFill>
                <a:latin typeface="Courier" pitchFamily="2" charset="0"/>
              </a:rPr>
              <a:t>:</a:t>
            </a:r>
            <a:r>
              <a:rPr lang="en-US" sz="1400" dirty="0">
                <a:solidFill>
                  <a:srgbClr val="4D2F2D"/>
                </a:solidFill>
                <a:latin typeface="Courier" pitchFamily="2" charset="0"/>
              </a:rPr>
              <a:t> </a:t>
            </a:r>
            <a:r>
              <a:rPr lang="en-US" sz="1400" dirty="0">
                <a:solidFill>
                  <a:srgbClr val="C020BF"/>
                </a:solidFill>
                <a:latin typeface="Courier" pitchFamily="2" charset="0"/>
              </a:rPr>
              <a:t>[</a:t>
            </a:r>
            <a:r>
              <a:rPr lang="en-US" sz="1400" dirty="0">
                <a:solidFill>
                  <a:srgbClr val="B12513"/>
                </a:solidFill>
                <a:latin typeface="Courier" pitchFamily="2" charset="0"/>
              </a:rPr>
              <a:t>"medium"</a:t>
            </a:r>
            <a:r>
              <a:rPr lang="en-US" sz="1400" dirty="0">
                <a:solidFill>
                  <a:srgbClr val="C020BF"/>
                </a:solidFill>
                <a:latin typeface="Courier" pitchFamily="2" charset="0"/>
              </a:rPr>
              <a:t>]</a:t>
            </a:r>
            <a:endParaRPr lang="en-US" sz="1400" dirty="0">
              <a:solidFill>
                <a:srgbClr val="4D2F2D"/>
              </a:solidFill>
              <a:effectLst/>
              <a:latin typeface="Courier" pitchFamily="2" charset="0"/>
            </a:endParaRPr>
          </a:p>
        </p:txBody>
      </p:sp>
      <p:sp>
        <p:nvSpPr>
          <p:cNvPr id="14" name="TextBox 13">
            <a:extLst>
              <a:ext uri="{FF2B5EF4-FFF2-40B4-BE49-F238E27FC236}">
                <a16:creationId xmlns:a16="http://schemas.microsoft.com/office/drawing/2014/main" id="{690962DA-D4AF-2B4F-A762-E4FDCEFD6AB3}"/>
              </a:ext>
            </a:extLst>
          </p:cNvPr>
          <p:cNvSpPr txBox="1"/>
          <p:nvPr/>
        </p:nvSpPr>
        <p:spPr>
          <a:xfrm>
            <a:off x="5410200" y="1970729"/>
            <a:ext cx="1656736" cy="307777"/>
          </a:xfrm>
          <a:prstGeom prst="rect">
            <a:avLst/>
          </a:prstGeom>
          <a:noFill/>
        </p:spPr>
        <p:txBody>
          <a:bodyPr wrap="none" rtlCol="0">
            <a:spAutoFit/>
          </a:bodyPr>
          <a:lstStyle/>
          <a:p>
            <a:r>
              <a:rPr lang="en-US" sz="1400" dirty="0" err="1"/>
              <a:t>compute_quota.yml</a:t>
            </a:r>
            <a:endParaRPr lang="en-US" sz="1400" dirty="0"/>
          </a:p>
        </p:txBody>
      </p:sp>
    </p:spTree>
    <p:extLst>
      <p:ext uri="{BB962C8B-B14F-4D97-AF65-F5344CB8AC3E}">
        <p14:creationId xmlns:p14="http://schemas.microsoft.com/office/powerpoint/2010/main" val="256628944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2068"/>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D2EB4841-4E96-487D-ABC4-B5548C00F462}"/>
              </a:ext>
            </a:extLst>
          </p:cNvPr>
          <p:cNvCxnSpPr>
            <a:cxnSpLocks/>
          </p:cNvCxnSpPr>
          <p:nvPr/>
        </p:nvCxnSpPr>
        <p:spPr>
          <a:xfrm>
            <a:off x="1" y="6172200"/>
            <a:ext cx="12192001"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4FA1DC61-98B9-4D2E-95B3-4BE126C9E1EA}"/>
              </a:ext>
            </a:extLst>
          </p:cNvPr>
          <p:cNvSpPr txBox="1"/>
          <p:nvPr/>
        </p:nvSpPr>
        <p:spPr>
          <a:xfrm>
            <a:off x="122853" y="6317931"/>
            <a:ext cx="4010899" cy="420564"/>
          </a:xfrm>
          <a:prstGeom prst="rect">
            <a:avLst/>
          </a:prstGeom>
          <a:noFill/>
        </p:spPr>
        <p:txBody>
          <a:bodyPr wrap="square" rtlCol="0">
            <a:spAutoFit/>
          </a:bodyPr>
          <a:lstStyle/>
          <a:p>
            <a:pPr algn="ctr"/>
            <a:r>
              <a:rPr lang="en-US" sz="2133" dirty="0">
                <a:solidFill>
                  <a:schemeClr val="bg2">
                    <a:lumMod val="25000"/>
                  </a:schemeClr>
                </a:solidFill>
              </a:rPr>
              <a:t>Agile Brains Consulting</a:t>
            </a:r>
          </a:p>
        </p:txBody>
      </p:sp>
      <p:sp>
        <p:nvSpPr>
          <p:cNvPr id="9" name="TextBox 8">
            <a:extLst>
              <a:ext uri="{FF2B5EF4-FFF2-40B4-BE49-F238E27FC236}">
                <a16:creationId xmlns:a16="http://schemas.microsoft.com/office/drawing/2014/main" id="{DB8D0BBB-5988-46AA-9EAD-707B6004C7B9}"/>
              </a:ext>
            </a:extLst>
          </p:cNvPr>
          <p:cNvSpPr txBox="1"/>
          <p:nvPr/>
        </p:nvSpPr>
        <p:spPr>
          <a:xfrm>
            <a:off x="3514722" y="6490034"/>
            <a:ext cx="5857876" cy="254044"/>
          </a:xfrm>
          <a:prstGeom prst="rect">
            <a:avLst/>
          </a:prstGeom>
          <a:noFill/>
        </p:spPr>
        <p:txBody>
          <a:bodyPr wrap="square" rtlCol="0">
            <a:spAutoFit/>
          </a:bodyPr>
          <a:lstStyle/>
          <a:p>
            <a:pPr algn="ctr"/>
            <a:r>
              <a:rPr lang="en-US" sz="1051" dirty="0">
                <a:solidFill>
                  <a:schemeClr val="bg2">
                    <a:lumMod val="50000"/>
                  </a:schemeClr>
                </a:solidFill>
              </a:rPr>
              <a:t>©Agile Brains Consulting Inc. All rights reserved. Not to be reproduced without prior written consent.</a:t>
            </a:r>
          </a:p>
        </p:txBody>
      </p:sp>
      <p:pic>
        <p:nvPicPr>
          <p:cNvPr id="10" name="Picture 9" descr="A close up of a sign&#10;&#10;Description generated with high confidence">
            <a:extLst>
              <a:ext uri="{FF2B5EF4-FFF2-40B4-BE49-F238E27FC236}">
                <a16:creationId xmlns:a16="http://schemas.microsoft.com/office/drawing/2014/main" id="{62ED1D3C-94ED-4E66-AC1F-BA34BDBDD45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7650" y="6273801"/>
            <a:ext cx="542924" cy="542924"/>
          </a:xfrm>
          <a:prstGeom prst="rect">
            <a:avLst/>
          </a:prstGeom>
        </p:spPr>
      </p:pic>
      <p:pic>
        <p:nvPicPr>
          <p:cNvPr id="11" name="Picture 10">
            <a:extLst>
              <a:ext uri="{FF2B5EF4-FFF2-40B4-BE49-F238E27FC236}">
                <a16:creationId xmlns:a16="http://schemas.microsoft.com/office/drawing/2014/main" id="{7B32E106-9E99-4EB7-9524-D39048EF644E}"/>
              </a:ext>
            </a:extLst>
          </p:cNvPr>
          <p:cNvPicPr>
            <a:picLocks noChangeAspect="1"/>
          </p:cNvPicPr>
          <p:nvPr/>
        </p:nvPicPr>
        <p:blipFill rotWithShape="1">
          <a:blip r:embed="rId4">
            <a:extLst>
              <a:ext uri="{28A0092B-C50C-407E-A947-70E740481C1C}">
                <a14:useLocalDpi xmlns:a14="http://schemas.microsoft.com/office/drawing/2010/main" val="0"/>
              </a:ext>
            </a:extLst>
          </a:blip>
          <a:srcRect t="26736" b="30906"/>
          <a:stretch/>
        </p:blipFill>
        <p:spPr>
          <a:xfrm>
            <a:off x="9965555" y="6252635"/>
            <a:ext cx="1301160" cy="551155"/>
          </a:xfrm>
          <a:prstGeom prst="rect">
            <a:avLst/>
          </a:prstGeom>
        </p:spPr>
      </p:pic>
      <p:sp>
        <p:nvSpPr>
          <p:cNvPr id="12" name="Slide Number Placeholder 102">
            <a:extLst>
              <a:ext uri="{FF2B5EF4-FFF2-40B4-BE49-F238E27FC236}">
                <a16:creationId xmlns:a16="http://schemas.microsoft.com/office/drawing/2014/main" id="{A00F2676-DEAE-461D-80E3-9CE7EC56B906}"/>
              </a:ext>
            </a:extLst>
          </p:cNvPr>
          <p:cNvSpPr txBox="1">
            <a:spLocks/>
          </p:cNvSpPr>
          <p:nvPr/>
        </p:nvSpPr>
        <p:spPr>
          <a:xfrm>
            <a:off x="9159626" y="6356351"/>
            <a:ext cx="2844800" cy="365125"/>
          </a:xfrm>
          <a:prstGeom prst="rect">
            <a:avLst/>
          </a:prstGeom>
        </p:spPr>
        <p:txBody>
          <a:bodyPr vert="horz" lIns="121920" tIns="60960" rIns="121920" bIns="6096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04198DC-2EF7-4B34-A789-AD3A4CDEBD28}" type="slidenum">
              <a:rPr lang="en-US" sz="1600"/>
              <a:pPr/>
              <a:t>88</a:t>
            </a:fld>
            <a:endParaRPr lang="en-US" sz="1600" dirty="0"/>
          </a:p>
        </p:txBody>
      </p:sp>
      <p:sp>
        <p:nvSpPr>
          <p:cNvPr id="13" name="Title 1">
            <a:extLst>
              <a:ext uri="{FF2B5EF4-FFF2-40B4-BE49-F238E27FC236}">
                <a16:creationId xmlns:a16="http://schemas.microsoft.com/office/drawing/2014/main" id="{AC68EAD2-5CEF-C144-AF94-FFFE255CF7A7}"/>
              </a:ext>
            </a:extLst>
          </p:cNvPr>
          <p:cNvSpPr txBox="1">
            <a:spLocks/>
          </p:cNvSpPr>
          <p:nvPr/>
        </p:nvSpPr>
        <p:spPr>
          <a:xfrm>
            <a:off x="519112" y="15549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002060"/>
                </a:solidFill>
              </a:rPr>
              <a:t>Kubernetes: Limit Resource by Pods</a:t>
            </a:r>
          </a:p>
        </p:txBody>
      </p:sp>
      <p:sp>
        <p:nvSpPr>
          <p:cNvPr id="16" name="TextBox 15">
            <a:extLst>
              <a:ext uri="{FF2B5EF4-FFF2-40B4-BE49-F238E27FC236}">
                <a16:creationId xmlns:a16="http://schemas.microsoft.com/office/drawing/2014/main" id="{67F5106A-AECB-984B-A06F-3CAC2002997C}"/>
              </a:ext>
            </a:extLst>
          </p:cNvPr>
          <p:cNvSpPr txBox="1"/>
          <p:nvPr/>
        </p:nvSpPr>
        <p:spPr>
          <a:xfrm>
            <a:off x="2128302" y="2292426"/>
            <a:ext cx="940642" cy="369332"/>
          </a:xfrm>
          <a:prstGeom prst="rect">
            <a:avLst/>
          </a:prstGeom>
          <a:noFill/>
        </p:spPr>
        <p:txBody>
          <a:bodyPr wrap="none" rtlCol="0">
            <a:spAutoFit/>
          </a:bodyPr>
          <a:lstStyle/>
          <a:p>
            <a:r>
              <a:rPr lang="en-US" dirty="0" err="1"/>
              <a:t>pod.yml</a:t>
            </a:r>
            <a:endParaRPr lang="en-US" dirty="0"/>
          </a:p>
        </p:txBody>
      </p:sp>
      <p:sp>
        <p:nvSpPr>
          <p:cNvPr id="3" name="Rectangle 2">
            <a:extLst>
              <a:ext uri="{FF2B5EF4-FFF2-40B4-BE49-F238E27FC236}">
                <a16:creationId xmlns:a16="http://schemas.microsoft.com/office/drawing/2014/main" id="{7C0D974B-E84A-0040-88F8-D82DFBF95282}"/>
              </a:ext>
            </a:extLst>
          </p:cNvPr>
          <p:cNvSpPr/>
          <p:nvPr/>
        </p:nvSpPr>
        <p:spPr>
          <a:xfrm>
            <a:off x="3395660" y="1238508"/>
            <a:ext cx="3907817" cy="4832092"/>
          </a:xfrm>
          <a:prstGeom prst="rect">
            <a:avLst/>
          </a:prstGeom>
          <a:ln>
            <a:solidFill>
              <a:schemeClr val="accent1"/>
            </a:solidFill>
          </a:ln>
        </p:spPr>
        <p:txBody>
          <a:bodyPr wrap="square">
            <a:spAutoFit/>
          </a:bodyPr>
          <a:lstStyle/>
          <a:p>
            <a:r>
              <a:rPr lang="en-US" sz="1400" dirty="0" err="1">
                <a:solidFill>
                  <a:srgbClr val="00A3AF"/>
                </a:solidFill>
                <a:latin typeface="Courier" pitchFamily="2" charset="0"/>
              </a:rPr>
              <a:t>apiVersion</a:t>
            </a:r>
            <a:r>
              <a:rPr lang="en-US" sz="1400" dirty="0">
                <a:solidFill>
                  <a:srgbClr val="C020BF"/>
                </a:solidFill>
                <a:latin typeface="Courier" pitchFamily="2" charset="0"/>
              </a:rPr>
              <a:t>:</a:t>
            </a:r>
            <a:r>
              <a:rPr lang="en-US" sz="1400" dirty="0">
                <a:solidFill>
                  <a:srgbClr val="4D2F2D"/>
                </a:solidFill>
                <a:latin typeface="Courier" pitchFamily="2" charset="0"/>
              </a:rPr>
              <a:t> v1</a:t>
            </a:r>
            <a:endParaRPr lang="en-US" sz="1400" dirty="0">
              <a:solidFill>
                <a:srgbClr val="00A3AF"/>
              </a:solidFill>
              <a:latin typeface="Courier" pitchFamily="2" charset="0"/>
            </a:endParaRPr>
          </a:p>
          <a:p>
            <a:r>
              <a:rPr lang="en-US" sz="1400" dirty="0">
                <a:solidFill>
                  <a:srgbClr val="00A3AF"/>
                </a:solidFill>
                <a:latin typeface="Courier" pitchFamily="2" charset="0"/>
              </a:rPr>
              <a:t>kind</a:t>
            </a:r>
            <a:r>
              <a:rPr lang="en-US" sz="1400" dirty="0">
                <a:solidFill>
                  <a:srgbClr val="C020BF"/>
                </a:solidFill>
                <a:latin typeface="Courier" pitchFamily="2" charset="0"/>
              </a:rPr>
              <a:t>:</a:t>
            </a:r>
            <a:r>
              <a:rPr lang="en-US" sz="1400" dirty="0">
                <a:solidFill>
                  <a:srgbClr val="4D2F2D"/>
                </a:solidFill>
                <a:latin typeface="Courier" pitchFamily="2" charset="0"/>
              </a:rPr>
              <a:t> Pod</a:t>
            </a:r>
          </a:p>
          <a:p>
            <a:r>
              <a:rPr lang="en-US" sz="1400" dirty="0">
                <a:solidFill>
                  <a:srgbClr val="00A3AF"/>
                </a:solidFill>
                <a:latin typeface="Courier" pitchFamily="2" charset="0"/>
              </a:rPr>
              <a:t>spec</a:t>
            </a:r>
            <a:r>
              <a:rPr lang="en-US" sz="1400" dirty="0">
                <a:solidFill>
                  <a:srgbClr val="C020BF"/>
                </a:solidFill>
                <a:latin typeface="Courier" pitchFamily="2" charset="0"/>
              </a:rPr>
              <a:t>:</a:t>
            </a:r>
            <a:endParaRPr lang="en-US" sz="1400" dirty="0">
              <a:solidFill>
                <a:srgbClr val="00A3AF"/>
              </a:solidFill>
              <a:latin typeface="Courier" pitchFamily="2" charset="0"/>
            </a:endParaRPr>
          </a:p>
          <a:p>
            <a:r>
              <a:rPr lang="en-US" sz="1400" dirty="0">
                <a:solidFill>
                  <a:srgbClr val="4D2F2D"/>
                </a:solidFill>
                <a:latin typeface="Courier" pitchFamily="2" charset="0"/>
              </a:rPr>
              <a:t>  </a:t>
            </a:r>
            <a:r>
              <a:rPr lang="en-US" sz="1400" dirty="0">
                <a:solidFill>
                  <a:srgbClr val="00A3AF"/>
                </a:solidFill>
                <a:latin typeface="Courier" pitchFamily="2" charset="0"/>
              </a:rPr>
              <a:t>containers</a:t>
            </a:r>
            <a:r>
              <a:rPr lang="en-US" sz="1400" dirty="0">
                <a:solidFill>
                  <a:srgbClr val="C020BF"/>
                </a:solidFill>
                <a:latin typeface="Courier" pitchFamily="2" charset="0"/>
              </a:rPr>
              <a:t>:</a:t>
            </a:r>
            <a:endParaRPr lang="en-US" sz="1400" dirty="0">
              <a:solidFill>
                <a:srgbClr val="00A3AF"/>
              </a:solidFill>
              <a:latin typeface="Courier" pitchFamily="2" charset="0"/>
            </a:endParaRPr>
          </a:p>
          <a:p>
            <a:r>
              <a:rPr lang="en-US" sz="1400" dirty="0">
                <a:solidFill>
                  <a:srgbClr val="4D2F2D"/>
                </a:solidFill>
                <a:latin typeface="Courier" pitchFamily="2" charset="0"/>
              </a:rPr>
              <a:t>  </a:t>
            </a:r>
            <a:r>
              <a:rPr lang="en-US" sz="1400" dirty="0">
                <a:solidFill>
                  <a:srgbClr val="B7650A"/>
                </a:solidFill>
                <a:latin typeface="Courier" pitchFamily="2" charset="0"/>
              </a:rPr>
              <a:t>- </a:t>
            </a:r>
            <a:r>
              <a:rPr lang="en-US" sz="1400" dirty="0">
                <a:solidFill>
                  <a:srgbClr val="00A3AF"/>
                </a:solidFill>
                <a:latin typeface="Courier" pitchFamily="2" charset="0"/>
              </a:rPr>
              <a:t>name</a:t>
            </a:r>
            <a:r>
              <a:rPr lang="en-US" sz="1400" dirty="0">
                <a:solidFill>
                  <a:srgbClr val="C020BF"/>
                </a:solidFill>
                <a:latin typeface="Courier" pitchFamily="2" charset="0"/>
              </a:rPr>
              <a:t>:</a:t>
            </a:r>
            <a:r>
              <a:rPr lang="en-US" sz="1400" dirty="0">
                <a:solidFill>
                  <a:srgbClr val="4D2F2D"/>
                </a:solidFill>
                <a:latin typeface="Courier" pitchFamily="2" charset="0"/>
              </a:rPr>
              <a:t> </a:t>
            </a:r>
            <a:r>
              <a:rPr lang="en-US" sz="1400" dirty="0" err="1">
                <a:solidFill>
                  <a:srgbClr val="4D2F2D"/>
                </a:solidFill>
                <a:latin typeface="Courier" pitchFamily="2" charset="0"/>
              </a:rPr>
              <a:t>db</a:t>
            </a:r>
            <a:endParaRPr lang="en-US" sz="1400" dirty="0">
              <a:solidFill>
                <a:srgbClr val="4D2F2D"/>
              </a:solidFill>
              <a:latin typeface="Courier" pitchFamily="2" charset="0"/>
            </a:endParaRPr>
          </a:p>
          <a:p>
            <a:r>
              <a:rPr lang="en-US" sz="1400" dirty="0">
                <a:solidFill>
                  <a:srgbClr val="4D2F2D"/>
                </a:solidFill>
                <a:latin typeface="Courier" pitchFamily="2" charset="0"/>
              </a:rPr>
              <a:t>    </a:t>
            </a:r>
            <a:r>
              <a:rPr lang="en-US" sz="1400" dirty="0">
                <a:solidFill>
                  <a:srgbClr val="00A3AF"/>
                </a:solidFill>
                <a:latin typeface="Courier" pitchFamily="2" charset="0"/>
              </a:rPr>
              <a:t>…</a:t>
            </a:r>
            <a:endParaRPr lang="en-US" sz="1400" dirty="0">
              <a:solidFill>
                <a:srgbClr val="B12513"/>
              </a:solidFill>
              <a:latin typeface="Courier" pitchFamily="2" charset="0"/>
            </a:endParaRPr>
          </a:p>
          <a:p>
            <a:r>
              <a:rPr lang="en-US" sz="1400" dirty="0">
                <a:solidFill>
                  <a:srgbClr val="4D2F2D"/>
                </a:solidFill>
                <a:latin typeface="Courier" pitchFamily="2" charset="0"/>
              </a:rPr>
              <a:t>    </a:t>
            </a:r>
            <a:r>
              <a:rPr lang="en-US" sz="1400" dirty="0">
                <a:solidFill>
                  <a:srgbClr val="00A3AF"/>
                </a:solidFill>
                <a:latin typeface="Courier" pitchFamily="2" charset="0"/>
              </a:rPr>
              <a:t>resources</a:t>
            </a:r>
            <a:r>
              <a:rPr lang="en-US" sz="1400" dirty="0">
                <a:solidFill>
                  <a:srgbClr val="C020BF"/>
                </a:solidFill>
                <a:latin typeface="Courier" pitchFamily="2" charset="0"/>
              </a:rPr>
              <a:t>:</a:t>
            </a:r>
            <a:endParaRPr lang="en-US" sz="1400" dirty="0">
              <a:solidFill>
                <a:srgbClr val="00A3AF"/>
              </a:solidFill>
              <a:latin typeface="Courier" pitchFamily="2" charset="0"/>
            </a:endParaRPr>
          </a:p>
          <a:p>
            <a:r>
              <a:rPr lang="en-US" sz="1400" dirty="0">
                <a:solidFill>
                  <a:srgbClr val="4D2F2D"/>
                </a:solidFill>
                <a:latin typeface="Courier" pitchFamily="2" charset="0"/>
              </a:rPr>
              <a:t>      </a:t>
            </a:r>
            <a:r>
              <a:rPr lang="en-US" sz="1400" dirty="0">
                <a:solidFill>
                  <a:srgbClr val="00A3AF"/>
                </a:solidFill>
                <a:latin typeface="Courier" pitchFamily="2" charset="0"/>
              </a:rPr>
              <a:t>requests</a:t>
            </a:r>
            <a:r>
              <a:rPr lang="en-US" sz="1400" dirty="0">
                <a:solidFill>
                  <a:srgbClr val="C020BF"/>
                </a:solidFill>
                <a:latin typeface="Courier" pitchFamily="2" charset="0"/>
              </a:rPr>
              <a:t>:</a:t>
            </a:r>
            <a:endParaRPr lang="en-US" sz="1400" dirty="0">
              <a:solidFill>
                <a:srgbClr val="00A3AF"/>
              </a:solidFill>
              <a:latin typeface="Courier" pitchFamily="2" charset="0"/>
            </a:endParaRPr>
          </a:p>
          <a:p>
            <a:r>
              <a:rPr lang="en-US" sz="1400" dirty="0">
                <a:solidFill>
                  <a:srgbClr val="4D2F2D"/>
                </a:solidFill>
                <a:latin typeface="Courier" pitchFamily="2" charset="0"/>
              </a:rPr>
              <a:t>        </a:t>
            </a:r>
            <a:r>
              <a:rPr lang="en-US" sz="1400" dirty="0">
                <a:solidFill>
                  <a:srgbClr val="00A3AF"/>
                </a:solidFill>
                <a:latin typeface="Courier" pitchFamily="2" charset="0"/>
              </a:rPr>
              <a:t>memory</a:t>
            </a:r>
            <a:r>
              <a:rPr lang="en-US" sz="1400" dirty="0">
                <a:solidFill>
                  <a:srgbClr val="C020BF"/>
                </a:solidFill>
                <a:latin typeface="Courier" pitchFamily="2" charset="0"/>
              </a:rPr>
              <a:t>:</a:t>
            </a:r>
            <a:r>
              <a:rPr lang="en-US" sz="1400" dirty="0">
                <a:solidFill>
                  <a:srgbClr val="4D2F2D"/>
                </a:solidFill>
                <a:latin typeface="Courier" pitchFamily="2" charset="0"/>
              </a:rPr>
              <a:t> </a:t>
            </a:r>
            <a:r>
              <a:rPr lang="en-US" sz="1400" dirty="0">
                <a:solidFill>
                  <a:srgbClr val="B12513"/>
                </a:solidFill>
                <a:latin typeface="Courier" pitchFamily="2" charset="0"/>
              </a:rPr>
              <a:t>"64Mi"</a:t>
            </a:r>
            <a:endParaRPr lang="en-US" sz="1400" dirty="0">
              <a:solidFill>
                <a:srgbClr val="4D2F2D"/>
              </a:solidFill>
              <a:latin typeface="Courier" pitchFamily="2" charset="0"/>
            </a:endParaRPr>
          </a:p>
          <a:p>
            <a:r>
              <a:rPr lang="en-US" sz="1400" dirty="0">
                <a:solidFill>
                  <a:srgbClr val="4D2F2D"/>
                </a:solidFill>
                <a:latin typeface="Courier" pitchFamily="2" charset="0"/>
              </a:rPr>
              <a:t>        </a:t>
            </a:r>
            <a:r>
              <a:rPr lang="en-US" sz="1400" dirty="0" err="1">
                <a:solidFill>
                  <a:srgbClr val="00A3AF"/>
                </a:solidFill>
                <a:latin typeface="Courier" pitchFamily="2" charset="0"/>
              </a:rPr>
              <a:t>cpu</a:t>
            </a:r>
            <a:r>
              <a:rPr lang="en-US" sz="1400" dirty="0">
                <a:solidFill>
                  <a:srgbClr val="C020BF"/>
                </a:solidFill>
                <a:latin typeface="Courier" pitchFamily="2" charset="0"/>
              </a:rPr>
              <a:t>:</a:t>
            </a:r>
            <a:r>
              <a:rPr lang="en-US" sz="1400" dirty="0">
                <a:solidFill>
                  <a:srgbClr val="4D2F2D"/>
                </a:solidFill>
                <a:latin typeface="Courier" pitchFamily="2" charset="0"/>
              </a:rPr>
              <a:t> </a:t>
            </a:r>
            <a:r>
              <a:rPr lang="en-US" sz="1400" dirty="0">
                <a:solidFill>
                  <a:srgbClr val="B12513"/>
                </a:solidFill>
                <a:latin typeface="Courier" pitchFamily="2" charset="0"/>
              </a:rPr>
              <a:t>"250m"</a:t>
            </a:r>
            <a:endParaRPr lang="en-US" sz="1400" dirty="0">
              <a:solidFill>
                <a:srgbClr val="4D2F2D"/>
              </a:solidFill>
              <a:latin typeface="Courier" pitchFamily="2" charset="0"/>
            </a:endParaRPr>
          </a:p>
          <a:p>
            <a:r>
              <a:rPr lang="en-US" sz="1400" dirty="0">
                <a:solidFill>
                  <a:srgbClr val="4D2F2D"/>
                </a:solidFill>
                <a:latin typeface="Courier" pitchFamily="2" charset="0"/>
              </a:rPr>
              <a:t>      </a:t>
            </a:r>
            <a:r>
              <a:rPr lang="en-US" sz="1400" dirty="0">
                <a:solidFill>
                  <a:srgbClr val="00A3AF"/>
                </a:solidFill>
                <a:latin typeface="Courier" pitchFamily="2" charset="0"/>
              </a:rPr>
              <a:t>limits</a:t>
            </a:r>
            <a:r>
              <a:rPr lang="en-US" sz="1400" dirty="0">
                <a:solidFill>
                  <a:srgbClr val="C020BF"/>
                </a:solidFill>
                <a:latin typeface="Courier" pitchFamily="2" charset="0"/>
              </a:rPr>
              <a:t>:</a:t>
            </a:r>
            <a:endParaRPr lang="en-US" sz="1400" dirty="0">
              <a:solidFill>
                <a:srgbClr val="4D2F2D"/>
              </a:solidFill>
              <a:latin typeface="Courier" pitchFamily="2" charset="0"/>
            </a:endParaRPr>
          </a:p>
          <a:p>
            <a:r>
              <a:rPr lang="en-US" sz="1400" dirty="0">
                <a:solidFill>
                  <a:srgbClr val="4D2F2D"/>
                </a:solidFill>
                <a:latin typeface="Courier" pitchFamily="2" charset="0"/>
              </a:rPr>
              <a:t>        </a:t>
            </a:r>
            <a:r>
              <a:rPr lang="en-US" sz="1400" dirty="0">
                <a:solidFill>
                  <a:srgbClr val="00A3AF"/>
                </a:solidFill>
                <a:latin typeface="Courier" pitchFamily="2" charset="0"/>
              </a:rPr>
              <a:t>memory</a:t>
            </a:r>
            <a:r>
              <a:rPr lang="en-US" sz="1400" dirty="0">
                <a:solidFill>
                  <a:srgbClr val="C020BF"/>
                </a:solidFill>
                <a:latin typeface="Courier" pitchFamily="2" charset="0"/>
              </a:rPr>
              <a:t>:</a:t>
            </a:r>
            <a:r>
              <a:rPr lang="en-US" sz="1400" dirty="0">
                <a:solidFill>
                  <a:srgbClr val="4D2F2D"/>
                </a:solidFill>
                <a:latin typeface="Courier" pitchFamily="2" charset="0"/>
              </a:rPr>
              <a:t> </a:t>
            </a:r>
            <a:r>
              <a:rPr lang="en-US" sz="1400" dirty="0">
                <a:solidFill>
                  <a:srgbClr val="B12513"/>
                </a:solidFill>
                <a:latin typeface="Courier" pitchFamily="2" charset="0"/>
              </a:rPr>
              <a:t>"128Mi"</a:t>
            </a:r>
            <a:endParaRPr lang="en-US" sz="1400" dirty="0">
              <a:solidFill>
                <a:srgbClr val="4D2F2D"/>
              </a:solidFill>
              <a:latin typeface="Courier" pitchFamily="2" charset="0"/>
            </a:endParaRPr>
          </a:p>
          <a:p>
            <a:r>
              <a:rPr lang="en-US" sz="1400" dirty="0">
                <a:solidFill>
                  <a:srgbClr val="4D2F2D"/>
                </a:solidFill>
                <a:latin typeface="Courier" pitchFamily="2" charset="0"/>
              </a:rPr>
              <a:t>        </a:t>
            </a:r>
            <a:r>
              <a:rPr lang="en-US" sz="1400" dirty="0" err="1">
                <a:solidFill>
                  <a:srgbClr val="00A3AF"/>
                </a:solidFill>
                <a:latin typeface="Courier" pitchFamily="2" charset="0"/>
              </a:rPr>
              <a:t>cpu</a:t>
            </a:r>
            <a:r>
              <a:rPr lang="en-US" sz="1400" dirty="0">
                <a:solidFill>
                  <a:srgbClr val="C020BF"/>
                </a:solidFill>
                <a:latin typeface="Courier" pitchFamily="2" charset="0"/>
              </a:rPr>
              <a:t>:</a:t>
            </a:r>
            <a:r>
              <a:rPr lang="en-US" sz="1400" dirty="0">
                <a:solidFill>
                  <a:srgbClr val="4D2F2D"/>
                </a:solidFill>
                <a:latin typeface="Courier" pitchFamily="2" charset="0"/>
              </a:rPr>
              <a:t> </a:t>
            </a:r>
            <a:r>
              <a:rPr lang="en-US" sz="1400" dirty="0">
                <a:solidFill>
                  <a:srgbClr val="B12513"/>
                </a:solidFill>
                <a:latin typeface="Courier" pitchFamily="2" charset="0"/>
              </a:rPr>
              <a:t>"500m"</a:t>
            </a:r>
            <a:endParaRPr lang="en-US" sz="1400" dirty="0">
              <a:solidFill>
                <a:srgbClr val="4D2F2D"/>
              </a:solidFill>
              <a:latin typeface="Courier" pitchFamily="2" charset="0"/>
            </a:endParaRPr>
          </a:p>
          <a:p>
            <a:r>
              <a:rPr lang="en-US" sz="1400" dirty="0">
                <a:solidFill>
                  <a:srgbClr val="4D2F2D"/>
                </a:solidFill>
                <a:latin typeface="Courier" pitchFamily="2" charset="0"/>
              </a:rPr>
              <a:t>  </a:t>
            </a:r>
            <a:r>
              <a:rPr lang="en-US" sz="1400" dirty="0">
                <a:solidFill>
                  <a:srgbClr val="B7650A"/>
                </a:solidFill>
                <a:latin typeface="Courier" pitchFamily="2" charset="0"/>
              </a:rPr>
              <a:t>- </a:t>
            </a:r>
            <a:r>
              <a:rPr lang="en-US" sz="1400" dirty="0">
                <a:solidFill>
                  <a:srgbClr val="00A3AF"/>
                </a:solidFill>
                <a:latin typeface="Courier" pitchFamily="2" charset="0"/>
              </a:rPr>
              <a:t>name</a:t>
            </a:r>
            <a:r>
              <a:rPr lang="en-US" sz="1400" dirty="0">
                <a:solidFill>
                  <a:srgbClr val="C020BF"/>
                </a:solidFill>
                <a:latin typeface="Courier" pitchFamily="2" charset="0"/>
              </a:rPr>
              <a:t>:</a:t>
            </a:r>
            <a:r>
              <a:rPr lang="en-US" sz="1400" dirty="0">
                <a:solidFill>
                  <a:srgbClr val="4D2F2D"/>
                </a:solidFill>
                <a:latin typeface="Courier" pitchFamily="2" charset="0"/>
              </a:rPr>
              <a:t> </a:t>
            </a:r>
            <a:r>
              <a:rPr lang="en-US" sz="1400" dirty="0" err="1">
                <a:solidFill>
                  <a:srgbClr val="4D2F2D"/>
                </a:solidFill>
                <a:latin typeface="Courier" pitchFamily="2" charset="0"/>
              </a:rPr>
              <a:t>wp</a:t>
            </a:r>
            <a:endParaRPr lang="en-US" sz="1400" dirty="0">
              <a:solidFill>
                <a:srgbClr val="4D2F2D"/>
              </a:solidFill>
              <a:latin typeface="Courier" pitchFamily="2" charset="0"/>
            </a:endParaRPr>
          </a:p>
          <a:p>
            <a:r>
              <a:rPr lang="en-US" sz="1400" dirty="0">
                <a:solidFill>
                  <a:srgbClr val="4D2F2D"/>
                </a:solidFill>
                <a:latin typeface="Courier" pitchFamily="2" charset="0"/>
              </a:rPr>
              <a:t>    </a:t>
            </a:r>
            <a:r>
              <a:rPr lang="en-US" sz="1400" dirty="0">
                <a:solidFill>
                  <a:srgbClr val="00A3AF"/>
                </a:solidFill>
                <a:latin typeface="Courier" pitchFamily="2" charset="0"/>
              </a:rPr>
              <a:t>…</a:t>
            </a:r>
            <a:endParaRPr lang="en-US" sz="1400" dirty="0">
              <a:solidFill>
                <a:srgbClr val="4D2F2D"/>
              </a:solidFill>
              <a:latin typeface="Courier" pitchFamily="2" charset="0"/>
            </a:endParaRPr>
          </a:p>
          <a:p>
            <a:r>
              <a:rPr lang="en-US" sz="1400" dirty="0">
                <a:solidFill>
                  <a:srgbClr val="4D2F2D"/>
                </a:solidFill>
                <a:latin typeface="Courier" pitchFamily="2" charset="0"/>
              </a:rPr>
              <a:t>    </a:t>
            </a:r>
            <a:r>
              <a:rPr lang="en-US" sz="1400" dirty="0">
                <a:solidFill>
                  <a:srgbClr val="00A3AF"/>
                </a:solidFill>
                <a:latin typeface="Courier" pitchFamily="2" charset="0"/>
              </a:rPr>
              <a:t>resources</a:t>
            </a:r>
            <a:r>
              <a:rPr lang="en-US" sz="1400" dirty="0">
                <a:solidFill>
                  <a:srgbClr val="C020BF"/>
                </a:solidFill>
                <a:latin typeface="Courier" pitchFamily="2" charset="0"/>
              </a:rPr>
              <a:t>:</a:t>
            </a:r>
            <a:endParaRPr lang="en-US" sz="1400" dirty="0">
              <a:solidFill>
                <a:srgbClr val="00A3AF"/>
              </a:solidFill>
              <a:latin typeface="Courier" pitchFamily="2" charset="0"/>
            </a:endParaRPr>
          </a:p>
          <a:p>
            <a:r>
              <a:rPr lang="en-US" sz="1400" dirty="0">
                <a:solidFill>
                  <a:srgbClr val="4D2F2D"/>
                </a:solidFill>
                <a:latin typeface="Courier" pitchFamily="2" charset="0"/>
              </a:rPr>
              <a:t>      </a:t>
            </a:r>
            <a:r>
              <a:rPr lang="en-US" sz="1400" dirty="0">
                <a:solidFill>
                  <a:srgbClr val="00A3AF"/>
                </a:solidFill>
                <a:latin typeface="Courier" pitchFamily="2" charset="0"/>
              </a:rPr>
              <a:t>requests</a:t>
            </a:r>
            <a:r>
              <a:rPr lang="en-US" sz="1400" dirty="0">
                <a:solidFill>
                  <a:srgbClr val="C020BF"/>
                </a:solidFill>
                <a:latin typeface="Courier" pitchFamily="2" charset="0"/>
              </a:rPr>
              <a:t>:</a:t>
            </a:r>
            <a:endParaRPr lang="en-US" sz="1400" dirty="0">
              <a:solidFill>
                <a:srgbClr val="00A3AF"/>
              </a:solidFill>
              <a:latin typeface="Courier" pitchFamily="2" charset="0"/>
            </a:endParaRPr>
          </a:p>
          <a:p>
            <a:r>
              <a:rPr lang="en-US" sz="1400" dirty="0">
                <a:solidFill>
                  <a:srgbClr val="4D2F2D"/>
                </a:solidFill>
                <a:latin typeface="Courier" pitchFamily="2" charset="0"/>
              </a:rPr>
              <a:t>        </a:t>
            </a:r>
            <a:r>
              <a:rPr lang="en-US" sz="1400" dirty="0">
                <a:solidFill>
                  <a:srgbClr val="00A3AF"/>
                </a:solidFill>
                <a:latin typeface="Courier" pitchFamily="2" charset="0"/>
              </a:rPr>
              <a:t>memory</a:t>
            </a:r>
            <a:r>
              <a:rPr lang="en-US" sz="1400" dirty="0">
                <a:solidFill>
                  <a:srgbClr val="C020BF"/>
                </a:solidFill>
                <a:latin typeface="Courier" pitchFamily="2" charset="0"/>
              </a:rPr>
              <a:t>:</a:t>
            </a:r>
            <a:r>
              <a:rPr lang="en-US" sz="1400" dirty="0">
                <a:solidFill>
                  <a:srgbClr val="4D2F2D"/>
                </a:solidFill>
                <a:latin typeface="Courier" pitchFamily="2" charset="0"/>
              </a:rPr>
              <a:t> </a:t>
            </a:r>
            <a:r>
              <a:rPr lang="en-US" sz="1400" dirty="0">
                <a:solidFill>
                  <a:srgbClr val="B12513"/>
                </a:solidFill>
                <a:latin typeface="Courier" pitchFamily="2" charset="0"/>
              </a:rPr>
              <a:t>"64Mi"</a:t>
            </a:r>
            <a:endParaRPr lang="en-US" sz="1400" dirty="0">
              <a:solidFill>
                <a:srgbClr val="4D2F2D"/>
              </a:solidFill>
              <a:latin typeface="Courier" pitchFamily="2" charset="0"/>
            </a:endParaRPr>
          </a:p>
          <a:p>
            <a:r>
              <a:rPr lang="en-US" sz="1400" dirty="0">
                <a:solidFill>
                  <a:srgbClr val="4D2F2D"/>
                </a:solidFill>
                <a:latin typeface="Courier" pitchFamily="2" charset="0"/>
              </a:rPr>
              <a:t>        </a:t>
            </a:r>
            <a:r>
              <a:rPr lang="en-US" sz="1400" dirty="0" err="1">
                <a:solidFill>
                  <a:srgbClr val="00A3AF"/>
                </a:solidFill>
                <a:latin typeface="Courier" pitchFamily="2" charset="0"/>
              </a:rPr>
              <a:t>cpu</a:t>
            </a:r>
            <a:r>
              <a:rPr lang="en-US" sz="1400" dirty="0">
                <a:solidFill>
                  <a:srgbClr val="C020BF"/>
                </a:solidFill>
                <a:latin typeface="Courier" pitchFamily="2" charset="0"/>
              </a:rPr>
              <a:t>:</a:t>
            </a:r>
            <a:r>
              <a:rPr lang="en-US" sz="1400" dirty="0">
                <a:solidFill>
                  <a:srgbClr val="4D2F2D"/>
                </a:solidFill>
                <a:latin typeface="Courier" pitchFamily="2" charset="0"/>
              </a:rPr>
              <a:t> </a:t>
            </a:r>
            <a:r>
              <a:rPr lang="en-US" sz="1400" dirty="0">
                <a:solidFill>
                  <a:srgbClr val="B12513"/>
                </a:solidFill>
                <a:latin typeface="Courier" pitchFamily="2" charset="0"/>
              </a:rPr>
              <a:t>"250m"</a:t>
            </a:r>
            <a:endParaRPr lang="en-US" sz="1400" dirty="0">
              <a:solidFill>
                <a:srgbClr val="4D2F2D"/>
              </a:solidFill>
              <a:latin typeface="Courier" pitchFamily="2" charset="0"/>
            </a:endParaRPr>
          </a:p>
          <a:p>
            <a:r>
              <a:rPr lang="en-US" sz="1400" dirty="0">
                <a:solidFill>
                  <a:srgbClr val="4D2F2D"/>
                </a:solidFill>
                <a:latin typeface="Courier" pitchFamily="2" charset="0"/>
              </a:rPr>
              <a:t>      </a:t>
            </a:r>
            <a:r>
              <a:rPr lang="en-US" sz="1400" dirty="0">
                <a:solidFill>
                  <a:srgbClr val="00A3AF"/>
                </a:solidFill>
                <a:latin typeface="Courier" pitchFamily="2" charset="0"/>
              </a:rPr>
              <a:t>limits</a:t>
            </a:r>
            <a:r>
              <a:rPr lang="en-US" sz="1400" dirty="0">
                <a:solidFill>
                  <a:srgbClr val="C020BF"/>
                </a:solidFill>
                <a:latin typeface="Courier" pitchFamily="2" charset="0"/>
              </a:rPr>
              <a:t>:</a:t>
            </a:r>
            <a:endParaRPr lang="en-US" sz="1400" dirty="0">
              <a:solidFill>
                <a:srgbClr val="4D2F2D"/>
              </a:solidFill>
              <a:latin typeface="Courier" pitchFamily="2" charset="0"/>
            </a:endParaRPr>
          </a:p>
          <a:p>
            <a:r>
              <a:rPr lang="en-US" sz="1400" dirty="0">
                <a:solidFill>
                  <a:srgbClr val="4D2F2D"/>
                </a:solidFill>
                <a:latin typeface="Courier" pitchFamily="2" charset="0"/>
              </a:rPr>
              <a:t>        </a:t>
            </a:r>
            <a:r>
              <a:rPr lang="en-US" sz="1400" dirty="0">
                <a:solidFill>
                  <a:srgbClr val="00A3AF"/>
                </a:solidFill>
                <a:latin typeface="Courier" pitchFamily="2" charset="0"/>
              </a:rPr>
              <a:t>memory</a:t>
            </a:r>
            <a:r>
              <a:rPr lang="en-US" sz="1400" dirty="0">
                <a:solidFill>
                  <a:srgbClr val="C020BF"/>
                </a:solidFill>
                <a:latin typeface="Courier" pitchFamily="2" charset="0"/>
              </a:rPr>
              <a:t>:</a:t>
            </a:r>
            <a:r>
              <a:rPr lang="en-US" sz="1400" dirty="0">
                <a:solidFill>
                  <a:srgbClr val="4D2F2D"/>
                </a:solidFill>
                <a:latin typeface="Courier" pitchFamily="2" charset="0"/>
              </a:rPr>
              <a:t> </a:t>
            </a:r>
            <a:r>
              <a:rPr lang="en-US" sz="1400" dirty="0">
                <a:solidFill>
                  <a:srgbClr val="B12513"/>
                </a:solidFill>
                <a:latin typeface="Courier" pitchFamily="2" charset="0"/>
              </a:rPr>
              <a:t>"128Mi"</a:t>
            </a:r>
            <a:endParaRPr lang="en-US" sz="1400" dirty="0">
              <a:solidFill>
                <a:srgbClr val="4D2F2D"/>
              </a:solidFill>
              <a:latin typeface="Courier" pitchFamily="2" charset="0"/>
            </a:endParaRPr>
          </a:p>
          <a:p>
            <a:r>
              <a:rPr lang="en-US" sz="1400" dirty="0">
                <a:solidFill>
                  <a:srgbClr val="4D2F2D"/>
                </a:solidFill>
                <a:latin typeface="Courier" pitchFamily="2" charset="0"/>
              </a:rPr>
              <a:t>        </a:t>
            </a:r>
            <a:r>
              <a:rPr lang="en-US" sz="1400" dirty="0" err="1">
                <a:solidFill>
                  <a:srgbClr val="00A3AF"/>
                </a:solidFill>
                <a:latin typeface="Courier" pitchFamily="2" charset="0"/>
              </a:rPr>
              <a:t>cpu</a:t>
            </a:r>
            <a:r>
              <a:rPr lang="en-US" sz="1400" dirty="0">
                <a:solidFill>
                  <a:srgbClr val="C020BF"/>
                </a:solidFill>
                <a:latin typeface="Courier" pitchFamily="2" charset="0"/>
              </a:rPr>
              <a:t>:</a:t>
            </a:r>
            <a:r>
              <a:rPr lang="en-US" sz="1400" dirty="0">
                <a:solidFill>
                  <a:srgbClr val="4D2F2D"/>
                </a:solidFill>
                <a:latin typeface="Courier" pitchFamily="2" charset="0"/>
              </a:rPr>
              <a:t> </a:t>
            </a:r>
            <a:r>
              <a:rPr lang="en-US" sz="1400" dirty="0">
                <a:solidFill>
                  <a:srgbClr val="B12513"/>
                </a:solidFill>
                <a:latin typeface="Courier" pitchFamily="2" charset="0"/>
              </a:rPr>
              <a:t>"500m"</a:t>
            </a:r>
            <a:endParaRPr lang="en-US" sz="1400" dirty="0">
              <a:solidFill>
                <a:srgbClr val="4D2F2D"/>
              </a:solidFill>
              <a:effectLst/>
              <a:latin typeface="Courier" pitchFamily="2" charset="0"/>
            </a:endParaRPr>
          </a:p>
        </p:txBody>
      </p:sp>
    </p:spTree>
    <p:extLst>
      <p:ext uri="{BB962C8B-B14F-4D97-AF65-F5344CB8AC3E}">
        <p14:creationId xmlns:p14="http://schemas.microsoft.com/office/powerpoint/2010/main" val="279681013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D9D494A-C7DE-E644-9D75-436F00A24ABA}"/>
              </a:ext>
            </a:extLst>
          </p:cNvPr>
          <p:cNvSpPr>
            <a:spLocks noGrp="1"/>
          </p:cNvSpPr>
          <p:nvPr>
            <p:ph idx="1"/>
          </p:nvPr>
        </p:nvSpPr>
        <p:spPr>
          <a:xfrm>
            <a:off x="797257" y="2862855"/>
            <a:ext cx="10515600" cy="1477133"/>
          </a:xfrm>
        </p:spPr>
        <p:txBody>
          <a:bodyPr>
            <a:normAutofit/>
          </a:bodyPr>
          <a:lstStyle/>
          <a:p>
            <a:pPr marL="0" indent="0">
              <a:buNone/>
            </a:pPr>
            <a:r>
              <a:rPr lang="en-US" sz="3600" b="1" dirty="0">
                <a:solidFill>
                  <a:srgbClr val="002060"/>
                </a:solidFill>
              </a:rPr>
              <a:t>Kubernetes Authentication and Access Control</a:t>
            </a:r>
          </a:p>
        </p:txBody>
      </p:sp>
    </p:spTree>
    <p:extLst>
      <p:ext uri="{BB962C8B-B14F-4D97-AF65-F5344CB8AC3E}">
        <p14:creationId xmlns:p14="http://schemas.microsoft.com/office/powerpoint/2010/main" val="11832029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D2EB4841-4E96-487D-ABC4-B5548C00F462}"/>
              </a:ext>
            </a:extLst>
          </p:cNvPr>
          <p:cNvCxnSpPr>
            <a:cxnSpLocks/>
          </p:cNvCxnSpPr>
          <p:nvPr/>
        </p:nvCxnSpPr>
        <p:spPr>
          <a:xfrm>
            <a:off x="1" y="6172200"/>
            <a:ext cx="12192001"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4FA1DC61-98B9-4D2E-95B3-4BE126C9E1EA}"/>
              </a:ext>
            </a:extLst>
          </p:cNvPr>
          <p:cNvSpPr txBox="1"/>
          <p:nvPr/>
        </p:nvSpPr>
        <p:spPr>
          <a:xfrm>
            <a:off x="122853" y="6317931"/>
            <a:ext cx="4010899" cy="420564"/>
          </a:xfrm>
          <a:prstGeom prst="rect">
            <a:avLst/>
          </a:prstGeom>
          <a:noFill/>
        </p:spPr>
        <p:txBody>
          <a:bodyPr wrap="square" rtlCol="0">
            <a:spAutoFit/>
          </a:bodyPr>
          <a:lstStyle/>
          <a:p>
            <a:pPr algn="ctr"/>
            <a:r>
              <a:rPr lang="en-US" sz="2133" dirty="0">
                <a:solidFill>
                  <a:schemeClr val="bg2">
                    <a:lumMod val="25000"/>
                  </a:schemeClr>
                </a:solidFill>
              </a:rPr>
              <a:t>Agile Brains Consulting</a:t>
            </a:r>
          </a:p>
        </p:txBody>
      </p:sp>
      <p:sp>
        <p:nvSpPr>
          <p:cNvPr id="5" name="TextBox 4">
            <a:extLst>
              <a:ext uri="{FF2B5EF4-FFF2-40B4-BE49-F238E27FC236}">
                <a16:creationId xmlns:a16="http://schemas.microsoft.com/office/drawing/2014/main" id="{DB8D0BBB-5988-46AA-9EAD-707B6004C7B9}"/>
              </a:ext>
            </a:extLst>
          </p:cNvPr>
          <p:cNvSpPr txBox="1"/>
          <p:nvPr/>
        </p:nvSpPr>
        <p:spPr>
          <a:xfrm>
            <a:off x="3514722" y="6490034"/>
            <a:ext cx="5857876" cy="254044"/>
          </a:xfrm>
          <a:prstGeom prst="rect">
            <a:avLst/>
          </a:prstGeom>
          <a:noFill/>
        </p:spPr>
        <p:txBody>
          <a:bodyPr wrap="square" rtlCol="0">
            <a:spAutoFit/>
          </a:bodyPr>
          <a:lstStyle/>
          <a:p>
            <a:pPr algn="ctr"/>
            <a:r>
              <a:rPr lang="en-US" sz="1051" dirty="0">
                <a:solidFill>
                  <a:schemeClr val="bg2">
                    <a:lumMod val="50000"/>
                  </a:schemeClr>
                </a:solidFill>
              </a:rPr>
              <a:t>©Agile Brains Consulting Inc. All rights reserved. Not to be reproduced without prior written consent.</a:t>
            </a:r>
          </a:p>
        </p:txBody>
      </p:sp>
      <p:pic>
        <p:nvPicPr>
          <p:cNvPr id="6" name="Picture 5" descr="A close up of a sign&#10;&#10;Description generated with high confidence">
            <a:extLst>
              <a:ext uri="{FF2B5EF4-FFF2-40B4-BE49-F238E27FC236}">
                <a16:creationId xmlns:a16="http://schemas.microsoft.com/office/drawing/2014/main" id="{62ED1D3C-94ED-4E66-AC1F-BA34BDBDD45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7650" y="6273801"/>
            <a:ext cx="542924" cy="542924"/>
          </a:xfrm>
          <a:prstGeom prst="rect">
            <a:avLst/>
          </a:prstGeom>
        </p:spPr>
      </p:pic>
      <p:pic>
        <p:nvPicPr>
          <p:cNvPr id="7" name="Picture 6">
            <a:extLst>
              <a:ext uri="{FF2B5EF4-FFF2-40B4-BE49-F238E27FC236}">
                <a16:creationId xmlns:a16="http://schemas.microsoft.com/office/drawing/2014/main" id="{7B32E106-9E99-4EB7-9524-D39048EF644E}"/>
              </a:ext>
            </a:extLst>
          </p:cNvPr>
          <p:cNvPicPr>
            <a:picLocks noChangeAspect="1"/>
          </p:cNvPicPr>
          <p:nvPr/>
        </p:nvPicPr>
        <p:blipFill rotWithShape="1">
          <a:blip r:embed="rId3">
            <a:extLst>
              <a:ext uri="{28A0092B-C50C-407E-A947-70E740481C1C}">
                <a14:useLocalDpi xmlns:a14="http://schemas.microsoft.com/office/drawing/2010/main" val="0"/>
              </a:ext>
            </a:extLst>
          </a:blip>
          <a:srcRect t="26736" b="30906"/>
          <a:stretch/>
        </p:blipFill>
        <p:spPr>
          <a:xfrm>
            <a:off x="9965555" y="6252635"/>
            <a:ext cx="1301160" cy="551155"/>
          </a:xfrm>
          <a:prstGeom prst="rect">
            <a:avLst/>
          </a:prstGeom>
        </p:spPr>
      </p:pic>
      <p:sp>
        <p:nvSpPr>
          <p:cNvPr id="8" name="Slide Number Placeholder 102">
            <a:extLst>
              <a:ext uri="{FF2B5EF4-FFF2-40B4-BE49-F238E27FC236}">
                <a16:creationId xmlns:a16="http://schemas.microsoft.com/office/drawing/2014/main" id="{A00F2676-DEAE-461D-80E3-9CE7EC56B906}"/>
              </a:ext>
            </a:extLst>
          </p:cNvPr>
          <p:cNvSpPr txBox="1">
            <a:spLocks/>
          </p:cNvSpPr>
          <p:nvPr/>
        </p:nvSpPr>
        <p:spPr>
          <a:xfrm>
            <a:off x="9159626" y="6356351"/>
            <a:ext cx="2844800" cy="365125"/>
          </a:xfrm>
          <a:prstGeom prst="rect">
            <a:avLst/>
          </a:prstGeom>
        </p:spPr>
        <p:txBody>
          <a:bodyPr vert="horz" lIns="121920" tIns="60960" rIns="121920" bIns="6096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04198DC-2EF7-4B34-A789-AD3A4CDEBD28}" type="slidenum">
              <a:rPr lang="en-US" sz="1600"/>
              <a:pPr/>
              <a:t>9</a:t>
            </a:fld>
            <a:endParaRPr lang="en-US" sz="1600" dirty="0"/>
          </a:p>
        </p:txBody>
      </p:sp>
      <p:sp>
        <p:nvSpPr>
          <p:cNvPr id="11" name="Title 1">
            <a:extLst>
              <a:ext uri="{FF2B5EF4-FFF2-40B4-BE49-F238E27FC236}">
                <a16:creationId xmlns:a16="http://schemas.microsoft.com/office/drawing/2014/main" id="{A97CACFF-9C8B-D747-9A5D-D3532BBFC619}"/>
              </a:ext>
            </a:extLst>
          </p:cNvPr>
          <p:cNvSpPr>
            <a:spLocks noGrp="1"/>
          </p:cNvSpPr>
          <p:nvPr>
            <p:ph type="title"/>
          </p:nvPr>
        </p:nvSpPr>
        <p:spPr>
          <a:xfrm>
            <a:off x="368300" y="47290"/>
            <a:ext cx="10515600" cy="1325563"/>
          </a:xfrm>
        </p:spPr>
        <p:txBody>
          <a:bodyPr/>
          <a:lstStyle/>
          <a:p>
            <a:r>
              <a:rPr lang="en-US" b="1" dirty="0">
                <a:solidFill>
                  <a:srgbClr val="002060"/>
                </a:solidFill>
              </a:rPr>
              <a:t>Controllers</a:t>
            </a:r>
          </a:p>
        </p:txBody>
      </p:sp>
      <p:sp>
        <p:nvSpPr>
          <p:cNvPr id="12" name="Content Placeholder 2">
            <a:extLst>
              <a:ext uri="{FF2B5EF4-FFF2-40B4-BE49-F238E27FC236}">
                <a16:creationId xmlns:a16="http://schemas.microsoft.com/office/drawing/2014/main" id="{860789C3-E2E4-4B4C-AD5B-35FA355437FA}"/>
              </a:ext>
            </a:extLst>
          </p:cNvPr>
          <p:cNvSpPr txBox="1">
            <a:spLocks/>
          </p:cNvSpPr>
          <p:nvPr/>
        </p:nvSpPr>
        <p:spPr>
          <a:xfrm>
            <a:off x="519112" y="1372853"/>
            <a:ext cx="11202988" cy="4615197"/>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IN" sz="2400" dirty="0">
                <a:latin typeface="Calibri" panose="020F0502020204030204" pitchFamily="34" charset="0"/>
                <a:cs typeface="Calibri" panose="020F0502020204030204" pitchFamily="34" charset="0"/>
              </a:rPr>
              <a:t>Kubernetes contains a number of higher-level abstractions called </a:t>
            </a:r>
            <a:r>
              <a:rPr lang="en-IN" sz="2400" b="1" dirty="0">
                <a:latin typeface="Calibri" panose="020F0502020204030204" pitchFamily="34" charset="0"/>
                <a:cs typeface="Calibri" panose="020F0502020204030204" pitchFamily="34" charset="0"/>
              </a:rPr>
              <a:t>Controllers</a:t>
            </a:r>
            <a:r>
              <a:rPr lang="en-IN" sz="2400" dirty="0">
                <a:latin typeface="Calibri" panose="020F0502020204030204" pitchFamily="34" charset="0"/>
                <a:cs typeface="Calibri" panose="020F0502020204030204" pitchFamily="34" charset="0"/>
              </a:rPr>
              <a:t>. Controllers build upon the basic objects, and provide additional functionality and convenience features.</a:t>
            </a:r>
          </a:p>
          <a:p>
            <a:pPr marL="0" indent="0">
              <a:lnSpc>
                <a:spcPct val="150000"/>
              </a:lnSpc>
              <a:buNone/>
            </a:pPr>
            <a:r>
              <a:rPr lang="en-IN" sz="2400" dirty="0">
                <a:latin typeface="Calibri" panose="020F0502020204030204" pitchFamily="34" charset="0"/>
                <a:cs typeface="Calibri" panose="020F0502020204030204" pitchFamily="34" charset="0"/>
              </a:rPr>
              <a:t>They are</a:t>
            </a:r>
          </a:p>
          <a:p>
            <a:pPr lvl="1">
              <a:lnSpc>
                <a:spcPct val="150000"/>
              </a:lnSpc>
            </a:pPr>
            <a:r>
              <a:rPr lang="en-IN" b="1" dirty="0" err="1">
                <a:latin typeface="Calibri" panose="020F0502020204030204" pitchFamily="34" charset="0"/>
                <a:cs typeface="Calibri" panose="020F0502020204030204" pitchFamily="34" charset="0"/>
              </a:rPr>
              <a:t>ReplicationController</a:t>
            </a:r>
            <a:endParaRPr lang="en-IN" b="1" dirty="0">
              <a:latin typeface="Calibri" panose="020F0502020204030204" pitchFamily="34" charset="0"/>
              <a:cs typeface="Calibri" panose="020F0502020204030204" pitchFamily="34" charset="0"/>
            </a:endParaRPr>
          </a:p>
          <a:p>
            <a:pPr lvl="1">
              <a:lnSpc>
                <a:spcPct val="150000"/>
              </a:lnSpc>
            </a:pPr>
            <a:r>
              <a:rPr lang="en-IN" b="1" dirty="0" err="1">
                <a:latin typeface="Calibri" panose="020F0502020204030204" pitchFamily="34" charset="0"/>
                <a:cs typeface="Calibri" panose="020F0502020204030204" pitchFamily="34" charset="0"/>
              </a:rPr>
              <a:t>ReplicaSet</a:t>
            </a:r>
            <a:endParaRPr lang="en-IN" b="1" dirty="0">
              <a:latin typeface="Calibri" panose="020F0502020204030204" pitchFamily="34" charset="0"/>
              <a:cs typeface="Calibri" panose="020F0502020204030204" pitchFamily="34" charset="0"/>
            </a:endParaRPr>
          </a:p>
          <a:p>
            <a:pPr lvl="1">
              <a:lnSpc>
                <a:spcPct val="150000"/>
              </a:lnSpc>
            </a:pPr>
            <a:r>
              <a:rPr lang="en-IN" b="1" dirty="0">
                <a:latin typeface="Calibri" panose="020F0502020204030204" pitchFamily="34" charset="0"/>
                <a:cs typeface="Calibri" panose="020F0502020204030204" pitchFamily="34" charset="0"/>
              </a:rPr>
              <a:t>Deployment</a:t>
            </a:r>
          </a:p>
          <a:p>
            <a:pPr lvl="1">
              <a:lnSpc>
                <a:spcPct val="150000"/>
              </a:lnSpc>
            </a:pPr>
            <a:r>
              <a:rPr lang="en-IN" dirty="0" err="1">
                <a:latin typeface="Calibri" panose="020F0502020204030204" pitchFamily="34" charset="0"/>
                <a:cs typeface="Calibri" panose="020F0502020204030204" pitchFamily="34" charset="0"/>
              </a:rPr>
              <a:t>DaemonSet</a:t>
            </a:r>
            <a:r>
              <a:rPr lang="en-IN" dirty="0">
                <a:latin typeface="Calibri" panose="020F0502020204030204" pitchFamily="34" charset="0"/>
                <a:cs typeface="Calibri" panose="020F0502020204030204" pitchFamily="34" charset="0"/>
              </a:rPr>
              <a:t> – used for specific purpose</a:t>
            </a:r>
          </a:p>
          <a:p>
            <a:pPr lvl="1">
              <a:lnSpc>
                <a:spcPct val="150000"/>
              </a:lnSpc>
            </a:pPr>
            <a:r>
              <a:rPr lang="en-IN" dirty="0">
                <a:latin typeface="Calibri" panose="020F0502020204030204" pitchFamily="34" charset="0"/>
                <a:cs typeface="Calibri" panose="020F0502020204030204" pitchFamily="34" charset="0"/>
              </a:rPr>
              <a:t>Job</a:t>
            </a:r>
          </a:p>
          <a:p>
            <a:pPr lvl="1">
              <a:lnSpc>
                <a:spcPct val="150000"/>
              </a:lnSpc>
            </a:pPr>
            <a:r>
              <a:rPr lang="en-IN" dirty="0" err="1">
                <a:latin typeface="Calibri" panose="020F0502020204030204" pitchFamily="34" charset="0"/>
                <a:cs typeface="Calibri" panose="020F0502020204030204" pitchFamily="34" charset="0"/>
              </a:rPr>
              <a:t>CronJob</a:t>
            </a:r>
            <a:endParaRPr lang="en-IN"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14865133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CB98B365-3CF5-BA4C-AAAA-A4B1E540FE3F}"/>
              </a:ext>
            </a:extLst>
          </p:cNvPr>
          <p:cNvPicPr>
            <a:picLocks noGrp="1" noChangeAspect="1"/>
          </p:cNvPicPr>
          <p:nvPr>
            <p:ph idx="1"/>
          </p:nvPr>
        </p:nvPicPr>
        <p:blipFill>
          <a:blip r:embed="rId2"/>
          <a:stretch>
            <a:fillRect/>
          </a:stretch>
        </p:blipFill>
        <p:spPr>
          <a:xfrm>
            <a:off x="4337500" y="2580967"/>
            <a:ext cx="7253464" cy="3669737"/>
          </a:xfrm>
        </p:spPr>
      </p:pic>
      <p:sp>
        <p:nvSpPr>
          <p:cNvPr id="6" name="TextBox 5">
            <a:extLst>
              <a:ext uri="{FF2B5EF4-FFF2-40B4-BE49-F238E27FC236}">
                <a16:creationId xmlns:a16="http://schemas.microsoft.com/office/drawing/2014/main" id="{C0B157BB-C8CE-2B4C-9B81-571D80067140}"/>
              </a:ext>
            </a:extLst>
          </p:cNvPr>
          <p:cNvSpPr txBox="1"/>
          <p:nvPr/>
        </p:nvSpPr>
        <p:spPr>
          <a:xfrm>
            <a:off x="442451" y="1838168"/>
            <a:ext cx="8400698" cy="2917594"/>
          </a:xfrm>
          <a:prstGeom prst="rect">
            <a:avLst/>
          </a:prstGeom>
          <a:noFill/>
        </p:spPr>
        <p:txBody>
          <a:bodyPr wrap="none" rtlCol="0">
            <a:spAutoFit/>
          </a:bodyPr>
          <a:lstStyle/>
          <a:p>
            <a:r>
              <a:rPr lang="en-US" sz="2200" dirty="0"/>
              <a:t>Human users and K8s service accounts can be authorized for API access.</a:t>
            </a:r>
          </a:p>
          <a:p>
            <a:endParaRPr lang="en-US" sz="2200" dirty="0"/>
          </a:p>
          <a:p>
            <a:r>
              <a:rPr lang="en-US" sz="2200" dirty="0"/>
              <a:t>When a request reaches the API, it goes through 3 stages.</a:t>
            </a:r>
          </a:p>
          <a:p>
            <a:endParaRPr lang="en-US" sz="2200" dirty="0"/>
          </a:p>
          <a:p>
            <a:pPr marL="457200" indent="-457200">
              <a:lnSpc>
                <a:spcPct val="150000"/>
              </a:lnSpc>
              <a:buAutoNum type="arabicPeriod"/>
            </a:pPr>
            <a:r>
              <a:rPr lang="en-US" sz="2200" dirty="0"/>
              <a:t>Authentication</a:t>
            </a:r>
          </a:p>
          <a:p>
            <a:pPr marL="457200" indent="-457200">
              <a:lnSpc>
                <a:spcPct val="150000"/>
              </a:lnSpc>
              <a:buAutoNum type="arabicPeriod"/>
            </a:pPr>
            <a:r>
              <a:rPr lang="en-US" sz="2200" dirty="0"/>
              <a:t>Authorization</a:t>
            </a:r>
          </a:p>
          <a:p>
            <a:pPr marL="457200" indent="-457200">
              <a:lnSpc>
                <a:spcPct val="150000"/>
              </a:lnSpc>
              <a:buAutoNum type="arabicPeriod"/>
            </a:pPr>
            <a:r>
              <a:rPr lang="en-US" sz="2200" dirty="0"/>
              <a:t>Admission Control</a:t>
            </a:r>
          </a:p>
        </p:txBody>
      </p:sp>
      <p:cxnSp>
        <p:nvCxnSpPr>
          <p:cNvPr id="7" name="Straight Connector 6">
            <a:extLst>
              <a:ext uri="{FF2B5EF4-FFF2-40B4-BE49-F238E27FC236}">
                <a16:creationId xmlns:a16="http://schemas.microsoft.com/office/drawing/2014/main" id="{D2EB4841-4E96-487D-ABC4-B5548C00F462}"/>
              </a:ext>
            </a:extLst>
          </p:cNvPr>
          <p:cNvCxnSpPr>
            <a:cxnSpLocks/>
          </p:cNvCxnSpPr>
          <p:nvPr/>
        </p:nvCxnSpPr>
        <p:spPr>
          <a:xfrm>
            <a:off x="1" y="6172200"/>
            <a:ext cx="12192001"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4FA1DC61-98B9-4D2E-95B3-4BE126C9E1EA}"/>
              </a:ext>
            </a:extLst>
          </p:cNvPr>
          <p:cNvSpPr txBox="1"/>
          <p:nvPr/>
        </p:nvSpPr>
        <p:spPr>
          <a:xfrm>
            <a:off x="122853" y="6317931"/>
            <a:ext cx="4010899" cy="420564"/>
          </a:xfrm>
          <a:prstGeom prst="rect">
            <a:avLst/>
          </a:prstGeom>
          <a:noFill/>
        </p:spPr>
        <p:txBody>
          <a:bodyPr wrap="square" rtlCol="0">
            <a:spAutoFit/>
          </a:bodyPr>
          <a:lstStyle/>
          <a:p>
            <a:pPr algn="ctr"/>
            <a:r>
              <a:rPr lang="en-US" sz="2133" dirty="0">
                <a:solidFill>
                  <a:schemeClr val="bg2">
                    <a:lumMod val="25000"/>
                  </a:schemeClr>
                </a:solidFill>
              </a:rPr>
              <a:t>Agile Brains Consulting</a:t>
            </a:r>
          </a:p>
        </p:txBody>
      </p:sp>
      <p:sp>
        <p:nvSpPr>
          <p:cNvPr id="9" name="TextBox 8">
            <a:extLst>
              <a:ext uri="{FF2B5EF4-FFF2-40B4-BE49-F238E27FC236}">
                <a16:creationId xmlns:a16="http://schemas.microsoft.com/office/drawing/2014/main" id="{DB8D0BBB-5988-46AA-9EAD-707B6004C7B9}"/>
              </a:ext>
            </a:extLst>
          </p:cNvPr>
          <p:cNvSpPr txBox="1"/>
          <p:nvPr/>
        </p:nvSpPr>
        <p:spPr>
          <a:xfrm>
            <a:off x="3514722" y="6490034"/>
            <a:ext cx="5857876" cy="254044"/>
          </a:xfrm>
          <a:prstGeom prst="rect">
            <a:avLst/>
          </a:prstGeom>
          <a:noFill/>
        </p:spPr>
        <p:txBody>
          <a:bodyPr wrap="square" rtlCol="0">
            <a:spAutoFit/>
          </a:bodyPr>
          <a:lstStyle/>
          <a:p>
            <a:pPr algn="ctr"/>
            <a:r>
              <a:rPr lang="en-US" sz="1051" dirty="0">
                <a:solidFill>
                  <a:schemeClr val="bg2">
                    <a:lumMod val="50000"/>
                  </a:schemeClr>
                </a:solidFill>
              </a:rPr>
              <a:t>©Agile Brains Consulting Inc. All rights reserved. Not to be reproduced without prior written consent.</a:t>
            </a:r>
          </a:p>
        </p:txBody>
      </p:sp>
      <p:pic>
        <p:nvPicPr>
          <p:cNvPr id="10" name="Picture 9" descr="A close up of a sign&#10;&#10;Description generated with high confidence">
            <a:extLst>
              <a:ext uri="{FF2B5EF4-FFF2-40B4-BE49-F238E27FC236}">
                <a16:creationId xmlns:a16="http://schemas.microsoft.com/office/drawing/2014/main" id="{62ED1D3C-94ED-4E66-AC1F-BA34BDBDD45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7650" y="6273801"/>
            <a:ext cx="542924" cy="542924"/>
          </a:xfrm>
          <a:prstGeom prst="rect">
            <a:avLst/>
          </a:prstGeom>
        </p:spPr>
      </p:pic>
      <p:pic>
        <p:nvPicPr>
          <p:cNvPr id="11" name="Picture 10">
            <a:extLst>
              <a:ext uri="{FF2B5EF4-FFF2-40B4-BE49-F238E27FC236}">
                <a16:creationId xmlns:a16="http://schemas.microsoft.com/office/drawing/2014/main" id="{7B32E106-9E99-4EB7-9524-D39048EF644E}"/>
              </a:ext>
            </a:extLst>
          </p:cNvPr>
          <p:cNvPicPr>
            <a:picLocks noChangeAspect="1"/>
          </p:cNvPicPr>
          <p:nvPr/>
        </p:nvPicPr>
        <p:blipFill rotWithShape="1">
          <a:blip r:embed="rId4">
            <a:extLst>
              <a:ext uri="{28A0092B-C50C-407E-A947-70E740481C1C}">
                <a14:useLocalDpi xmlns:a14="http://schemas.microsoft.com/office/drawing/2010/main" val="0"/>
              </a:ext>
            </a:extLst>
          </a:blip>
          <a:srcRect t="26736" b="30906"/>
          <a:stretch/>
        </p:blipFill>
        <p:spPr>
          <a:xfrm>
            <a:off x="9965555" y="6252635"/>
            <a:ext cx="1301160" cy="551155"/>
          </a:xfrm>
          <a:prstGeom prst="rect">
            <a:avLst/>
          </a:prstGeom>
        </p:spPr>
      </p:pic>
      <p:sp>
        <p:nvSpPr>
          <p:cNvPr id="12" name="Slide Number Placeholder 102">
            <a:extLst>
              <a:ext uri="{FF2B5EF4-FFF2-40B4-BE49-F238E27FC236}">
                <a16:creationId xmlns:a16="http://schemas.microsoft.com/office/drawing/2014/main" id="{A00F2676-DEAE-461D-80E3-9CE7EC56B906}"/>
              </a:ext>
            </a:extLst>
          </p:cNvPr>
          <p:cNvSpPr txBox="1">
            <a:spLocks/>
          </p:cNvSpPr>
          <p:nvPr/>
        </p:nvSpPr>
        <p:spPr>
          <a:xfrm>
            <a:off x="9159626" y="6356351"/>
            <a:ext cx="2844800" cy="365125"/>
          </a:xfrm>
          <a:prstGeom prst="rect">
            <a:avLst/>
          </a:prstGeom>
        </p:spPr>
        <p:txBody>
          <a:bodyPr vert="horz" lIns="121920" tIns="60960" rIns="121920" bIns="6096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04198DC-2EF7-4B34-A789-AD3A4CDEBD28}" type="slidenum">
              <a:rPr lang="en-US" sz="1600"/>
              <a:pPr/>
              <a:t>90</a:t>
            </a:fld>
            <a:endParaRPr lang="en-US" sz="1600" dirty="0"/>
          </a:p>
        </p:txBody>
      </p:sp>
      <p:sp>
        <p:nvSpPr>
          <p:cNvPr id="13" name="Title 1">
            <a:extLst>
              <a:ext uri="{FF2B5EF4-FFF2-40B4-BE49-F238E27FC236}">
                <a16:creationId xmlns:a16="http://schemas.microsoft.com/office/drawing/2014/main" id="{755819B6-C222-1446-9F50-B6BB211B3D5B}"/>
              </a:ext>
            </a:extLst>
          </p:cNvPr>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002060"/>
                </a:solidFill>
              </a:rPr>
              <a:t>Control Access to APIs</a:t>
            </a:r>
          </a:p>
        </p:txBody>
      </p:sp>
    </p:spTree>
    <p:extLst>
      <p:ext uri="{BB962C8B-B14F-4D97-AF65-F5344CB8AC3E}">
        <p14:creationId xmlns:p14="http://schemas.microsoft.com/office/powerpoint/2010/main" val="215745211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3794CCA-682C-D14A-A6B7-95E2D038885C}"/>
              </a:ext>
            </a:extLst>
          </p:cNvPr>
          <p:cNvSpPr>
            <a:spLocks noGrp="1"/>
          </p:cNvSpPr>
          <p:nvPr>
            <p:ph idx="1"/>
          </p:nvPr>
        </p:nvSpPr>
        <p:spPr/>
        <p:txBody>
          <a:bodyPr>
            <a:noAutofit/>
          </a:bodyPr>
          <a:lstStyle/>
          <a:p>
            <a:pPr marL="0" indent="0">
              <a:buNone/>
            </a:pPr>
            <a:r>
              <a:rPr lang="en-US" sz="2200" dirty="0"/>
              <a:t>HTTP request is passed to the authenticator to authenticate the user.</a:t>
            </a:r>
          </a:p>
          <a:p>
            <a:pPr marL="0" indent="0">
              <a:buNone/>
            </a:pPr>
            <a:r>
              <a:rPr lang="en-US" sz="2200" b="1" dirty="0"/>
              <a:t>Type of authenticator </a:t>
            </a:r>
            <a:r>
              <a:rPr lang="en-US" sz="2200" dirty="0"/>
              <a:t>(set by cluster admin):</a:t>
            </a:r>
          </a:p>
          <a:p>
            <a:pPr lvl="1"/>
            <a:r>
              <a:rPr lang="en-US" sz="2000" dirty="0"/>
              <a:t>client certificate ($USER/.kube/config contains root certificate for api-server certificate)</a:t>
            </a:r>
          </a:p>
          <a:p>
            <a:pPr lvl="1"/>
            <a:r>
              <a:rPr lang="en-US" sz="2000" dirty="0"/>
              <a:t>password</a:t>
            </a:r>
          </a:p>
          <a:p>
            <a:pPr lvl="1"/>
            <a:r>
              <a:rPr lang="en-US" sz="2000" dirty="0"/>
              <a:t>plain token</a:t>
            </a:r>
          </a:p>
          <a:p>
            <a:pPr lvl="1"/>
            <a:r>
              <a:rPr lang="en-US" sz="2000" dirty="0"/>
              <a:t>bootstrap token</a:t>
            </a:r>
            <a:endParaRPr lang="en-US" sz="2200" dirty="0"/>
          </a:p>
          <a:p>
            <a:pPr marL="0" indent="0">
              <a:buNone/>
            </a:pPr>
            <a:r>
              <a:rPr lang="en-US" sz="2200" dirty="0"/>
              <a:t>* If the admin sets multiple, this step checks all and grants access even if one is passed.</a:t>
            </a:r>
          </a:p>
          <a:p>
            <a:pPr marL="0" indent="0">
              <a:buNone/>
            </a:pPr>
            <a:r>
              <a:rPr lang="en-US" sz="2200" b="1" dirty="0"/>
              <a:t>Status:</a:t>
            </a:r>
          </a:p>
          <a:p>
            <a:r>
              <a:rPr lang="en-US" sz="2200" b="1" dirty="0">
                <a:solidFill>
                  <a:schemeClr val="accent1"/>
                </a:solidFill>
              </a:rPr>
              <a:t>pass</a:t>
            </a:r>
            <a:r>
              <a:rPr lang="en-US" sz="2200" dirty="0"/>
              <a:t>: the user is authenticated as "username", and this "username" is available to subsequent steps.</a:t>
            </a:r>
          </a:p>
          <a:p>
            <a:r>
              <a:rPr lang="en-US" sz="2200" b="1" dirty="0">
                <a:solidFill>
                  <a:schemeClr val="accent1"/>
                </a:solidFill>
              </a:rPr>
              <a:t>fail</a:t>
            </a:r>
            <a:r>
              <a:rPr lang="en-US" sz="2200" dirty="0"/>
              <a:t>: 401 code</a:t>
            </a:r>
          </a:p>
        </p:txBody>
      </p:sp>
      <p:cxnSp>
        <p:nvCxnSpPr>
          <p:cNvPr id="4" name="Straight Connector 3">
            <a:extLst>
              <a:ext uri="{FF2B5EF4-FFF2-40B4-BE49-F238E27FC236}">
                <a16:creationId xmlns:a16="http://schemas.microsoft.com/office/drawing/2014/main" id="{D2EB4841-4E96-487D-ABC4-B5548C00F462}"/>
              </a:ext>
            </a:extLst>
          </p:cNvPr>
          <p:cNvCxnSpPr>
            <a:cxnSpLocks/>
          </p:cNvCxnSpPr>
          <p:nvPr/>
        </p:nvCxnSpPr>
        <p:spPr>
          <a:xfrm>
            <a:off x="1" y="6172200"/>
            <a:ext cx="12192001"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4FA1DC61-98B9-4D2E-95B3-4BE126C9E1EA}"/>
              </a:ext>
            </a:extLst>
          </p:cNvPr>
          <p:cNvSpPr txBox="1"/>
          <p:nvPr/>
        </p:nvSpPr>
        <p:spPr>
          <a:xfrm>
            <a:off x="122853" y="6317931"/>
            <a:ext cx="4010899" cy="420564"/>
          </a:xfrm>
          <a:prstGeom prst="rect">
            <a:avLst/>
          </a:prstGeom>
          <a:noFill/>
        </p:spPr>
        <p:txBody>
          <a:bodyPr wrap="square" rtlCol="0">
            <a:spAutoFit/>
          </a:bodyPr>
          <a:lstStyle/>
          <a:p>
            <a:pPr algn="ctr"/>
            <a:r>
              <a:rPr lang="en-US" sz="2133" dirty="0">
                <a:solidFill>
                  <a:schemeClr val="bg2">
                    <a:lumMod val="25000"/>
                  </a:schemeClr>
                </a:solidFill>
              </a:rPr>
              <a:t>Agile Brains Consulting</a:t>
            </a:r>
          </a:p>
        </p:txBody>
      </p:sp>
      <p:sp>
        <p:nvSpPr>
          <p:cNvPr id="6" name="TextBox 5">
            <a:extLst>
              <a:ext uri="{FF2B5EF4-FFF2-40B4-BE49-F238E27FC236}">
                <a16:creationId xmlns:a16="http://schemas.microsoft.com/office/drawing/2014/main" id="{DB8D0BBB-5988-46AA-9EAD-707B6004C7B9}"/>
              </a:ext>
            </a:extLst>
          </p:cNvPr>
          <p:cNvSpPr txBox="1"/>
          <p:nvPr/>
        </p:nvSpPr>
        <p:spPr>
          <a:xfrm>
            <a:off x="3514722" y="6490034"/>
            <a:ext cx="5857876" cy="254044"/>
          </a:xfrm>
          <a:prstGeom prst="rect">
            <a:avLst/>
          </a:prstGeom>
          <a:noFill/>
        </p:spPr>
        <p:txBody>
          <a:bodyPr wrap="square" rtlCol="0">
            <a:spAutoFit/>
          </a:bodyPr>
          <a:lstStyle/>
          <a:p>
            <a:pPr algn="ctr"/>
            <a:r>
              <a:rPr lang="en-US" sz="1051" dirty="0">
                <a:solidFill>
                  <a:schemeClr val="bg2">
                    <a:lumMod val="50000"/>
                  </a:schemeClr>
                </a:solidFill>
              </a:rPr>
              <a:t>©Agile Brains Consulting Inc. All rights reserved. Not to be reproduced without prior written consent.</a:t>
            </a:r>
          </a:p>
        </p:txBody>
      </p:sp>
      <p:pic>
        <p:nvPicPr>
          <p:cNvPr id="7" name="Picture 6" descr="A close up of a sign&#10;&#10;Description generated with high confidence">
            <a:extLst>
              <a:ext uri="{FF2B5EF4-FFF2-40B4-BE49-F238E27FC236}">
                <a16:creationId xmlns:a16="http://schemas.microsoft.com/office/drawing/2014/main" id="{62ED1D3C-94ED-4E66-AC1F-BA34BDBDD45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7650" y="6273801"/>
            <a:ext cx="542924" cy="542924"/>
          </a:xfrm>
          <a:prstGeom prst="rect">
            <a:avLst/>
          </a:prstGeom>
        </p:spPr>
      </p:pic>
      <p:pic>
        <p:nvPicPr>
          <p:cNvPr id="8" name="Picture 7">
            <a:extLst>
              <a:ext uri="{FF2B5EF4-FFF2-40B4-BE49-F238E27FC236}">
                <a16:creationId xmlns:a16="http://schemas.microsoft.com/office/drawing/2014/main" id="{7B32E106-9E99-4EB7-9524-D39048EF644E}"/>
              </a:ext>
            </a:extLst>
          </p:cNvPr>
          <p:cNvPicPr>
            <a:picLocks noChangeAspect="1"/>
          </p:cNvPicPr>
          <p:nvPr/>
        </p:nvPicPr>
        <p:blipFill rotWithShape="1">
          <a:blip r:embed="rId3">
            <a:extLst>
              <a:ext uri="{28A0092B-C50C-407E-A947-70E740481C1C}">
                <a14:useLocalDpi xmlns:a14="http://schemas.microsoft.com/office/drawing/2010/main" val="0"/>
              </a:ext>
            </a:extLst>
          </a:blip>
          <a:srcRect t="26736" b="30906"/>
          <a:stretch/>
        </p:blipFill>
        <p:spPr>
          <a:xfrm>
            <a:off x="9965555" y="6252635"/>
            <a:ext cx="1301160" cy="551155"/>
          </a:xfrm>
          <a:prstGeom prst="rect">
            <a:avLst/>
          </a:prstGeom>
        </p:spPr>
      </p:pic>
      <p:sp>
        <p:nvSpPr>
          <p:cNvPr id="9" name="Slide Number Placeholder 102">
            <a:extLst>
              <a:ext uri="{FF2B5EF4-FFF2-40B4-BE49-F238E27FC236}">
                <a16:creationId xmlns:a16="http://schemas.microsoft.com/office/drawing/2014/main" id="{A00F2676-DEAE-461D-80E3-9CE7EC56B906}"/>
              </a:ext>
            </a:extLst>
          </p:cNvPr>
          <p:cNvSpPr txBox="1">
            <a:spLocks/>
          </p:cNvSpPr>
          <p:nvPr/>
        </p:nvSpPr>
        <p:spPr>
          <a:xfrm>
            <a:off x="9159626" y="6356351"/>
            <a:ext cx="2844800" cy="365125"/>
          </a:xfrm>
          <a:prstGeom prst="rect">
            <a:avLst/>
          </a:prstGeom>
        </p:spPr>
        <p:txBody>
          <a:bodyPr vert="horz" lIns="121920" tIns="60960" rIns="121920" bIns="6096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04198DC-2EF7-4B34-A789-AD3A4CDEBD28}" type="slidenum">
              <a:rPr lang="en-US" sz="1600"/>
              <a:pPr/>
              <a:t>91</a:t>
            </a:fld>
            <a:endParaRPr lang="en-US" sz="1600" dirty="0"/>
          </a:p>
        </p:txBody>
      </p:sp>
      <p:sp>
        <p:nvSpPr>
          <p:cNvPr id="10" name="Title 1">
            <a:extLst>
              <a:ext uri="{FF2B5EF4-FFF2-40B4-BE49-F238E27FC236}">
                <a16:creationId xmlns:a16="http://schemas.microsoft.com/office/drawing/2014/main" id="{89A21694-C84E-0046-A119-86AE23A83078}"/>
              </a:ext>
            </a:extLst>
          </p:cNvPr>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002060"/>
                </a:solidFill>
              </a:rPr>
              <a:t>Step 1: Authentication</a:t>
            </a:r>
          </a:p>
        </p:txBody>
      </p:sp>
    </p:spTree>
    <p:extLst>
      <p:ext uri="{BB962C8B-B14F-4D97-AF65-F5344CB8AC3E}">
        <p14:creationId xmlns:p14="http://schemas.microsoft.com/office/powerpoint/2010/main" val="21152741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3794CCA-682C-D14A-A6B7-95E2D038885C}"/>
              </a:ext>
            </a:extLst>
          </p:cNvPr>
          <p:cNvSpPr>
            <a:spLocks noGrp="1"/>
          </p:cNvSpPr>
          <p:nvPr>
            <p:ph idx="1"/>
          </p:nvPr>
        </p:nvSpPr>
        <p:spPr/>
        <p:txBody>
          <a:bodyPr>
            <a:noAutofit/>
          </a:bodyPr>
          <a:lstStyle/>
          <a:p>
            <a:pPr marL="0" indent="0">
              <a:buNone/>
            </a:pPr>
            <a:r>
              <a:rPr lang="en-US" sz="2200" dirty="0"/>
              <a:t>After successful authentication, the HTTP request is authorized for existing "</a:t>
            </a:r>
            <a:r>
              <a:rPr lang="en-US" sz="2200" b="1" dirty="0"/>
              <a:t>policies</a:t>
            </a:r>
            <a:r>
              <a:rPr lang="en-US" sz="2200" dirty="0"/>
              <a:t>"</a:t>
            </a:r>
          </a:p>
          <a:p>
            <a:pPr marL="0" indent="0">
              <a:buNone/>
            </a:pPr>
            <a:r>
              <a:rPr lang="en-US" sz="2200" dirty="0"/>
              <a:t>HTTP request contains {"</a:t>
            </a:r>
            <a:r>
              <a:rPr lang="en-US" sz="2200" b="1" dirty="0"/>
              <a:t>username</a:t>
            </a:r>
            <a:r>
              <a:rPr lang="en-US" sz="2200" dirty="0"/>
              <a:t>", "requested action", "objects getting affected"}</a:t>
            </a:r>
          </a:p>
          <a:p>
            <a:pPr marL="0" indent="0">
              <a:buNone/>
            </a:pPr>
            <a:endParaRPr lang="en-US" sz="2200" dirty="0"/>
          </a:p>
          <a:p>
            <a:pPr marL="0" indent="0">
              <a:buNone/>
            </a:pPr>
            <a:r>
              <a:rPr lang="en-US" sz="2200" b="1" dirty="0"/>
              <a:t>Type of authorizers </a:t>
            </a:r>
            <a:r>
              <a:rPr lang="en-US" sz="2200" dirty="0"/>
              <a:t>(set by cluster admin):</a:t>
            </a:r>
          </a:p>
          <a:p>
            <a:pPr lvl="1"/>
            <a:r>
              <a:rPr lang="en-US" sz="2000" b="1" dirty="0">
                <a:solidFill>
                  <a:schemeClr val="accent1">
                    <a:lumMod val="75000"/>
                  </a:schemeClr>
                </a:solidFill>
              </a:rPr>
              <a:t>RBAC</a:t>
            </a:r>
            <a:r>
              <a:rPr lang="en-US" sz="2000" dirty="0"/>
              <a:t> – Role based access control</a:t>
            </a:r>
          </a:p>
          <a:p>
            <a:pPr lvl="1"/>
            <a:r>
              <a:rPr lang="en-US" sz="2000" b="1" dirty="0">
                <a:solidFill>
                  <a:schemeClr val="accent1">
                    <a:lumMod val="75000"/>
                  </a:schemeClr>
                </a:solidFill>
              </a:rPr>
              <a:t>ABAC</a:t>
            </a:r>
            <a:r>
              <a:rPr lang="en-US" sz="2000" dirty="0"/>
              <a:t> – Attribute based access control</a:t>
            </a:r>
            <a:endParaRPr lang="en-US" sz="2200" dirty="0"/>
          </a:p>
          <a:p>
            <a:pPr marL="0" indent="0">
              <a:buNone/>
            </a:pPr>
            <a:r>
              <a:rPr lang="en-US" sz="2200" dirty="0"/>
              <a:t>RBAC and ABAC allows the cluster-admin to dynamically configure policies through the Kubernetes API to grant restricted access.</a:t>
            </a:r>
          </a:p>
          <a:p>
            <a:pPr marL="0" indent="0">
              <a:buNone/>
            </a:pPr>
            <a:endParaRPr lang="en-US" sz="2200" dirty="0"/>
          </a:p>
          <a:p>
            <a:pPr marL="0" indent="0">
              <a:buNone/>
            </a:pPr>
            <a:r>
              <a:rPr lang="en-US" sz="2200" dirty="0"/>
              <a:t>* If the admin sets multiple, this step checks all and grants access even if one is passed.</a:t>
            </a:r>
          </a:p>
          <a:p>
            <a:pPr marL="0" indent="0">
              <a:buNone/>
            </a:pPr>
            <a:endParaRPr lang="en-US" sz="2200" dirty="0"/>
          </a:p>
        </p:txBody>
      </p:sp>
      <p:cxnSp>
        <p:nvCxnSpPr>
          <p:cNvPr id="4" name="Straight Connector 3">
            <a:extLst>
              <a:ext uri="{FF2B5EF4-FFF2-40B4-BE49-F238E27FC236}">
                <a16:creationId xmlns:a16="http://schemas.microsoft.com/office/drawing/2014/main" id="{D2EB4841-4E96-487D-ABC4-B5548C00F462}"/>
              </a:ext>
            </a:extLst>
          </p:cNvPr>
          <p:cNvCxnSpPr>
            <a:cxnSpLocks/>
          </p:cNvCxnSpPr>
          <p:nvPr/>
        </p:nvCxnSpPr>
        <p:spPr>
          <a:xfrm>
            <a:off x="1" y="6172200"/>
            <a:ext cx="12192001"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4FA1DC61-98B9-4D2E-95B3-4BE126C9E1EA}"/>
              </a:ext>
            </a:extLst>
          </p:cNvPr>
          <p:cNvSpPr txBox="1"/>
          <p:nvPr/>
        </p:nvSpPr>
        <p:spPr>
          <a:xfrm>
            <a:off x="122853" y="6317931"/>
            <a:ext cx="4010899" cy="420564"/>
          </a:xfrm>
          <a:prstGeom prst="rect">
            <a:avLst/>
          </a:prstGeom>
          <a:noFill/>
        </p:spPr>
        <p:txBody>
          <a:bodyPr wrap="square" rtlCol="0">
            <a:spAutoFit/>
          </a:bodyPr>
          <a:lstStyle/>
          <a:p>
            <a:pPr algn="ctr"/>
            <a:r>
              <a:rPr lang="en-US" sz="2133" dirty="0">
                <a:solidFill>
                  <a:schemeClr val="bg2">
                    <a:lumMod val="25000"/>
                  </a:schemeClr>
                </a:solidFill>
              </a:rPr>
              <a:t>Agile Brains Consulting</a:t>
            </a:r>
          </a:p>
        </p:txBody>
      </p:sp>
      <p:sp>
        <p:nvSpPr>
          <p:cNvPr id="6" name="TextBox 5">
            <a:extLst>
              <a:ext uri="{FF2B5EF4-FFF2-40B4-BE49-F238E27FC236}">
                <a16:creationId xmlns:a16="http://schemas.microsoft.com/office/drawing/2014/main" id="{DB8D0BBB-5988-46AA-9EAD-707B6004C7B9}"/>
              </a:ext>
            </a:extLst>
          </p:cNvPr>
          <p:cNvSpPr txBox="1"/>
          <p:nvPr/>
        </p:nvSpPr>
        <p:spPr>
          <a:xfrm>
            <a:off x="3514722" y="6490034"/>
            <a:ext cx="5857876" cy="254044"/>
          </a:xfrm>
          <a:prstGeom prst="rect">
            <a:avLst/>
          </a:prstGeom>
          <a:noFill/>
        </p:spPr>
        <p:txBody>
          <a:bodyPr wrap="square" rtlCol="0">
            <a:spAutoFit/>
          </a:bodyPr>
          <a:lstStyle/>
          <a:p>
            <a:pPr algn="ctr"/>
            <a:r>
              <a:rPr lang="en-US" sz="1051" dirty="0">
                <a:solidFill>
                  <a:schemeClr val="bg2">
                    <a:lumMod val="50000"/>
                  </a:schemeClr>
                </a:solidFill>
              </a:rPr>
              <a:t>©Agile Brains Consulting Inc. All rights reserved. Not to be reproduced without prior written consent.</a:t>
            </a:r>
          </a:p>
        </p:txBody>
      </p:sp>
      <p:pic>
        <p:nvPicPr>
          <p:cNvPr id="7" name="Picture 6" descr="A close up of a sign&#10;&#10;Description generated with high confidence">
            <a:extLst>
              <a:ext uri="{FF2B5EF4-FFF2-40B4-BE49-F238E27FC236}">
                <a16:creationId xmlns:a16="http://schemas.microsoft.com/office/drawing/2014/main" id="{62ED1D3C-94ED-4E66-AC1F-BA34BDBDD45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7650" y="6273801"/>
            <a:ext cx="542924" cy="542924"/>
          </a:xfrm>
          <a:prstGeom prst="rect">
            <a:avLst/>
          </a:prstGeom>
        </p:spPr>
      </p:pic>
      <p:pic>
        <p:nvPicPr>
          <p:cNvPr id="8" name="Picture 7">
            <a:extLst>
              <a:ext uri="{FF2B5EF4-FFF2-40B4-BE49-F238E27FC236}">
                <a16:creationId xmlns:a16="http://schemas.microsoft.com/office/drawing/2014/main" id="{7B32E106-9E99-4EB7-9524-D39048EF644E}"/>
              </a:ext>
            </a:extLst>
          </p:cNvPr>
          <p:cNvPicPr>
            <a:picLocks noChangeAspect="1"/>
          </p:cNvPicPr>
          <p:nvPr/>
        </p:nvPicPr>
        <p:blipFill rotWithShape="1">
          <a:blip r:embed="rId3">
            <a:extLst>
              <a:ext uri="{28A0092B-C50C-407E-A947-70E740481C1C}">
                <a14:useLocalDpi xmlns:a14="http://schemas.microsoft.com/office/drawing/2010/main" val="0"/>
              </a:ext>
            </a:extLst>
          </a:blip>
          <a:srcRect t="26736" b="30906"/>
          <a:stretch/>
        </p:blipFill>
        <p:spPr>
          <a:xfrm>
            <a:off x="9965555" y="6252635"/>
            <a:ext cx="1301160" cy="551155"/>
          </a:xfrm>
          <a:prstGeom prst="rect">
            <a:avLst/>
          </a:prstGeom>
        </p:spPr>
      </p:pic>
      <p:sp>
        <p:nvSpPr>
          <p:cNvPr id="9" name="Slide Number Placeholder 102">
            <a:extLst>
              <a:ext uri="{FF2B5EF4-FFF2-40B4-BE49-F238E27FC236}">
                <a16:creationId xmlns:a16="http://schemas.microsoft.com/office/drawing/2014/main" id="{A00F2676-DEAE-461D-80E3-9CE7EC56B906}"/>
              </a:ext>
            </a:extLst>
          </p:cNvPr>
          <p:cNvSpPr txBox="1">
            <a:spLocks/>
          </p:cNvSpPr>
          <p:nvPr/>
        </p:nvSpPr>
        <p:spPr>
          <a:xfrm>
            <a:off x="9159626" y="6356351"/>
            <a:ext cx="2844800" cy="365125"/>
          </a:xfrm>
          <a:prstGeom prst="rect">
            <a:avLst/>
          </a:prstGeom>
        </p:spPr>
        <p:txBody>
          <a:bodyPr vert="horz" lIns="121920" tIns="60960" rIns="121920" bIns="6096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04198DC-2EF7-4B34-A789-AD3A4CDEBD28}" type="slidenum">
              <a:rPr lang="en-US" sz="1600"/>
              <a:pPr/>
              <a:t>92</a:t>
            </a:fld>
            <a:endParaRPr lang="en-US" sz="1600" dirty="0"/>
          </a:p>
        </p:txBody>
      </p:sp>
      <p:sp>
        <p:nvSpPr>
          <p:cNvPr id="10" name="Title 1">
            <a:extLst>
              <a:ext uri="{FF2B5EF4-FFF2-40B4-BE49-F238E27FC236}">
                <a16:creationId xmlns:a16="http://schemas.microsoft.com/office/drawing/2014/main" id="{2A787C3E-152F-D24C-9791-154A74BDC397}"/>
              </a:ext>
            </a:extLst>
          </p:cNvPr>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002060"/>
                </a:solidFill>
              </a:rPr>
              <a:t>Step 2: Authorization</a:t>
            </a:r>
          </a:p>
        </p:txBody>
      </p:sp>
    </p:spTree>
    <p:extLst>
      <p:ext uri="{BB962C8B-B14F-4D97-AF65-F5344CB8AC3E}">
        <p14:creationId xmlns:p14="http://schemas.microsoft.com/office/powerpoint/2010/main" val="386524752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3794CCA-682C-D14A-A6B7-95E2D038885C}"/>
              </a:ext>
            </a:extLst>
          </p:cNvPr>
          <p:cNvSpPr>
            <a:spLocks noGrp="1"/>
          </p:cNvSpPr>
          <p:nvPr>
            <p:ph idx="1"/>
          </p:nvPr>
        </p:nvSpPr>
        <p:spPr/>
        <p:txBody>
          <a:bodyPr>
            <a:normAutofit/>
          </a:bodyPr>
          <a:lstStyle/>
          <a:p>
            <a:pPr marL="0" indent="0">
              <a:buNone/>
            </a:pPr>
            <a:r>
              <a:rPr lang="en-US" sz="2400" b="1" dirty="0"/>
              <a:t>Role</a:t>
            </a:r>
            <a:r>
              <a:rPr lang="en-US" sz="2400" dirty="0"/>
              <a:t> – are additive rules with set of permissions. (no "deny" rules)</a:t>
            </a:r>
          </a:p>
          <a:p>
            <a:pPr marL="0" indent="0">
              <a:buNone/>
            </a:pPr>
            <a:r>
              <a:rPr lang="en-US" sz="2400" b="1" dirty="0"/>
              <a:t>API group: </a:t>
            </a:r>
            <a:r>
              <a:rPr lang="en-US" sz="2400" dirty="0"/>
              <a:t>rbac.authorization.k8s.io</a:t>
            </a:r>
          </a:p>
          <a:p>
            <a:pPr marL="0" indent="0">
              <a:buNone/>
            </a:pPr>
            <a:r>
              <a:rPr lang="en-US" sz="2400" b="1" dirty="0"/>
              <a:t>Enable api-server with: </a:t>
            </a:r>
            <a:r>
              <a:rPr lang="en-US" sz="2400" dirty="0"/>
              <a:t>--authorization-mode=RBAC</a:t>
            </a:r>
          </a:p>
          <a:p>
            <a:pPr marL="0" indent="0">
              <a:buNone/>
            </a:pPr>
            <a:endParaRPr lang="en-US" sz="2400" dirty="0"/>
          </a:p>
          <a:p>
            <a:pPr marL="0" indent="0">
              <a:buNone/>
            </a:pPr>
            <a:r>
              <a:rPr lang="en-US" sz="2400" dirty="0"/>
              <a:t>Type of Roles:</a:t>
            </a:r>
          </a:p>
          <a:p>
            <a:pPr marL="514350" indent="-514350">
              <a:buAutoNum type="arabicPeriod"/>
            </a:pPr>
            <a:r>
              <a:rPr lang="en-US" sz="2400" b="1" dirty="0"/>
              <a:t>Role</a:t>
            </a:r>
            <a:r>
              <a:rPr lang="en-US" sz="2400" dirty="0"/>
              <a:t> – within a namespace</a:t>
            </a:r>
          </a:p>
          <a:p>
            <a:pPr marL="514350" indent="-514350">
              <a:buAutoNum type="arabicPeriod"/>
            </a:pPr>
            <a:r>
              <a:rPr lang="en-US" sz="2400" b="1" dirty="0"/>
              <a:t>ClusterRole</a:t>
            </a:r>
            <a:r>
              <a:rPr lang="en-US" sz="2400" dirty="0"/>
              <a:t> – within the cluster</a:t>
            </a:r>
          </a:p>
          <a:p>
            <a:pPr marL="0" indent="0">
              <a:buNone/>
            </a:pPr>
            <a:endParaRPr lang="en-US" sz="2400" dirty="0"/>
          </a:p>
        </p:txBody>
      </p:sp>
      <p:cxnSp>
        <p:nvCxnSpPr>
          <p:cNvPr id="4" name="Straight Connector 3">
            <a:extLst>
              <a:ext uri="{FF2B5EF4-FFF2-40B4-BE49-F238E27FC236}">
                <a16:creationId xmlns:a16="http://schemas.microsoft.com/office/drawing/2014/main" id="{D2EB4841-4E96-487D-ABC4-B5548C00F462}"/>
              </a:ext>
            </a:extLst>
          </p:cNvPr>
          <p:cNvCxnSpPr>
            <a:cxnSpLocks/>
          </p:cNvCxnSpPr>
          <p:nvPr/>
        </p:nvCxnSpPr>
        <p:spPr>
          <a:xfrm>
            <a:off x="1" y="6172200"/>
            <a:ext cx="12192001"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4FA1DC61-98B9-4D2E-95B3-4BE126C9E1EA}"/>
              </a:ext>
            </a:extLst>
          </p:cNvPr>
          <p:cNvSpPr txBox="1"/>
          <p:nvPr/>
        </p:nvSpPr>
        <p:spPr>
          <a:xfrm>
            <a:off x="122853" y="6317931"/>
            <a:ext cx="4010899" cy="420564"/>
          </a:xfrm>
          <a:prstGeom prst="rect">
            <a:avLst/>
          </a:prstGeom>
          <a:noFill/>
        </p:spPr>
        <p:txBody>
          <a:bodyPr wrap="square" rtlCol="0">
            <a:spAutoFit/>
          </a:bodyPr>
          <a:lstStyle/>
          <a:p>
            <a:pPr algn="ctr"/>
            <a:r>
              <a:rPr lang="en-US" sz="2133" dirty="0">
                <a:solidFill>
                  <a:schemeClr val="bg2">
                    <a:lumMod val="25000"/>
                  </a:schemeClr>
                </a:solidFill>
              </a:rPr>
              <a:t>Agile Brains Consulting</a:t>
            </a:r>
          </a:p>
        </p:txBody>
      </p:sp>
      <p:sp>
        <p:nvSpPr>
          <p:cNvPr id="6" name="TextBox 5">
            <a:extLst>
              <a:ext uri="{FF2B5EF4-FFF2-40B4-BE49-F238E27FC236}">
                <a16:creationId xmlns:a16="http://schemas.microsoft.com/office/drawing/2014/main" id="{DB8D0BBB-5988-46AA-9EAD-707B6004C7B9}"/>
              </a:ext>
            </a:extLst>
          </p:cNvPr>
          <p:cNvSpPr txBox="1"/>
          <p:nvPr/>
        </p:nvSpPr>
        <p:spPr>
          <a:xfrm>
            <a:off x="3514722" y="6490034"/>
            <a:ext cx="5857876" cy="254044"/>
          </a:xfrm>
          <a:prstGeom prst="rect">
            <a:avLst/>
          </a:prstGeom>
          <a:noFill/>
        </p:spPr>
        <p:txBody>
          <a:bodyPr wrap="square" rtlCol="0">
            <a:spAutoFit/>
          </a:bodyPr>
          <a:lstStyle/>
          <a:p>
            <a:pPr algn="ctr"/>
            <a:r>
              <a:rPr lang="en-US" sz="1051" dirty="0">
                <a:solidFill>
                  <a:schemeClr val="bg2">
                    <a:lumMod val="50000"/>
                  </a:schemeClr>
                </a:solidFill>
              </a:rPr>
              <a:t>©Agile Brains Consulting Inc. All rights reserved. Not to be reproduced without prior written consent.</a:t>
            </a:r>
          </a:p>
        </p:txBody>
      </p:sp>
      <p:pic>
        <p:nvPicPr>
          <p:cNvPr id="7" name="Picture 6" descr="A close up of a sign&#10;&#10;Description generated with high confidence">
            <a:extLst>
              <a:ext uri="{FF2B5EF4-FFF2-40B4-BE49-F238E27FC236}">
                <a16:creationId xmlns:a16="http://schemas.microsoft.com/office/drawing/2014/main" id="{62ED1D3C-94ED-4E66-AC1F-BA34BDBDD45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7650" y="6273801"/>
            <a:ext cx="542924" cy="542924"/>
          </a:xfrm>
          <a:prstGeom prst="rect">
            <a:avLst/>
          </a:prstGeom>
        </p:spPr>
      </p:pic>
      <p:pic>
        <p:nvPicPr>
          <p:cNvPr id="8" name="Picture 7">
            <a:extLst>
              <a:ext uri="{FF2B5EF4-FFF2-40B4-BE49-F238E27FC236}">
                <a16:creationId xmlns:a16="http://schemas.microsoft.com/office/drawing/2014/main" id="{7B32E106-9E99-4EB7-9524-D39048EF644E}"/>
              </a:ext>
            </a:extLst>
          </p:cNvPr>
          <p:cNvPicPr>
            <a:picLocks noChangeAspect="1"/>
          </p:cNvPicPr>
          <p:nvPr/>
        </p:nvPicPr>
        <p:blipFill rotWithShape="1">
          <a:blip r:embed="rId3">
            <a:extLst>
              <a:ext uri="{28A0092B-C50C-407E-A947-70E740481C1C}">
                <a14:useLocalDpi xmlns:a14="http://schemas.microsoft.com/office/drawing/2010/main" val="0"/>
              </a:ext>
            </a:extLst>
          </a:blip>
          <a:srcRect t="26736" b="30906"/>
          <a:stretch/>
        </p:blipFill>
        <p:spPr>
          <a:xfrm>
            <a:off x="9965555" y="6252635"/>
            <a:ext cx="1301160" cy="551155"/>
          </a:xfrm>
          <a:prstGeom prst="rect">
            <a:avLst/>
          </a:prstGeom>
        </p:spPr>
      </p:pic>
      <p:sp>
        <p:nvSpPr>
          <p:cNvPr id="9" name="Slide Number Placeholder 102">
            <a:extLst>
              <a:ext uri="{FF2B5EF4-FFF2-40B4-BE49-F238E27FC236}">
                <a16:creationId xmlns:a16="http://schemas.microsoft.com/office/drawing/2014/main" id="{A00F2676-DEAE-461D-80E3-9CE7EC56B906}"/>
              </a:ext>
            </a:extLst>
          </p:cNvPr>
          <p:cNvSpPr txBox="1">
            <a:spLocks/>
          </p:cNvSpPr>
          <p:nvPr/>
        </p:nvSpPr>
        <p:spPr>
          <a:xfrm>
            <a:off x="9159626" y="6356351"/>
            <a:ext cx="2844800" cy="365125"/>
          </a:xfrm>
          <a:prstGeom prst="rect">
            <a:avLst/>
          </a:prstGeom>
        </p:spPr>
        <p:txBody>
          <a:bodyPr vert="horz" lIns="121920" tIns="60960" rIns="121920" bIns="6096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04198DC-2EF7-4B34-A789-AD3A4CDEBD28}" type="slidenum">
              <a:rPr lang="en-US" sz="1600"/>
              <a:pPr/>
              <a:t>93</a:t>
            </a:fld>
            <a:endParaRPr lang="en-US" sz="1600" dirty="0"/>
          </a:p>
        </p:txBody>
      </p:sp>
      <p:sp>
        <p:nvSpPr>
          <p:cNvPr id="10" name="Title 1">
            <a:extLst>
              <a:ext uri="{FF2B5EF4-FFF2-40B4-BE49-F238E27FC236}">
                <a16:creationId xmlns:a16="http://schemas.microsoft.com/office/drawing/2014/main" id="{A654B27F-3CD4-9944-B9AC-9C77C2E86401}"/>
              </a:ext>
            </a:extLst>
          </p:cNvPr>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002060"/>
                </a:solidFill>
              </a:rPr>
              <a:t>RBAC (Role based Access Control)</a:t>
            </a:r>
          </a:p>
        </p:txBody>
      </p:sp>
    </p:spTree>
    <p:extLst>
      <p:ext uri="{BB962C8B-B14F-4D97-AF65-F5344CB8AC3E}">
        <p14:creationId xmlns:p14="http://schemas.microsoft.com/office/powerpoint/2010/main" val="326178109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6734AC2-BDCA-E442-91FB-881F4B2D0DED}"/>
              </a:ext>
            </a:extLst>
          </p:cNvPr>
          <p:cNvSpPr/>
          <p:nvPr/>
        </p:nvSpPr>
        <p:spPr>
          <a:xfrm>
            <a:off x="542672" y="1175860"/>
            <a:ext cx="4943061" cy="2800767"/>
          </a:xfrm>
          <a:prstGeom prst="rect">
            <a:avLst/>
          </a:prstGeom>
        </p:spPr>
        <p:txBody>
          <a:bodyPr wrap="square">
            <a:spAutoFit/>
          </a:bodyPr>
          <a:lstStyle/>
          <a:p>
            <a:r>
              <a:rPr lang="en-US" sz="1600" b="1" i="1" dirty="0">
                <a:solidFill>
                  <a:schemeClr val="accent2">
                    <a:lumMod val="75000"/>
                  </a:schemeClr>
                </a:solidFill>
              </a:rPr>
              <a:t># role for accessing pods in default namespace</a:t>
            </a:r>
          </a:p>
          <a:p>
            <a:r>
              <a:rPr lang="en-US" sz="1600" b="1" dirty="0">
                <a:solidFill>
                  <a:srgbClr val="000080"/>
                </a:solidFill>
              </a:rPr>
              <a:t>kind</a:t>
            </a:r>
            <a:r>
              <a:rPr lang="en-US" sz="1600" dirty="0"/>
              <a:t>: Role</a:t>
            </a:r>
            <a:br>
              <a:rPr lang="en-US" sz="1600" dirty="0"/>
            </a:br>
            <a:r>
              <a:rPr lang="en-US" sz="1600" b="1" dirty="0" err="1">
                <a:solidFill>
                  <a:srgbClr val="000080"/>
                </a:solidFill>
              </a:rPr>
              <a:t>apiVersion</a:t>
            </a:r>
            <a:r>
              <a:rPr lang="en-US" sz="1600" dirty="0"/>
              <a:t>: rbac.authorization.k8s.io/v1</a:t>
            </a:r>
            <a:br>
              <a:rPr lang="en-US" sz="1600" dirty="0"/>
            </a:br>
            <a:r>
              <a:rPr lang="en-US" sz="1600" b="1" dirty="0">
                <a:solidFill>
                  <a:srgbClr val="000080"/>
                </a:solidFill>
              </a:rPr>
              <a:t>metadata</a:t>
            </a:r>
            <a:r>
              <a:rPr lang="en-US" sz="1600" dirty="0"/>
              <a:t>:</a:t>
            </a:r>
            <a:br>
              <a:rPr lang="en-US" sz="1600" dirty="0"/>
            </a:br>
            <a:r>
              <a:rPr lang="en-US" sz="1600" dirty="0"/>
              <a:t>  </a:t>
            </a:r>
            <a:r>
              <a:rPr lang="en-US" sz="1600" b="1" dirty="0">
                <a:solidFill>
                  <a:srgbClr val="000080"/>
                </a:solidFill>
              </a:rPr>
              <a:t>namespace</a:t>
            </a:r>
            <a:r>
              <a:rPr lang="en-US" sz="1600" dirty="0"/>
              <a:t>: default</a:t>
            </a:r>
            <a:br>
              <a:rPr lang="en-US" sz="1600" dirty="0"/>
            </a:br>
            <a:r>
              <a:rPr lang="en-US" sz="1600" dirty="0"/>
              <a:t>  </a:t>
            </a:r>
            <a:r>
              <a:rPr lang="en-US" sz="1600" b="1" dirty="0">
                <a:solidFill>
                  <a:srgbClr val="000080"/>
                </a:solidFill>
              </a:rPr>
              <a:t>name</a:t>
            </a:r>
            <a:r>
              <a:rPr lang="en-US" sz="1600" dirty="0"/>
              <a:t>: pod-reader</a:t>
            </a:r>
            <a:br>
              <a:rPr lang="en-US" sz="1600" dirty="0"/>
            </a:br>
            <a:r>
              <a:rPr lang="en-US" sz="1600" b="1" dirty="0">
                <a:solidFill>
                  <a:srgbClr val="000080"/>
                </a:solidFill>
              </a:rPr>
              <a:t>rules</a:t>
            </a:r>
            <a:r>
              <a:rPr lang="en-US" sz="1600" dirty="0"/>
              <a:t>:</a:t>
            </a:r>
            <a:br>
              <a:rPr lang="en-US" sz="1600" dirty="0"/>
            </a:br>
            <a:r>
              <a:rPr lang="en-US" sz="1600" dirty="0"/>
              <a:t>- </a:t>
            </a:r>
            <a:r>
              <a:rPr lang="en-US" sz="1600" b="1" dirty="0" err="1">
                <a:solidFill>
                  <a:srgbClr val="000080"/>
                </a:solidFill>
              </a:rPr>
              <a:t>apiGroups</a:t>
            </a:r>
            <a:r>
              <a:rPr lang="en-US" sz="1600" dirty="0"/>
              <a:t>: [</a:t>
            </a:r>
            <a:r>
              <a:rPr lang="en-US" sz="1600" b="1" dirty="0">
                <a:solidFill>
                  <a:srgbClr val="008000"/>
                </a:solidFill>
              </a:rPr>
              <a:t>""</a:t>
            </a:r>
            <a:r>
              <a:rPr lang="en-US" sz="1600" dirty="0"/>
              <a:t>] </a:t>
            </a:r>
            <a:r>
              <a:rPr lang="en-US" sz="1600" i="1" dirty="0">
                <a:solidFill>
                  <a:srgbClr val="808080"/>
                </a:solidFill>
              </a:rPr>
              <a:t># "" is core API group</a:t>
            </a:r>
            <a:br>
              <a:rPr lang="en-US" sz="1600" i="1" dirty="0">
                <a:solidFill>
                  <a:srgbClr val="808080"/>
                </a:solidFill>
              </a:rPr>
            </a:br>
            <a:r>
              <a:rPr lang="en-US" sz="1600" i="1" dirty="0">
                <a:solidFill>
                  <a:srgbClr val="808080"/>
                </a:solidFill>
              </a:rPr>
              <a:t>  </a:t>
            </a:r>
            <a:r>
              <a:rPr lang="en-US" sz="1600" b="1" dirty="0">
                <a:solidFill>
                  <a:srgbClr val="000080"/>
                </a:solidFill>
              </a:rPr>
              <a:t>resources</a:t>
            </a:r>
            <a:r>
              <a:rPr lang="en-US" sz="1600" dirty="0"/>
              <a:t>: [</a:t>
            </a:r>
            <a:r>
              <a:rPr lang="en-US" sz="1600" b="1" dirty="0">
                <a:solidFill>
                  <a:srgbClr val="008000"/>
                </a:solidFill>
              </a:rPr>
              <a:t>"pods"</a:t>
            </a:r>
            <a:r>
              <a:rPr lang="en-US" sz="1600" dirty="0"/>
              <a:t>]</a:t>
            </a:r>
            <a:br>
              <a:rPr lang="en-US" sz="1600" dirty="0"/>
            </a:br>
            <a:r>
              <a:rPr lang="en-US" sz="1600" dirty="0"/>
              <a:t>  </a:t>
            </a:r>
            <a:r>
              <a:rPr lang="en-US" sz="1600" b="1" dirty="0">
                <a:solidFill>
                  <a:srgbClr val="000080"/>
                </a:solidFill>
              </a:rPr>
              <a:t>verbs</a:t>
            </a:r>
            <a:r>
              <a:rPr lang="en-US" sz="1600" dirty="0"/>
              <a:t>: [</a:t>
            </a:r>
            <a:r>
              <a:rPr lang="en-US" sz="1600" b="1" dirty="0">
                <a:solidFill>
                  <a:srgbClr val="008000"/>
                </a:solidFill>
              </a:rPr>
              <a:t>"get"</a:t>
            </a:r>
            <a:r>
              <a:rPr lang="en-US" sz="1600" dirty="0"/>
              <a:t>, </a:t>
            </a:r>
            <a:r>
              <a:rPr lang="en-US" sz="1600" b="1" dirty="0">
                <a:solidFill>
                  <a:srgbClr val="008000"/>
                </a:solidFill>
              </a:rPr>
              <a:t>"watch"</a:t>
            </a:r>
            <a:r>
              <a:rPr lang="en-US" sz="1600" dirty="0"/>
              <a:t>, </a:t>
            </a:r>
            <a:r>
              <a:rPr lang="en-US" sz="1600" b="1" dirty="0">
                <a:solidFill>
                  <a:srgbClr val="008000"/>
                </a:solidFill>
              </a:rPr>
              <a:t>"list"</a:t>
            </a:r>
            <a:r>
              <a:rPr lang="en-US" sz="1600" dirty="0"/>
              <a:t>]</a:t>
            </a:r>
            <a:br>
              <a:rPr lang="en-US" sz="1600" dirty="0"/>
            </a:br>
            <a:endParaRPr lang="en-US" sz="1600" dirty="0"/>
          </a:p>
        </p:txBody>
      </p:sp>
      <p:sp>
        <p:nvSpPr>
          <p:cNvPr id="7" name="Rectangle 6">
            <a:extLst>
              <a:ext uri="{FF2B5EF4-FFF2-40B4-BE49-F238E27FC236}">
                <a16:creationId xmlns:a16="http://schemas.microsoft.com/office/drawing/2014/main" id="{7179A8A4-2C1C-F840-BFF9-F24B271A1918}"/>
              </a:ext>
            </a:extLst>
          </p:cNvPr>
          <p:cNvSpPr/>
          <p:nvPr/>
        </p:nvSpPr>
        <p:spPr>
          <a:xfrm>
            <a:off x="542671" y="4315181"/>
            <a:ext cx="4943061" cy="1569660"/>
          </a:xfrm>
          <a:prstGeom prst="rect">
            <a:avLst/>
          </a:prstGeom>
        </p:spPr>
        <p:txBody>
          <a:bodyPr wrap="square">
            <a:spAutoFit/>
          </a:bodyPr>
          <a:lstStyle/>
          <a:p>
            <a:r>
              <a:rPr lang="en-US" sz="1600" b="1" i="1" dirty="0">
                <a:solidFill>
                  <a:schemeClr val="accent2">
                    <a:lumMod val="75000"/>
                  </a:schemeClr>
                </a:solidFill>
              </a:rPr>
              <a:t># The above role won't be able to access pod logs # {pod = namespaced resource}, {logs = is not}</a:t>
            </a:r>
            <a:endParaRPr lang="en-US" sz="1600" b="1" dirty="0">
              <a:solidFill>
                <a:srgbClr val="000080"/>
              </a:solidFill>
            </a:endParaRPr>
          </a:p>
          <a:p>
            <a:r>
              <a:rPr lang="en-US" sz="1600" b="1" dirty="0">
                <a:solidFill>
                  <a:srgbClr val="000080"/>
                </a:solidFill>
              </a:rPr>
              <a:t>rules</a:t>
            </a:r>
            <a:r>
              <a:rPr lang="en-US" sz="1600" dirty="0"/>
              <a:t>:</a:t>
            </a:r>
            <a:br>
              <a:rPr lang="en-US" sz="1600" dirty="0"/>
            </a:br>
            <a:r>
              <a:rPr lang="en-US" sz="1600" dirty="0"/>
              <a:t>- </a:t>
            </a:r>
            <a:r>
              <a:rPr lang="en-US" sz="1600" b="1" dirty="0" err="1">
                <a:solidFill>
                  <a:srgbClr val="000080"/>
                </a:solidFill>
              </a:rPr>
              <a:t>apiGroups</a:t>
            </a:r>
            <a:r>
              <a:rPr lang="en-US" sz="1600" dirty="0"/>
              <a:t>: [</a:t>
            </a:r>
            <a:r>
              <a:rPr lang="en-US" sz="1600" b="1" dirty="0">
                <a:solidFill>
                  <a:srgbClr val="008000"/>
                </a:solidFill>
              </a:rPr>
              <a:t>""</a:t>
            </a:r>
            <a:r>
              <a:rPr lang="en-US" sz="1600" dirty="0"/>
              <a:t>]</a:t>
            </a:r>
            <a:br>
              <a:rPr lang="en-US" sz="1600" dirty="0"/>
            </a:br>
            <a:r>
              <a:rPr lang="en-US" sz="1600" dirty="0"/>
              <a:t>  </a:t>
            </a:r>
            <a:r>
              <a:rPr lang="en-US" sz="1600" b="1" dirty="0">
                <a:solidFill>
                  <a:srgbClr val="000080"/>
                </a:solidFill>
              </a:rPr>
              <a:t>resources</a:t>
            </a:r>
            <a:r>
              <a:rPr lang="en-US" sz="1600" dirty="0"/>
              <a:t>: [</a:t>
            </a:r>
            <a:r>
              <a:rPr lang="en-US" sz="1600" b="1" dirty="0">
                <a:solidFill>
                  <a:srgbClr val="008000"/>
                </a:solidFill>
              </a:rPr>
              <a:t>"pods"</a:t>
            </a:r>
            <a:r>
              <a:rPr lang="en-US" sz="1600" dirty="0"/>
              <a:t>, </a:t>
            </a:r>
            <a:r>
              <a:rPr lang="en-US" sz="1600" b="1" dirty="0">
                <a:solidFill>
                  <a:srgbClr val="008000"/>
                </a:solidFill>
              </a:rPr>
              <a:t>"pods/log"</a:t>
            </a:r>
            <a:r>
              <a:rPr lang="en-US" sz="1600" dirty="0"/>
              <a:t>]</a:t>
            </a:r>
            <a:br>
              <a:rPr lang="en-US" sz="1600" dirty="0"/>
            </a:br>
            <a:r>
              <a:rPr lang="en-US" sz="1600" dirty="0"/>
              <a:t>  </a:t>
            </a:r>
            <a:r>
              <a:rPr lang="en-US" sz="1600" b="1" dirty="0">
                <a:solidFill>
                  <a:srgbClr val="000080"/>
                </a:solidFill>
              </a:rPr>
              <a:t>verbs</a:t>
            </a:r>
            <a:r>
              <a:rPr lang="en-US" sz="1600" dirty="0"/>
              <a:t>: [</a:t>
            </a:r>
            <a:r>
              <a:rPr lang="en-US" sz="1600" b="1" dirty="0">
                <a:solidFill>
                  <a:srgbClr val="008000"/>
                </a:solidFill>
              </a:rPr>
              <a:t>"get"</a:t>
            </a:r>
            <a:r>
              <a:rPr lang="en-US" sz="1600" dirty="0"/>
              <a:t>, </a:t>
            </a:r>
            <a:r>
              <a:rPr lang="en-US" sz="1600" b="1" dirty="0">
                <a:solidFill>
                  <a:srgbClr val="008000"/>
                </a:solidFill>
              </a:rPr>
              <a:t>"list"</a:t>
            </a:r>
            <a:r>
              <a:rPr lang="en-US" sz="1600" dirty="0"/>
              <a:t>]</a:t>
            </a:r>
          </a:p>
        </p:txBody>
      </p:sp>
      <p:sp>
        <p:nvSpPr>
          <p:cNvPr id="8" name="Rectangle 7">
            <a:extLst>
              <a:ext uri="{FF2B5EF4-FFF2-40B4-BE49-F238E27FC236}">
                <a16:creationId xmlns:a16="http://schemas.microsoft.com/office/drawing/2014/main" id="{CCAA81FF-83E0-1A4D-BA80-14554B15B882}"/>
              </a:ext>
            </a:extLst>
          </p:cNvPr>
          <p:cNvSpPr/>
          <p:nvPr/>
        </p:nvSpPr>
        <p:spPr>
          <a:xfrm>
            <a:off x="5947902" y="1538930"/>
            <a:ext cx="4943061" cy="1569660"/>
          </a:xfrm>
          <a:prstGeom prst="rect">
            <a:avLst/>
          </a:prstGeom>
        </p:spPr>
        <p:txBody>
          <a:bodyPr wrap="square">
            <a:spAutoFit/>
          </a:bodyPr>
          <a:lstStyle/>
          <a:p>
            <a:r>
              <a:rPr lang="en-US" sz="1600" b="1" i="1" dirty="0">
                <a:solidFill>
                  <a:schemeClr val="accent2">
                    <a:lumMod val="75000"/>
                  </a:schemeClr>
                </a:solidFill>
              </a:rPr>
              <a:t># role using </a:t>
            </a:r>
            <a:r>
              <a:rPr lang="en-US" sz="1600" b="1" i="1" dirty="0" err="1">
                <a:solidFill>
                  <a:schemeClr val="accent2">
                    <a:lumMod val="75000"/>
                  </a:schemeClr>
                </a:solidFill>
              </a:rPr>
              <a:t>resourceNames</a:t>
            </a:r>
            <a:endParaRPr lang="en-US" sz="1600" b="1" dirty="0">
              <a:solidFill>
                <a:srgbClr val="000080"/>
              </a:solidFill>
            </a:endParaRPr>
          </a:p>
          <a:p>
            <a:r>
              <a:rPr lang="en-US" sz="1600" b="1" dirty="0">
                <a:solidFill>
                  <a:srgbClr val="000080"/>
                </a:solidFill>
              </a:rPr>
              <a:t>rules</a:t>
            </a:r>
            <a:r>
              <a:rPr lang="en-US" sz="1600" dirty="0"/>
              <a:t>:</a:t>
            </a:r>
            <a:br>
              <a:rPr lang="en-US" sz="1600" dirty="0"/>
            </a:br>
            <a:r>
              <a:rPr lang="en-US" sz="1600" dirty="0"/>
              <a:t>- </a:t>
            </a:r>
            <a:r>
              <a:rPr lang="en-US" sz="1600" b="1" dirty="0" err="1">
                <a:solidFill>
                  <a:srgbClr val="000080"/>
                </a:solidFill>
              </a:rPr>
              <a:t>apiGroups</a:t>
            </a:r>
            <a:r>
              <a:rPr lang="en-US" sz="1600" dirty="0"/>
              <a:t>: [</a:t>
            </a:r>
            <a:r>
              <a:rPr lang="en-US" sz="1600" b="1" dirty="0">
                <a:solidFill>
                  <a:srgbClr val="008000"/>
                </a:solidFill>
              </a:rPr>
              <a:t>""</a:t>
            </a:r>
            <a:r>
              <a:rPr lang="en-US" sz="1600" dirty="0"/>
              <a:t>]</a:t>
            </a:r>
            <a:br>
              <a:rPr lang="en-US" sz="1600" dirty="0"/>
            </a:br>
            <a:r>
              <a:rPr lang="en-US" sz="1600" dirty="0"/>
              <a:t>  </a:t>
            </a:r>
            <a:r>
              <a:rPr lang="en-US" sz="1600" b="1" dirty="0">
                <a:solidFill>
                  <a:srgbClr val="000080"/>
                </a:solidFill>
              </a:rPr>
              <a:t>resources</a:t>
            </a:r>
            <a:r>
              <a:rPr lang="en-US" sz="1600" dirty="0"/>
              <a:t>: [</a:t>
            </a:r>
            <a:r>
              <a:rPr lang="en-US" sz="1600" b="1" dirty="0">
                <a:solidFill>
                  <a:srgbClr val="008000"/>
                </a:solidFill>
              </a:rPr>
              <a:t>"</a:t>
            </a:r>
            <a:r>
              <a:rPr lang="en-US" sz="1600" b="1" dirty="0" err="1">
                <a:solidFill>
                  <a:srgbClr val="008000"/>
                </a:solidFill>
              </a:rPr>
              <a:t>configmaps</a:t>
            </a:r>
            <a:r>
              <a:rPr lang="en-US" sz="1600" b="1" dirty="0">
                <a:solidFill>
                  <a:srgbClr val="008000"/>
                </a:solidFill>
              </a:rPr>
              <a:t>"</a:t>
            </a:r>
            <a:r>
              <a:rPr lang="en-US" sz="1600" dirty="0"/>
              <a:t>]</a:t>
            </a:r>
          </a:p>
          <a:p>
            <a:r>
              <a:rPr lang="en-US" sz="1600" dirty="0"/>
              <a:t>  </a:t>
            </a:r>
            <a:r>
              <a:rPr lang="en-US" sz="1600" b="1" dirty="0" err="1">
                <a:solidFill>
                  <a:srgbClr val="000080"/>
                </a:solidFill>
              </a:rPr>
              <a:t>resourceNames</a:t>
            </a:r>
            <a:r>
              <a:rPr lang="en-US" sz="1600" dirty="0"/>
              <a:t>: [</a:t>
            </a:r>
            <a:r>
              <a:rPr lang="en-US" sz="1600" b="1" dirty="0">
                <a:solidFill>
                  <a:srgbClr val="008000"/>
                </a:solidFill>
              </a:rPr>
              <a:t>"my-</a:t>
            </a:r>
            <a:r>
              <a:rPr lang="en-US" sz="1600" b="1" dirty="0" err="1">
                <a:solidFill>
                  <a:srgbClr val="008000"/>
                </a:solidFill>
              </a:rPr>
              <a:t>configmap</a:t>
            </a:r>
            <a:r>
              <a:rPr lang="en-US" sz="1600" b="1" dirty="0">
                <a:solidFill>
                  <a:srgbClr val="008000"/>
                </a:solidFill>
              </a:rPr>
              <a:t>"</a:t>
            </a:r>
            <a:r>
              <a:rPr lang="en-US" sz="1600" dirty="0"/>
              <a:t>]</a:t>
            </a:r>
            <a:br>
              <a:rPr lang="en-US" sz="1600" dirty="0"/>
            </a:br>
            <a:r>
              <a:rPr lang="en-US" sz="1600" dirty="0"/>
              <a:t>  </a:t>
            </a:r>
            <a:r>
              <a:rPr lang="en-US" sz="1600" b="1" dirty="0">
                <a:solidFill>
                  <a:srgbClr val="000080"/>
                </a:solidFill>
              </a:rPr>
              <a:t>verbs</a:t>
            </a:r>
            <a:r>
              <a:rPr lang="en-US" sz="1600" dirty="0"/>
              <a:t>: [</a:t>
            </a:r>
            <a:r>
              <a:rPr lang="en-US" sz="1600" b="1" dirty="0">
                <a:solidFill>
                  <a:srgbClr val="008000"/>
                </a:solidFill>
              </a:rPr>
              <a:t>"update"</a:t>
            </a:r>
            <a:r>
              <a:rPr lang="en-US" sz="1600" dirty="0"/>
              <a:t>, </a:t>
            </a:r>
            <a:r>
              <a:rPr lang="en-US" sz="1600" b="1" dirty="0">
                <a:solidFill>
                  <a:srgbClr val="008000"/>
                </a:solidFill>
              </a:rPr>
              <a:t>"get"</a:t>
            </a:r>
            <a:r>
              <a:rPr lang="en-US" sz="1600" dirty="0"/>
              <a:t>]</a:t>
            </a:r>
          </a:p>
        </p:txBody>
      </p:sp>
      <p:sp>
        <p:nvSpPr>
          <p:cNvPr id="9" name="Rectangle 8">
            <a:extLst>
              <a:ext uri="{FF2B5EF4-FFF2-40B4-BE49-F238E27FC236}">
                <a16:creationId xmlns:a16="http://schemas.microsoft.com/office/drawing/2014/main" id="{E7DD27B8-CCEA-344D-8A6A-370D57EAB807}"/>
              </a:ext>
            </a:extLst>
          </p:cNvPr>
          <p:cNvSpPr/>
          <p:nvPr/>
        </p:nvSpPr>
        <p:spPr>
          <a:xfrm>
            <a:off x="5776912" y="4765554"/>
            <a:ext cx="4943061" cy="1077218"/>
          </a:xfrm>
          <a:prstGeom prst="rect">
            <a:avLst/>
          </a:prstGeom>
        </p:spPr>
        <p:txBody>
          <a:bodyPr wrap="square">
            <a:spAutoFit/>
          </a:bodyPr>
          <a:lstStyle/>
          <a:p>
            <a:r>
              <a:rPr lang="en-US" sz="1600" b="1" i="1" dirty="0">
                <a:solidFill>
                  <a:schemeClr val="accent2">
                    <a:lumMod val="75000"/>
                  </a:schemeClr>
                </a:solidFill>
              </a:rPr>
              <a:t># role for a non-resource endpoint</a:t>
            </a:r>
            <a:endParaRPr lang="en-US" sz="1600" b="1" dirty="0">
              <a:solidFill>
                <a:srgbClr val="000080"/>
              </a:solidFill>
            </a:endParaRPr>
          </a:p>
          <a:p>
            <a:r>
              <a:rPr lang="en-US" sz="1600" b="1" dirty="0">
                <a:solidFill>
                  <a:srgbClr val="000080"/>
                </a:solidFill>
              </a:rPr>
              <a:t>rules</a:t>
            </a:r>
            <a:r>
              <a:rPr lang="en-US" sz="1600" dirty="0"/>
              <a:t>:</a:t>
            </a:r>
            <a:br>
              <a:rPr lang="en-US" sz="1600" dirty="0"/>
            </a:br>
            <a:r>
              <a:rPr lang="en-US" sz="1600" dirty="0"/>
              <a:t>- </a:t>
            </a:r>
            <a:r>
              <a:rPr lang="en-US" sz="1600" b="1" dirty="0" err="1">
                <a:solidFill>
                  <a:srgbClr val="000080"/>
                </a:solidFill>
              </a:rPr>
              <a:t>nonResourceURLs</a:t>
            </a:r>
            <a:r>
              <a:rPr lang="en-US" sz="1600" dirty="0"/>
              <a:t>: [</a:t>
            </a:r>
            <a:r>
              <a:rPr lang="en-US" sz="1600" b="1" dirty="0">
                <a:solidFill>
                  <a:srgbClr val="008000"/>
                </a:solidFill>
              </a:rPr>
              <a:t>"/</a:t>
            </a:r>
            <a:r>
              <a:rPr lang="en-US" sz="1600" b="1" dirty="0" err="1">
                <a:solidFill>
                  <a:srgbClr val="008000"/>
                </a:solidFill>
              </a:rPr>
              <a:t>healthz</a:t>
            </a:r>
            <a:r>
              <a:rPr lang="en-US" sz="1600" b="1" dirty="0">
                <a:solidFill>
                  <a:srgbClr val="008000"/>
                </a:solidFill>
              </a:rPr>
              <a:t>"</a:t>
            </a:r>
            <a:r>
              <a:rPr lang="en-US" sz="1600" dirty="0"/>
              <a:t>, </a:t>
            </a:r>
            <a:r>
              <a:rPr lang="en-US" sz="1600" b="1" dirty="0">
                <a:solidFill>
                  <a:srgbClr val="008000"/>
                </a:solidFill>
              </a:rPr>
              <a:t>"/</a:t>
            </a:r>
            <a:r>
              <a:rPr lang="en-US" sz="1600" b="1" dirty="0" err="1">
                <a:solidFill>
                  <a:srgbClr val="008000"/>
                </a:solidFill>
              </a:rPr>
              <a:t>healthz</a:t>
            </a:r>
            <a:r>
              <a:rPr lang="en-US" sz="1600" b="1" dirty="0">
                <a:solidFill>
                  <a:srgbClr val="008000"/>
                </a:solidFill>
              </a:rPr>
              <a:t>/*"</a:t>
            </a:r>
            <a:r>
              <a:rPr lang="en-US" sz="1600" dirty="0"/>
              <a:t>]</a:t>
            </a:r>
            <a:br>
              <a:rPr lang="en-US" sz="1600" dirty="0"/>
            </a:br>
            <a:r>
              <a:rPr lang="en-US" sz="1600" dirty="0"/>
              <a:t>  </a:t>
            </a:r>
            <a:r>
              <a:rPr lang="en-US" sz="1600" b="1" dirty="0">
                <a:solidFill>
                  <a:srgbClr val="000080"/>
                </a:solidFill>
              </a:rPr>
              <a:t>verbs</a:t>
            </a:r>
            <a:r>
              <a:rPr lang="en-US" sz="1600" dirty="0"/>
              <a:t>: [</a:t>
            </a:r>
            <a:r>
              <a:rPr lang="en-US" sz="1600" b="1" dirty="0">
                <a:solidFill>
                  <a:srgbClr val="008000"/>
                </a:solidFill>
              </a:rPr>
              <a:t>"get"</a:t>
            </a:r>
            <a:r>
              <a:rPr lang="en-US" sz="1600" dirty="0"/>
              <a:t>, </a:t>
            </a:r>
            <a:r>
              <a:rPr lang="en-US" sz="1600" b="1" dirty="0">
                <a:solidFill>
                  <a:srgbClr val="008000"/>
                </a:solidFill>
              </a:rPr>
              <a:t>"post"</a:t>
            </a:r>
            <a:r>
              <a:rPr lang="en-US" sz="1600" dirty="0"/>
              <a:t>]</a:t>
            </a:r>
          </a:p>
        </p:txBody>
      </p:sp>
      <p:cxnSp>
        <p:nvCxnSpPr>
          <p:cNvPr id="10" name="Straight Connector 9">
            <a:extLst>
              <a:ext uri="{FF2B5EF4-FFF2-40B4-BE49-F238E27FC236}">
                <a16:creationId xmlns:a16="http://schemas.microsoft.com/office/drawing/2014/main" id="{D2EB4841-4E96-487D-ABC4-B5548C00F462}"/>
              </a:ext>
            </a:extLst>
          </p:cNvPr>
          <p:cNvCxnSpPr>
            <a:cxnSpLocks/>
          </p:cNvCxnSpPr>
          <p:nvPr/>
        </p:nvCxnSpPr>
        <p:spPr>
          <a:xfrm>
            <a:off x="1" y="6172200"/>
            <a:ext cx="12192001"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4FA1DC61-98B9-4D2E-95B3-4BE126C9E1EA}"/>
              </a:ext>
            </a:extLst>
          </p:cNvPr>
          <p:cNvSpPr txBox="1"/>
          <p:nvPr/>
        </p:nvSpPr>
        <p:spPr>
          <a:xfrm>
            <a:off x="122853" y="6317931"/>
            <a:ext cx="4010899" cy="420564"/>
          </a:xfrm>
          <a:prstGeom prst="rect">
            <a:avLst/>
          </a:prstGeom>
          <a:noFill/>
        </p:spPr>
        <p:txBody>
          <a:bodyPr wrap="square" rtlCol="0">
            <a:spAutoFit/>
          </a:bodyPr>
          <a:lstStyle/>
          <a:p>
            <a:pPr algn="ctr"/>
            <a:r>
              <a:rPr lang="en-US" sz="2133" dirty="0">
                <a:solidFill>
                  <a:schemeClr val="bg2">
                    <a:lumMod val="25000"/>
                  </a:schemeClr>
                </a:solidFill>
              </a:rPr>
              <a:t>Agile Brains Consulting</a:t>
            </a:r>
          </a:p>
        </p:txBody>
      </p:sp>
      <p:sp>
        <p:nvSpPr>
          <p:cNvPr id="12" name="TextBox 11">
            <a:extLst>
              <a:ext uri="{FF2B5EF4-FFF2-40B4-BE49-F238E27FC236}">
                <a16:creationId xmlns:a16="http://schemas.microsoft.com/office/drawing/2014/main" id="{DB8D0BBB-5988-46AA-9EAD-707B6004C7B9}"/>
              </a:ext>
            </a:extLst>
          </p:cNvPr>
          <p:cNvSpPr txBox="1"/>
          <p:nvPr/>
        </p:nvSpPr>
        <p:spPr>
          <a:xfrm>
            <a:off x="3514722" y="6490034"/>
            <a:ext cx="5857876" cy="254044"/>
          </a:xfrm>
          <a:prstGeom prst="rect">
            <a:avLst/>
          </a:prstGeom>
          <a:noFill/>
        </p:spPr>
        <p:txBody>
          <a:bodyPr wrap="square" rtlCol="0">
            <a:spAutoFit/>
          </a:bodyPr>
          <a:lstStyle/>
          <a:p>
            <a:pPr algn="ctr"/>
            <a:r>
              <a:rPr lang="en-US" sz="1051" dirty="0">
                <a:solidFill>
                  <a:schemeClr val="bg2">
                    <a:lumMod val="50000"/>
                  </a:schemeClr>
                </a:solidFill>
              </a:rPr>
              <a:t>©Agile Brains Consulting Inc. All rights reserved. Not to be reproduced without prior written consent.</a:t>
            </a:r>
          </a:p>
        </p:txBody>
      </p:sp>
      <p:pic>
        <p:nvPicPr>
          <p:cNvPr id="13" name="Picture 12" descr="A close up of a sign&#10;&#10;Description generated with high confidence">
            <a:extLst>
              <a:ext uri="{FF2B5EF4-FFF2-40B4-BE49-F238E27FC236}">
                <a16:creationId xmlns:a16="http://schemas.microsoft.com/office/drawing/2014/main" id="{62ED1D3C-94ED-4E66-AC1F-BA34BDBDD45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7650" y="6273801"/>
            <a:ext cx="542924" cy="542924"/>
          </a:xfrm>
          <a:prstGeom prst="rect">
            <a:avLst/>
          </a:prstGeom>
        </p:spPr>
      </p:pic>
      <p:pic>
        <p:nvPicPr>
          <p:cNvPr id="14" name="Picture 13">
            <a:extLst>
              <a:ext uri="{FF2B5EF4-FFF2-40B4-BE49-F238E27FC236}">
                <a16:creationId xmlns:a16="http://schemas.microsoft.com/office/drawing/2014/main" id="{7B32E106-9E99-4EB7-9524-D39048EF644E}"/>
              </a:ext>
            </a:extLst>
          </p:cNvPr>
          <p:cNvPicPr>
            <a:picLocks noChangeAspect="1"/>
          </p:cNvPicPr>
          <p:nvPr/>
        </p:nvPicPr>
        <p:blipFill rotWithShape="1">
          <a:blip r:embed="rId3">
            <a:extLst>
              <a:ext uri="{28A0092B-C50C-407E-A947-70E740481C1C}">
                <a14:useLocalDpi xmlns:a14="http://schemas.microsoft.com/office/drawing/2010/main" val="0"/>
              </a:ext>
            </a:extLst>
          </a:blip>
          <a:srcRect t="26736" b="30906"/>
          <a:stretch/>
        </p:blipFill>
        <p:spPr>
          <a:xfrm>
            <a:off x="9965555" y="6252635"/>
            <a:ext cx="1301160" cy="551155"/>
          </a:xfrm>
          <a:prstGeom prst="rect">
            <a:avLst/>
          </a:prstGeom>
        </p:spPr>
      </p:pic>
      <p:sp>
        <p:nvSpPr>
          <p:cNvPr id="15" name="Slide Number Placeholder 102">
            <a:extLst>
              <a:ext uri="{FF2B5EF4-FFF2-40B4-BE49-F238E27FC236}">
                <a16:creationId xmlns:a16="http://schemas.microsoft.com/office/drawing/2014/main" id="{A00F2676-DEAE-461D-80E3-9CE7EC56B906}"/>
              </a:ext>
            </a:extLst>
          </p:cNvPr>
          <p:cNvSpPr txBox="1">
            <a:spLocks/>
          </p:cNvSpPr>
          <p:nvPr/>
        </p:nvSpPr>
        <p:spPr>
          <a:xfrm>
            <a:off x="9159626" y="6356351"/>
            <a:ext cx="2844800" cy="365125"/>
          </a:xfrm>
          <a:prstGeom prst="rect">
            <a:avLst/>
          </a:prstGeom>
        </p:spPr>
        <p:txBody>
          <a:bodyPr vert="horz" lIns="121920" tIns="60960" rIns="121920" bIns="6096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04198DC-2EF7-4B34-A789-AD3A4CDEBD28}" type="slidenum">
              <a:rPr lang="en-US" sz="1600"/>
              <a:pPr/>
              <a:t>94</a:t>
            </a:fld>
            <a:endParaRPr lang="en-US" sz="1600" dirty="0"/>
          </a:p>
        </p:txBody>
      </p:sp>
      <p:sp>
        <p:nvSpPr>
          <p:cNvPr id="16" name="Title 1">
            <a:extLst>
              <a:ext uri="{FF2B5EF4-FFF2-40B4-BE49-F238E27FC236}">
                <a16:creationId xmlns:a16="http://schemas.microsoft.com/office/drawing/2014/main" id="{E157806C-2CAB-4349-A623-D9ED8096A1C9}"/>
              </a:ext>
            </a:extLst>
          </p:cNvPr>
          <p:cNvSpPr txBox="1">
            <a:spLocks/>
          </p:cNvSpPr>
          <p:nvPr/>
        </p:nvSpPr>
        <p:spPr>
          <a:xfrm>
            <a:off x="519112" y="-47009"/>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002060"/>
                </a:solidFill>
              </a:rPr>
              <a:t>Role</a:t>
            </a:r>
          </a:p>
        </p:txBody>
      </p:sp>
      <p:sp>
        <p:nvSpPr>
          <p:cNvPr id="2" name="TextBox 1">
            <a:extLst>
              <a:ext uri="{FF2B5EF4-FFF2-40B4-BE49-F238E27FC236}">
                <a16:creationId xmlns:a16="http://schemas.microsoft.com/office/drawing/2014/main" id="{8D2F680D-4841-F94B-AE21-C5925E4BA120}"/>
              </a:ext>
            </a:extLst>
          </p:cNvPr>
          <p:cNvSpPr txBox="1"/>
          <p:nvPr/>
        </p:nvSpPr>
        <p:spPr>
          <a:xfrm>
            <a:off x="8716106" y="3852243"/>
            <a:ext cx="2848708" cy="830997"/>
          </a:xfrm>
          <a:prstGeom prst="rect">
            <a:avLst/>
          </a:prstGeom>
          <a:noFill/>
        </p:spPr>
        <p:txBody>
          <a:bodyPr wrap="square" rtlCol="0">
            <a:spAutoFit/>
          </a:bodyPr>
          <a:lstStyle/>
          <a:p>
            <a:r>
              <a:rPr lang="en-US" sz="1600" u="sng" dirty="0"/>
              <a:t>Check all endpoints</a:t>
            </a:r>
          </a:p>
          <a:p>
            <a:r>
              <a:rPr lang="en-US" sz="1600" dirty="0"/>
              <a:t>$ kubectl proxy &amp;</a:t>
            </a:r>
          </a:p>
          <a:p>
            <a:r>
              <a:rPr lang="en-US" sz="1600" dirty="0"/>
              <a:t>$ curl localhost:8001</a:t>
            </a:r>
          </a:p>
        </p:txBody>
      </p:sp>
      <p:sp>
        <p:nvSpPr>
          <p:cNvPr id="4" name="Bent Arrow 3">
            <a:extLst>
              <a:ext uri="{FF2B5EF4-FFF2-40B4-BE49-F238E27FC236}">
                <a16:creationId xmlns:a16="http://schemas.microsoft.com/office/drawing/2014/main" id="{154E4D98-143D-284D-ABFF-A647398BBA61}"/>
              </a:ext>
            </a:extLst>
          </p:cNvPr>
          <p:cNvSpPr/>
          <p:nvPr/>
        </p:nvSpPr>
        <p:spPr>
          <a:xfrm>
            <a:off x="7104185" y="4185137"/>
            <a:ext cx="1547446" cy="480647"/>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63678379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0DD414A-F7DD-0344-A90F-FE8D12DEB80C}"/>
              </a:ext>
            </a:extLst>
          </p:cNvPr>
          <p:cNvSpPr txBox="1"/>
          <p:nvPr/>
        </p:nvSpPr>
        <p:spPr>
          <a:xfrm>
            <a:off x="577035" y="1483495"/>
            <a:ext cx="8500917" cy="430887"/>
          </a:xfrm>
          <a:prstGeom prst="rect">
            <a:avLst/>
          </a:prstGeom>
          <a:noFill/>
        </p:spPr>
        <p:txBody>
          <a:bodyPr wrap="none" rtlCol="0">
            <a:spAutoFit/>
          </a:bodyPr>
          <a:lstStyle/>
          <a:p>
            <a:r>
              <a:rPr lang="en-US" sz="2200" b="1" dirty="0"/>
              <a:t>RoleBinding</a:t>
            </a:r>
            <a:r>
              <a:rPr lang="en-US" sz="2200" dirty="0"/>
              <a:t> – refer subjects (users, groups, or service accounts) to a role</a:t>
            </a:r>
          </a:p>
        </p:txBody>
      </p:sp>
      <p:sp>
        <p:nvSpPr>
          <p:cNvPr id="4" name="Rectangle 3">
            <a:extLst>
              <a:ext uri="{FF2B5EF4-FFF2-40B4-BE49-F238E27FC236}">
                <a16:creationId xmlns:a16="http://schemas.microsoft.com/office/drawing/2014/main" id="{8528FF68-5D1D-344C-B1AD-51AC35C92B99}"/>
              </a:ext>
            </a:extLst>
          </p:cNvPr>
          <p:cNvSpPr/>
          <p:nvPr/>
        </p:nvSpPr>
        <p:spPr>
          <a:xfrm>
            <a:off x="504621" y="2117725"/>
            <a:ext cx="4322873" cy="4031873"/>
          </a:xfrm>
          <a:prstGeom prst="rect">
            <a:avLst/>
          </a:prstGeom>
        </p:spPr>
        <p:txBody>
          <a:bodyPr wrap="square">
            <a:spAutoFit/>
          </a:bodyPr>
          <a:lstStyle/>
          <a:p>
            <a:r>
              <a:rPr lang="en-US" sz="1600" b="1" i="1" dirty="0">
                <a:solidFill>
                  <a:schemeClr val="accent2">
                    <a:lumMod val="75000"/>
                  </a:schemeClr>
                </a:solidFill>
              </a:rPr>
              <a:t># A role binding allows "Mary" to read</a:t>
            </a:r>
          </a:p>
          <a:p>
            <a:r>
              <a:rPr lang="en-US" sz="1600" b="1" i="1" dirty="0">
                <a:solidFill>
                  <a:schemeClr val="accent2">
                    <a:lumMod val="75000"/>
                  </a:schemeClr>
                </a:solidFill>
              </a:rPr>
              <a:t># pods in the "default" namespace</a:t>
            </a:r>
            <a:br>
              <a:rPr lang="en-US" sz="1600" i="1" dirty="0">
                <a:solidFill>
                  <a:srgbClr val="808080"/>
                </a:solidFill>
              </a:rPr>
            </a:br>
            <a:r>
              <a:rPr lang="en-US" sz="1600" b="1" dirty="0">
                <a:solidFill>
                  <a:srgbClr val="000080"/>
                </a:solidFill>
              </a:rPr>
              <a:t>kind</a:t>
            </a:r>
            <a:r>
              <a:rPr lang="en-US" sz="1600" dirty="0"/>
              <a:t>: RoleBinding</a:t>
            </a:r>
            <a:br>
              <a:rPr lang="en-US" sz="1600" dirty="0"/>
            </a:br>
            <a:r>
              <a:rPr lang="en-US" sz="1600" b="1" dirty="0" err="1">
                <a:solidFill>
                  <a:srgbClr val="000080"/>
                </a:solidFill>
              </a:rPr>
              <a:t>apiVersion</a:t>
            </a:r>
            <a:r>
              <a:rPr lang="en-US" sz="1600" dirty="0"/>
              <a:t>: rbac.authorization.k8s.io/v1</a:t>
            </a:r>
            <a:br>
              <a:rPr lang="en-US" sz="1600" dirty="0"/>
            </a:br>
            <a:r>
              <a:rPr lang="en-US" sz="1600" b="1" dirty="0">
                <a:solidFill>
                  <a:srgbClr val="000080"/>
                </a:solidFill>
              </a:rPr>
              <a:t>metadata</a:t>
            </a:r>
            <a:r>
              <a:rPr lang="en-US" sz="1600" dirty="0"/>
              <a:t>:</a:t>
            </a:r>
            <a:br>
              <a:rPr lang="en-US" sz="1600" dirty="0"/>
            </a:br>
            <a:r>
              <a:rPr lang="en-US" sz="1600" dirty="0"/>
              <a:t>  </a:t>
            </a:r>
            <a:r>
              <a:rPr lang="en-US" sz="1600" b="1" dirty="0">
                <a:solidFill>
                  <a:srgbClr val="000080"/>
                </a:solidFill>
              </a:rPr>
              <a:t>name</a:t>
            </a:r>
            <a:r>
              <a:rPr lang="en-US" sz="1600" dirty="0"/>
              <a:t>: read-pods</a:t>
            </a:r>
            <a:br>
              <a:rPr lang="en-US" sz="1600" dirty="0"/>
            </a:br>
            <a:r>
              <a:rPr lang="en-US" sz="1600" dirty="0"/>
              <a:t>  </a:t>
            </a:r>
            <a:r>
              <a:rPr lang="en-US" sz="1600" b="1" dirty="0">
                <a:solidFill>
                  <a:srgbClr val="000080"/>
                </a:solidFill>
              </a:rPr>
              <a:t>namespace</a:t>
            </a:r>
            <a:r>
              <a:rPr lang="en-US" sz="1600" dirty="0"/>
              <a:t>: default</a:t>
            </a:r>
            <a:br>
              <a:rPr lang="en-US" sz="1600" dirty="0"/>
            </a:br>
            <a:r>
              <a:rPr lang="en-US" sz="1600" b="1" dirty="0">
                <a:solidFill>
                  <a:srgbClr val="000080"/>
                </a:solidFill>
              </a:rPr>
              <a:t>subjects</a:t>
            </a:r>
            <a:r>
              <a:rPr lang="en-US" sz="1600" dirty="0"/>
              <a:t>:</a:t>
            </a:r>
            <a:br>
              <a:rPr lang="en-US" sz="1600" dirty="0"/>
            </a:br>
            <a:r>
              <a:rPr lang="en-US" sz="1600" dirty="0"/>
              <a:t>- </a:t>
            </a:r>
            <a:r>
              <a:rPr lang="en-US" sz="1600" b="1" dirty="0">
                <a:solidFill>
                  <a:srgbClr val="000080"/>
                </a:solidFill>
              </a:rPr>
              <a:t>kind</a:t>
            </a:r>
            <a:r>
              <a:rPr lang="en-US" sz="1600" dirty="0"/>
              <a:t>: User</a:t>
            </a:r>
            <a:br>
              <a:rPr lang="en-US" sz="1600" dirty="0"/>
            </a:br>
            <a:r>
              <a:rPr lang="en-US" sz="1600" dirty="0"/>
              <a:t>  </a:t>
            </a:r>
            <a:r>
              <a:rPr lang="en-US" sz="1600" b="1" dirty="0">
                <a:solidFill>
                  <a:srgbClr val="000080"/>
                </a:solidFill>
              </a:rPr>
              <a:t>name</a:t>
            </a:r>
            <a:r>
              <a:rPr lang="en-US" sz="1600" dirty="0"/>
              <a:t>: </a:t>
            </a:r>
            <a:r>
              <a:rPr lang="en-US" sz="1600" b="1" dirty="0">
                <a:solidFill>
                  <a:srgbClr val="008000"/>
                </a:solidFill>
              </a:rPr>
              <a:t>Mary</a:t>
            </a:r>
            <a:r>
              <a:rPr lang="en-US" sz="1600" dirty="0"/>
              <a:t>  </a:t>
            </a:r>
            <a:r>
              <a:rPr lang="en-US" sz="1600" i="1" dirty="0">
                <a:solidFill>
                  <a:srgbClr val="808080"/>
                </a:solidFill>
              </a:rPr>
              <a:t># case sensitive</a:t>
            </a:r>
            <a:br>
              <a:rPr lang="en-US" sz="1600" i="1" dirty="0">
                <a:solidFill>
                  <a:srgbClr val="808080"/>
                </a:solidFill>
              </a:rPr>
            </a:br>
            <a:r>
              <a:rPr lang="en-US" sz="1600" i="1" dirty="0">
                <a:solidFill>
                  <a:srgbClr val="808080"/>
                </a:solidFill>
              </a:rPr>
              <a:t>  </a:t>
            </a:r>
            <a:r>
              <a:rPr lang="en-US" sz="1600" b="1" dirty="0" err="1">
                <a:solidFill>
                  <a:srgbClr val="000080"/>
                </a:solidFill>
              </a:rPr>
              <a:t>apiGroup</a:t>
            </a:r>
            <a:r>
              <a:rPr lang="en-US" sz="1600" dirty="0"/>
              <a:t>: rbac.authorization.k8s.io</a:t>
            </a:r>
            <a:br>
              <a:rPr lang="en-US" sz="1600" dirty="0"/>
            </a:br>
            <a:r>
              <a:rPr lang="en-US" sz="1600" b="1" dirty="0" err="1">
                <a:solidFill>
                  <a:srgbClr val="000080"/>
                </a:solidFill>
              </a:rPr>
              <a:t>roleRef</a:t>
            </a:r>
            <a:r>
              <a:rPr lang="en-US" sz="1600" dirty="0"/>
              <a:t>:</a:t>
            </a:r>
            <a:br>
              <a:rPr lang="en-US" sz="1600" dirty="0"/>
            </a:br>
            <a:r>
              <a:rPr lang="en-US" sz="1600" dirty="0"/>
              <a:t>  </a:t>
            </a:r>
            <a:r>
              <a:rPr lang="en-US" sz="1600" b="1" dirty="0">
                <a:solidFill>
                  <a:srgbClr val="000080"/>
                </a:solidFill>
              </a:rPr>
              <a:t>kind</a:t>
            </a:r>
            <a:r>
              <a:rPr lang="en-US" sz="1600" dirty="0"/>
              <a:t>: Role</a:t>
            </a:r>
            <a:br>
              <a:rPr lang="en-US" sz="1600" dirty="0"/>
            </a:br>
            <a:r>
              <a:rPr lang="en-US" sz="1600" dirty="0"/>
              <a:t>  </a:t>
            </a:r>
            <a:r>
              <a:rPr lang="en-US" sz="1600" b="1" dirty="0">
                <a:solidFill>
                  <a:srgbClr val="000080"/>
                </a:solidFill>
              </a:rPr>
              <a:t>name</a:t>
            </a:r>
            <a:r>
              <a:rPr lang="en-US" sz="1600" dirty="0"/>
              <a:t>: pod-reader</a:t>
            </a:r>
            <a:br>
              <a:rPr lang="en-US" sz="1600" dirty="0"/>
            </a:br>
            <a:r>
              <a:rPr lang="en-US" sz="1600" dirty="0"/>
              <a:t>  </a:t>
            </a:r>
            <a:r>
              <a:rPr lang="en-US" sz="1600" b="1" dirty="0" err="1">
                <a:solidFill>
                  <a:srgbClr val="000080"/>
                </a:solidFill>
              </a:rPr>
              <a:t>apiGroup</a:t>
            </a:r>
            <a:r>
              <a:rPr lang="en-US" sz="1600" dirty="0"/>
              <a:t>: rbac.authorization.k8s.io</a:t>
            </a:r>
            <a:br>
              <a:rPr lang="en-US" sz="1600" dirty="0"/>
            </a:br>
            <a:r>
              <a:rPr lang="en-US" sz="1600" dirty="0"/>
              <a:t> </a:t>
            </a:r>
          </a:p>
        </p:txBody>
      </p:sp>
      <p:sp>
        <p:nvSpPr>
          <p:cNvPr id="6" name="Rectangle 5">
            <a:extLst>
              <a:ext uri="{FF2B5EF4-FFF2-40B4-BE49-F238E27FC236}">
                <a16:creationId xmlns:a16="http://schemas.microsoft.com/office/drawing/2014/main" id="{370FAD45-E102-6B44-826B-A00327257F5E}"/>
              </a:ext>
            </a:extLst>
          </p:cNvPr>
          <p:cNvSpPr/>
          <p:nvPr/>
        </p:nvSpPr>
        <p:spPr>
          <a:xfrm>
            <a:off x="5858436" y="2060112"/>
            <a:ext cx="3366247" cy="1077218"/>
          </a:xfrm>
          <a:prstGeom prst="rect">
            <a:avLst/>
          </a:prstGeom>
        </p:spPr>
        <p:txBody>
          <a:bodyPr wrap="square">
            <a:spAutoFit/>
          </a:bodyPr>
          <a:lstStyle/>
          <a:p>
            <a:r>
              <a:rPr lang="en-US" sz="1600" b="1" i="1" dirty="0">
                <a:solidFill>
                  <a:schemeClr val="accent2">
                    <a:lumMod val="75000"/>
                  </a:schemeClr>
                </a:solidFill>
              </a:rPr>
              <a:t># binding for a group</a:t>
            </a:r>
            <a:br>
              <a:rPr lang="en-US" sz="1600" b="1" i="1" dirty="0">
                <a:solidFill>
                  <a:schemeClr val="accent2">
                    <a:lumMod val="75000"/>
                  </a:schemeClr>
                </a:solidFill>
              </a:rPr>
            </a:br>
            <a:r>
              <a:rPr lang="en-US" sz="1600" b="1" dirty="0">
                <a:solidFill>
                  <a:srgbClr val="000080"/>
                </a:solidFill>
              </a:rPr>
              <a:t>subjects</a:t>
            </a:r>
            <a:r>
              <a:rPr lang="en-US" sz="1600" dirty="0"/>
              <a:t>:</a:t>
            </a:r>
            <a:br>
              <a:rPr lang="en-US" sz="1600" dirty="0"/>
            </a:br>
            <a:r>
              <a:rPr lang="en-US" sz="1600" dirty="0"/>
              <a:t>- </a:t>
            </a:r>
            <a:r>
              <a:rPr lang="en-US" sz="1600" b="1" dirty="0">
                <a:solidFill>
                  <a:srgbClr val="000080"/>
                </a:solidFill>
              </a:rPr>
              <a:t>kind</a:t>
            </a:r>
            <a:r>
              <a:rPr lang="en-US" sz="1600" dirty="0"/>
              <a:t>: Group</a:t>
            </a:r>
            <a:br>
              <a:rPr lang="en-US" sz="1600" dirty="0"/>
            </a:br>
            <a:r>
              <a:rPr lang="en-US" sz="1600" dirty="0"/>
              <a:t>  </a:t>
            </a:r>
            <a:r>
              <a:rPr lang="en-US" sz="1600" b="1" dirty="0">
                <a:solidFill>
                  <a:srgbClr val="000080"/>
                </a:solidFill>
              </a:rPr>
              <a:t>name</a:t>
            </a:r>
            <a:r>
              <a:rPr lang="en-US" sz="1600" dirty="0"/>
              <a:t>: </a:t>
            </a:r>
            <a:r>
              <a:rPr lang="en-US" sz="1600" b="1" dirty="0">
                <a:solidFill>
                  <a:srgbClr val="008000"/>
                </a:solidFill>
              </a:rPr>
              <a:t>"frontend-admins"</a:t>
            </a:r>
            <a:endParaRPr lang="en-US" sz="1600" dirty="0"/>
          </a:p>
        </p:txBody>
      </p:sp>
      <p:sp>
        <p:nvSpPr>
          <p:cNvPr id="10" name="Rectangle 9">
            <a:extLst>
              <a:ext uri="{FF2B5EF4-FFF2-40B4-BE49-F238E27FC236}">
                <a16:creationId xmlns:a16="http://schemas.microsoft.com/office/drawing/2014/main" id="{D8328BA4-1E4B-EC4C-B34D-A7364D9EB5E1}"/>
              </a:ext>
            </a:extLst>
          </p:cNvPr>
          <p:cNvSpPr/>
          <p:nvPr/>
        </p:nvSpPr>
        <p:spPr>
          <a:xfrm>
            <a:off x="5858436" y="3307744"/>
            <a:ext cx="5706036" cy="1323439"/>
          </a:xfrm>
          <a:prstGeom prst="rect">
            <a:avLst/>
          </a:prstGeom>
        </p:spPr>
        <p:txBody>
          <a:bodyPr wrap="square">
            <a:spAutoFit/>
          </a:bodyPr>
          <a:lstStyle/>
          <a:p>
            <a:r>
              <a:rPr lang="en-US" sz="1600" b="1" i="1" dirty="0">
                <a:solidFill>
                  <a:schemeClr val="accent2">
                    <a:lumMod val="75000"/>
                  </a:schemeClr>
                </a:solidFill>
              </a:rPr>
              <a:t># default service account in the kube-system namespace</a:t>
            </a:r>
            <a:br>
              <a:rPr lang="en-US" sz="1600" b="1" i="1" dirty="0">
                <a:solidFill>
                  <a:schemeClr val="accent2">
                    <a:lumMod val="75000"/>
                  </a:schemeClr>
                </a:solidFill>
              </a:rPr>
            </a:br>
            <a:r>
              <a:rPr lang="en-US" sz="1600" b="1" dirty="0">
                <a:solidFill>
                  <a:srgbClr val="000080"/>
                </a:solidFill>
              </a:rPr>
              <a:t>subjects</a:t>
            </a:r>
            <a:r>
              <a:rPr lang="en-US" sz="1600" dirty="0"/>
              <a:t>:</a:t>
            </a:r>
            <a:br>
              <a:rPr lang="en-US" sz="1600" dirty="0"/>
            </a:br>
            <a:r>
              <a:rPr lang="en-US" sz="1600" dirty="0"/>
              <a:t>- </a:t>
            </a:r>
            <a:r>
              <a:rPr lang="en-US" sz="1600" b="1" dirty="0">
                <a:solidFill>
                  <a:srgbClr val="000080"/>
                </a:solidFill>
              </a:rPr>
              <a:t>kind</a:t>
            </a:r>
            <a:r>
              <a:rPr lang="en-US" sz="1600" dirty="0"/>
              <a:t>: ServiceAccount</a:t>
            </a:r>
            <a:br>
              <a:rPr lang="en-US" sz="1600" dirty="0"/>
            </a:br>
            <a:r>
              <a:rPr lang="en-US" sz="1600" dirty="0"/>
              <a:t>  </a:t>
            </a:r>
            <a:r>
              <a:rPr lang="en-US" sz="1600" b="1" dirty="0">
                <a:solidFill>
                  <a:srgbClr val="000080"/>
                </a:solidFill>
              </a:rPr>
              <a:t>name</a:t>
            </a:r>
            <a:r>
              <a:rPr lang="en-US" sz="1600" dirty="0"/>
              <a:t>: default</a:t>
            </a:r>
            <a:br>
              <a:rPr lang="en-US" sz="1600" dirty="0"/>
            </a:br>
            <a:r>
              <a:rPr lang="en-US" sz="1600" dirty="0"/>
              <a:t>  </a:t>
            </a:r>
            <a:r>
              <a:rPr lang="en-US" sz="1600" b="1" dirty="0">
                <a:solidFill>
                  <a:srgbClr val="000080"/>
                </a:solidFill>
              </a:rPr>
              <a:t>namespace</a:t>
            </a:r>
            <a:r>
              <a:rPr lang="en-US" sz="1600" dirty="0"/>
              <a:t>: kube-system</a:t>
            </a:r>
          </a:p>
        </p:txBody>
      </p:sp>
      <p:sp>
        <p:nvSpPr>
          <p:cNvPr id="12" name="Rectangle 11">
            <a:extLst>
              <a:ext uri="{FF2B5EF4-FFF2-40B4-BE49-F238E27FC236}">
                <a16:creationId xmlns:a16="http://schemas.microsoft.com/office/drawing/2014/main" id="{1B32174A-3B1D-9A46-9A4F-6AFC4536A366}"/>
              </a:ext>
            </a:extLst>
          </p:cNvPr>
          <p:cNvSpPr/>
          <p:nvPr/>
        </p:nvSpPr>
        <p:spPr>
          <a:xfrm>
            <a:off x="5858436" y="4958987"/>
            <a:ext cx="6096000" cy="1077218"/>
          </a:xfrm>
          <a:prstGeom prst="rect">
            <a:avLst/>
          </a:prstGeom>
        </p:spPr>
        <p:txBody>
          <a:bodyPr>
            <a:spAutoFit/>
          </a:bodyPr>
          <a:lstStyle/>
          <a:p>
            <a:r>
              <a:rPr lang="en-US" sz="1600" b="1" i="1" dirty="0">
                <a:solidFill>
                  <a:schemeClr val="accent2">
                    <a:lumMod val="75000"/>
                  </a:schemeClr>
                </a:solidFill>
              </a:rPr>
              <a:t># binding for all service accounts in the "</a:t>
            </a:r>
            <a:r>
              <a:rPr lang="en-US" sz="1600" b="1" i="1" dirty="0" err="1">
                <a:solidFill>
                  <a:schemeClr val="accent2">
                    <a:lumMod val="75000"/>
                  </a:schemeClr>
                </a:solidFill>
              </a:rPr>
              <a:t>qa</a:t>
            </a:r>
            <a:r>
              <a:rPr lang="en-US" sz="1600" b="1" i="1" dirty="0">
                <a:solidFill>
                  <a:schemeClr val="accent2">
                    <a:lumMod val="75000"/>
                  </a:schemeClr>
                </a:solidFill>
              </a:rPr>
              <a:t>" namespace</a:t>
            </a:r>
            <a:br>
              <a:rPr lang="en-US" sz="1600" i="1" dirty="0">
                <a:solidFill>
                  <a:srgbClr val="808080"/>
                </a:solidFill>
              </a:rPr>
            </a:br>
            <a:r>
              <a:rPr lang="en-US" sz="1600" b="1" dirty="0">
                <a:solidFill>
                  <a:srgbClr val="000080"/>
                </a:solidFill>
              </a:rPr>
              <a:t>subjects</a:t>
            </a:r>
            <a:r>
              <a:rPr lang="en-US" sz="1600" dirty="0"/>
              <a:t>:</a:t>
            </a:r>
            <a:br>
              <a:rPr lang="en-US" sz="1600" dirty="0"/>
            </a:br>
            <a:r>
              <a:rPr lang="en-US" sz="1600" dirty="0"/>
              <a:t>- </a:t>
            </a:r>
            <a:r>
              <a:rPr lang="en-US" sz="1600" b="1" dirty="0">
                <a:solidFill>
                  <a:srgbClr val="000080"/>
                </a:solidFill>
              </a:rPr>
              <a:t>kind</a:t>
            </a:r>
            <a:r>
              <a:rPr lang="en-US" sz="1600" dirty="0"/>
              <a:t>: Group</a:t>
            </a:r>
            <a:br>
              <a:rPr lang="en-US" sz="1600" dirty="0"/>
            </a:br>
            <a:r>
              <a:rPr lang="en-US" sz="1600" dirty="0"/>
              <a:t>  </a:t>
            </a:r>
            <a:r>
              <a:rPr lang="en-US" sz="1600" b="1" dirty="0">
                <a:solidFill>
                  <a:srgbClr val="000080"/>
                </a:solidFill>
              </a:rPr>
              <a:t>name</a:t>
            </a:r>
            <a:r>
              <a:rPr lang="en-US" sz="1600" dirty="0"/>
              <a:t>: </a:t>
            </a:r>
            <a:r>
              <a:rPr lang="en-US" sz="1600" dirty="0" err="1"/>
              <a:t>system:serviceaccounts:qa</a:t>
            </a:r>
            <a:endParaRPr lang="en-US" sz="1600" dirty="0"/>
          </a:p>
        </p:txBody>
      </p:sp>
      <p:cxnSp>
        <p:nvCxnSpPr>
          <p:cNvPr id="8" name="Straight Connector 7">
            <a:extLst>
              <a:ext uri="{FF2B5EF4-FFF2-40B4-BE49-F238E27FC236}">
                <a16:creationId xmlns:a16="http://schemas.microsoft.com/office/drawing/2014/main" id="{D2EB4841-4E96-487D-ABC4-B5548C00F462}"/>
              </a:ext>
            </a:extLst>
          </p:cNvPr>
          <p:cNvCxnSpPr>
            <a:cxnSpLocks/>
          </p:cNvCxnSpPr>
          <p:nvPr/>
        </p:nvCxnSpPr>
        <p:spPr>
          <a:xfrm>
            <a:off x="1" y="6172200"/>
            <a:ext cx="12192001"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4FA1DC61-98B9-4D2E-95B3-4BE126C9E1EA}"/>
              </a:ext>
            </a:extLst>
          </p:cNvPr>
          <p:cNvSpPr txBox="1"/>
          <p:nvPr/>
        </p:nvSpPr>
        <p:spPr>
          <a:xfrm>
            <a:off x="122853" y="6317931"/>
            <a:ext cx="4010899" cy="420564"/>
          </a:xfrm>
          <a:prstGeom prst="rect">
            <a:avLst/>
          </a:prstGeom>
          <a:noFill/>
        </p:spPr>
        <p:txBody>
          <a:bodyPr wrap="square" rtlCol="0">
            <a:spAutoFit/>
          </a:bodyPr>
          <a:lstStyle/>
          <a:p>
            <a:pPr algn="ctr"/>
            <a:r>
              <a:rPr lang="en-US" sz="2133" dirty="0">
                <a:solidFill>
                  <a:schemeClr val="bg2">
                    <a:lumMod val="25000"/>
                  </a:schemeClr>
                </a:solidFill>
              </a:rPr>
              <a:t>Agile Brains Consulting</a:t>
            </a:r>
          </a:p>
        </p:txBody>
      </p:sp>
      <p:sp>
        <p:nvSpPr>
          <p:cNvPr id="11" name="TextBox 10">
            <a:extLst>
              <a:ext uri="{FF2B5EF4-FFF2-40B4-BE49-F238E27FC236}">
                <a16:creationId xmlns:a16="http://schemas.microsoft.com/office/drawing/2014/main" id="{DB8D0BBB-5988-46AA-9EAD-707B6004C7B9}"/>
              </a:ext>
            </a:extLst>
          </p:cNvPr>
          <p:cNvSpPr txBox="1"/>
          <p:nvPr/>
        </p:nvSpPr>
        <p:spPr>
          <a:xfrm>
            <a:off x="3514722" y="6490034"/>
            <a:ext cx="5857876" cy="254044"/>
          </a:xfrm>
          <a:prstGeom prst="rect">
            <a:avLst/>
          </a:prstGeom>
          <a:noFill/>
        </p:spPr>
        <p:txBody>
          <a:bodyPr wrap="square" rtlCol="0">
            <a:spAutoFit/>
          </a:bodyPr>
          <a:lstStyle/>
          <a:p>
            <a:pPr algn="ctr"/>
            <a:r>
              <a:rPr lang="en-US" sz="1051" dirty="0">
                <a:solidFill>
                  <a:schemeClr val="bg2">
                    <a:lumMod val="50000"/>
                  </a:schemeClr>
                </a:solidFill>
              </a:rPr>
              <a:t>©Agile Brains Consulting Inc. All rights reserved. Not to be reproduced without prior written consent.</a:t>
            </a:r>
          </a:p>
        </p:txBody>
      </p:sp>
      <p:pic>
        <p:nvPicPr>
          <p:cNvPr id="13" name="Picture 12" descr="A close up of a sign&#10;&#10;Description generated with high confidence">
            <a:extLst>
              <a:ext uri="{FF2B5EF4-FFF2-40B4-BE49-F238E27FC236}">
                <a16:creationId xmlns:a16="http://schemas.microsoft.com/office/drawing/2014/main" id="{62ED1D3C-94ED-4E66-AC1F-BA34BDBDD45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7650" y="6273801"/>
            <a:ext cx="542924" cy="542924"/>
          </a:xfrm>
          <a:prstGeom prst="rect">
            <a:avLst/>
          </a:prstGeom>
        </p:spPr>
      </p:pic>
      <p:pic>
        <p:nvPicPr>
          <p:cNvPr id="14" name="Picture 13">
            <a:extLst>
              <a:ext uri="{FF2B5EF4-FFF2-40B4-BE49-F238E27FC236}">
                <a16:creationId xmlns:a16="http://schemas.microsoft.com/office/drawing/2014/main" id="{7B32E106-9E99-4EB7-9524-D39048EF644E}"/>
              </a:ext>
            </a:extLst>
          </p:cNvPr>
          <p:cNvPicPr>
            <a:picLocks noChangeAspect="1"/>
          </p:cNvPicPr>
          <p:nvPr/>
        </p:nvPicPr>
        <p:blipFill rotWithShape="1">
          <a:blip r:embed="rId3">
            <a:extLst>
              <a:ext uri="{28A0092B-C50C-407E-A947-70E740481C1C}">
                <a14:useLocalDpi xmlns:a14="http://schemas.microsoft.com/office/drawing/2010/main" val="0"/>
              </a:ext>
            </a:extLst>
          </a:blip>
          <a:srcRect t="26736" b="30906"/>
          <a:stretch/>
        </p:blipFill>
        <p:spPr>
          <a:xfrm>
            <a:off x="9965555" y="6252635"/>
            <a:ext cx="1301160" cy="551155"/>
          </a:xfrm>
          <a:prstGeom prst="rect">
            <a:avLst/>
          </a:prstGeom>
        </p:spPr>
      </p:pic>
      <p:sp>
        <p:nvSpPr>
          <p:cNvPr id="15" name="Slide Number Placeholder 102">
            <a:extLst>
              <a:ext uri="{FF2B5EF4-FFF2-40B4-BE49-F238E27FC236}">
                <a16:creationId xmlns:a16="http://schemas.microsoft.com/office/drawing/2014/main" id="{A00F2676-DEAE-461D-80E3-9CE7EC56B906}"/>
              </a:ext>
            </a:extLst>
          </p:cNvPr>
          <p:cNvSpPr txBox="1">
            <a:spLocks/>
          </p:cNvSpPr>
          <p:nvPr/>
        </p:nvSpPr>
        <p:spPr>
          <a:xfrm>
            <a:off x="9159626" y="6356351"/>
            <a:ext cx="2844800" cy="365125"/>
          </a:xfrm>
          <a:prstGeom prst="rect">
            <a:avLst/>
          </a:prstGeom>
        </p:spPr>
        <p:txBody>
          <a:bodyPr vert="horz" lIns="121920" tIns="60960" rIns="121920" bIns="6096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04198DC-2EF7-4B34-A789-AD3A4CDEBD28}" type="slidenum">
              <a:rPr lang="en-US" sz="1600"/>
              <a:pPr/>
              <a:t>95</a:t>
            </a:fld>
            <a:endParaRPr lang="en-US" sz="1600" dirty="0"/>
          </a:p>
        </p:txBody>
      </p:sp>
      <p:sp>
        <p:nvSpPr>
          <p:cNvPr id="16" name="Title 1">
            <a:extLst>
              <a:ext uri="{FF2B5EF4-FFF2-40B4-BE49-F238E27FC236}">
                <a16:creationId xmlns:a16="http://schemas.microsoft.com/office/drawing/2014/main" id="{F8A976C6-C0CA-D24C-833B-CE078F46DDFF}"/>
              </a:ext>
            </a:extLst>
          </p:cNvPr>
          <p:cNvSpPr txBox="1">
            <a:spLocks/>
          </p:cNvSpPr>
          <p:nvPr/>
        </p:nvSpPr>
        <p:spPr>
          <a:xfrm>
            <a:off x="600636" y="13533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err="1">
                <a:solidFill>
                  <a:srgbClr val="002060"/>
                </a:solidFill>
              </a:rPr>
              <a:t>RoleBinding</a:t>
            </a:r>
            <a:endParaRPr lang="en-US" b="1" dirty="0">
              <a:solidFill>
                <a:srgbClr val="002060"/>
              </a:solidFill>
            </a:endParaRPr>
          </a:p>
        </p:txBody>
      </p:sp>
    </p:spTree>
    <p:extLst>
      <p:ext uri="{BB962C8B-B14F-4D97-AF65-F5344CB8AC3E}">
        <p14:creationId xmlns:p14="http://schemas.microsoft.com/office/powerpoint/2010/main" val="138459029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3794CCA-682C-D14A-A6B7-95E2D038885C}"/>
              </a:ext>
            </a:extLst>
          </p:cNvPr>
          <p:cNvSpPr>
            <a:spLocks noGrp="1"/>
          </p:cNvSpPr>
          <p:nvPr>
            <p:ph idx="1"/>
          </p:nvPr>
        </p:nvSpPr>
        <p:spPr>
          <a:xfrm>
            <a:off x="703729" y="1314637"/>
            <a:ext cx="10515600" cy="4351338"/>
          </a:xfrm>
        </p:spPr>
        <p:txBody>
          <a:bodyPr>
            <a:normAutofit/>
          </a:bodyPr>
          <a:lstStyle/>
          <a:p>
            <a:pPr marL="0" indent="0" algn="just">
              <a:buNone/>
            </a:pPr>
            <a:r>
              <a:rPr lang="en-US" sz="2400" b="1" dirty="0"/>
              <a:t>Question</a:t>
            </a:r>
            <a:r>
              <a:rPr lang="en-US" sz="2400" dirty="0"/>
              <a:t> – why need namespace for a RoleBinding when it is already scoped and defined in a Role?</a:t>
            </a:r>
          </a:p>
          <a:p>
            <a:pPr marL="0" indent="0" algn="just">
              <a:buNone/>
            </a:pPr>
            <a:endParaRPr lang="en-US" sz="2400" dirty="0"/>
          </a:p>
          <a:p>
            <a:pPr marL="0" indent="0" algn="just">
              <a:buNone/>
            </a:pPr>
            <a:r>
              <a:rPr lang="en-US" sz="2400" b="1" dirty="0"/>
              <a:t>Answer</a:t>
            </a:r>
            <a:r>
              <a:rPr lang="en-US" sz="2400" dirty="0"/>
              <a:t> – A RoleBinding may also refer a ClusterRole to grant the permissions to namespaced resources defined in the ClusterRole within the RoleBinding’s namespace.</a:t>
            </a:r>
          </a:p>
          <a:p>
            <a:pPr marL="0" indent="0" algn="just">
              <a:buNone/>
            </a:pPr>
            <a:r>
              <a:rPr lang="en-US" sz="2400" dirty="0"/>
              <a:t>E.g. for a ClusterRole that reads secrets in all namespace, if you define a RoleBinding (with namespace=n1) referring to the ClusterRole, the user will read secrets in the namespace=n1 only not in all namespace (which was the scope of ClusterRole)</a:t>
            </a:r>
          </a:p>
        </p:txBody>
      </p:sp>
      <p:cxnSp>
        <p:nvCxnSpPr>
          <p:cNvPr id="4" name="Straight Connector 3">
            <a:extLst>
              <a:ext uri="{FF2B5EF4-FFF2-40B4-BE49-F238E27FC236}">
                <a16:creationId xmlns:a16="http://schemas.microsoft.com/office/drawing/2014/main" id="{D2EB4841-4E96-487D-ABC4-B5548C00F462}"/>
              </a:ext>
            </a:extLst>
          </p:cNvPr>
          <p:cNvCxnSpPr>
            <a:cxnSpLocks/>
          </p:cNvCxnSpPr>
          <p:nvPr/>
        </p:nvCxnSpPr>
        <p:spPr>
          <a:xfrm>
            <a:off x="1" y="6172200"/>
            <a:ext cx="12192001"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4FA1DC61-98B9-4D2E-95B3-4BE126C9E1EA}"/>
              </a:ext>
            </a:extLst>
          </p:cNvPr>
          <p:cNvSpPr txBox="1"/>
          <p:nvPr/>
        </p:nvSpPr>
        <p:spPr>
          <a:xfrm>
            <a:off x="122853" y="6317931"/>
            <a:ext cx="4010899" cy="420564"/>
          </a:xfrm>
          <a:prstGeom prst="rect">
            <a:avLst/>
          </a:prstGeom>
          <a:noFill/>
        </p:spPr>
        <p:txBody>
          <a:bodyPr wrap="square" rtlCol="0">
            <a:spAutoFit/>
          </a:bodyPr>
          <a:lstStyle/>
          <a:p>
            <a:pPr algn="ctr"/>
            <a:r>
              <a:rPr lang="en-US" sz="2133" dirty="0">
                <a:solidFill>
                  <a:schemeClr val="bg2">
                    <a:lumMod val="25000"/>
                  </a:schemeClr>
                </a:solidFill>
              </a:rPr>
              <a:t>Agile Brains Consulting</a:t>
            </a:r>
          </a:p>
        </p:txBody>
      </p:sp>
      <p:sp>
        <p:nvSpPr>
          <p:cNvPr id="6" name="TextBox 5">
            <a:extLst>
              <a:ext uri="{FF2B5EF4-FFF2-40B4-BE49-F238E27FC236}">
                <a16:creationId xmlns:a16="http://schemas.microsoft.com/office/drawing/2014/main" id="{DB8D0BBB-5988-46AA-9EAD-707B6004C7B9}"/>
              </a:ext>
            </a:extLst>
          </p:cNvPr>
          <p:cNvSpPr txBox="1"/>
          <p:nvPr/>
        </p:nvSpPr>
        <p:spPr>
          <a:xfrm>
            <a:off x="3514722" y="6490034"/>
            <a:ext cx="5857876" cy="254044"/>
          </a:xfrm>
          <a:prstGeom prst="rect">
            <a:avLst/>
          </a:prstGeom>
          <a:noFill/>
        </p:spPr>
        <p:txBody>
          <a:bodyPr wrap="square" rtlCol="0">
            <a:spAutoFit/>
          </a:bodyPr>
          <a:lstStyle/>
          <a:p>
            <a:pPr algn="ctr"/>
            <a:r>
              <a:rPr lang="en-US" sz="1051" dirty="0">
                <a:solidFill>
                  <a:schemeClr val="bg2">
                    <a:lumMod val="50000"/>
                  </a:schemeClr>
                </a:solidFill>
              </a:rPr>
              <a:t>©Agile Brains Consulting Inc. All rights reserved. Not to be reproduced without prior written consent.</a:t>
            </a:r>
          </a:p>
        </p:txBody>
      </p:sp>
      <p:pic>
        <p:nvPicPr>
          <p:cNvPr id="7" name="Picture 6" descr="A close up of a sign&#10;&#10;Description generated with high confidence">
            <a:extLst>
              <a:ext uri="{FF2B5EF4-FFF2-40B4-BE49-F238E27FC236}">
                <a16:creationId xmlns:a16="http://schemas.microsoft.com/office/drawing/2014/main" id="{62ED1D3C-94ED-4E66-AC1F-BA34BDBDD45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7650" y="6273801"/>
            <a:ext cx="542924" cy="542924"/>
          </a:xfrm>
          <a:prstGeom prst="rect">
            <a:avLst/>
          </a:prstGeom>
        </p:spPr>
      </p:pic>
      <p:pic>
        <p:nvPicPr>
          <p:cNvPr id="8" name="Picture 7">
            <a:extLst>
              <a:ext uri="{FF2B5EF4-FFF2-40B4-BE49-F238E27FC236}">
                <a16:creationId xmlns:a16="http://schemas.microsoft.com/office/drawing/2014/main" id="{7B32E106-9E99-4EB7-9524-D39048EF644E}"/>
              </a:ext>
            </a:extLst>
          </p:cNvPr>
          <p:cNvPicPr>
            <a:picLocks noChangeAspect="1"/>
          </p:cNvPicPr>
          <p:nvPr/>
        </p:nvPicPr>
        <p:blipFill rotWithShape="1">
          <a:blip r:embed="rId3">
            <a:extLst>
              <a:ext uri="{28A0092B-C50C-407E-A947-70E740481C1C}">
                <a14:useLocalDpi xmlns:a14="http://schemas.microsoft.com/office/drawing/2010/main" val="0"/>
              </a:ext>
            </a:extLst>
          </a:blip>
          <a:srcRect t="26736" b="30906"/>
          <a:stretch/>
        </p:blipFill>
        <p:spPr>
          <a:xfrm>
            <a:off x="9965555" y="6252635"/>
            <a:ext cx="1301160" cy="551155"/>
          </a:xfrm>
          <a:prstGeom prst="rect">
            <a:avLst/>
          </a:prstGeom>
        </p:spPr>
      </p:pic>
      <p:sp>
        <p:nvSpPr>
          <p:cNvPr id="9" name="Slide Number Placeholder 102">
            <a:extLst>
              <a:ext uri="{FF2B5EF4-FFF2-40B4-BE49-F238E27FC236}">
                <a16:creationId xmlns:a16="http://schemas.microsoft.com/office/drawing/2014/main" id="{A00F2676-DEAE-461D-80E3-9CE7EC56B906}"/>
              </a:ext>
            </a:extLst>
          </p:cNvPr>
          <p:cNvSpPr txBox="1">
            <a:spLocks/>
          </p:cNvSpPr>
          <p:nvPr/>
        </p:nvSpPr>
        <p:spPr>
          <a:xfrm>
            <a:off x="9159626" y="6356351"/>
            <a:ext cx="2844800" cy="365125"/>
          </a:xfrm>
          <a:prstGeom prst="rect">
            <a:avLst/>
          </a:prstGeom>
        </p:spPr>
        <p:txBody>
          <a:bodyPr vert="horz" lIns="121920" tIns="60960" rIns="121920" bIns="6096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04198DC-2EF7-4B34-A789-AD3A4CDEBD28}" type="slidenum">
              <a:rPr lang="en-US" sz="1600"/>
              <a:pPr/>
              <a:t>96</a:t>
            </a:fld>
            <a:endParaRPr lang="en-US" sz="1600" dirty="0"/>
          </a:p>
        </p:txBody>
      </p:sp>
    </p:spTree>
    <p:extLst>
      <p:ext uri="{BB962C8B-B14F-4D97-AF65-F5344CB8AC3E}">
        <p14:creationId xmlns:p14="http://schemas.microsoft.com/office/powerpoint/2010/main" val="272953392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3794CCA-682C-D14A-A6B7-95E2D038885C}"/>
              </a:ext>
            </a:extLst>
          </p:cNvPr>
          <p:cNvSpPr>
            <a:spLocks noGrp="1"/>
          </p:cNvSpPr>
          <p:nvPr>
            <p:ph idx="1"/>
          </p:nvPr>
        </p:nvSpPr>
        <p:spPr>
          <a:xfrm>
            <a:off x="838200" y="1690688"/>
            <a:ext cx="10515600" cy="1361328"/>
          </a:xfrm>
        </p:spPr>
        <p:txBody>
          <a:bodyPr>
            <a:normAutofit/>
          </a:bodyPr>
          <a:lstStyle/>
          <a:p>
            <a:pPr marL="0" indent="0">
              <a:buNone/>
            </a:pPr>
            <a:r>
              <a:rPr lang="en-US" sz="2400" dirty="0"/>
              <a:t>ClusterRole = Roles defined for the entire cluster</a:t>
            </a:r>
          </a:p>
          <a:p>
            <a:pPr marL="0" indent="0">
              <a:buNone/>
            </a:pPr>
            <a:r>
              <a:rPr lang="en-US" sz="2400" dirty="0"/>
              <a:t>ClusterRole = Role + cluster resources (like nodes) + non-resource (like /</a:t>
            </a:r>
            <a:r>
              <a:rPr lang="en-US" sz="2400" dirty="0" err="1"/>
              <a:t>healtz</a:t>
            </a:r>
            <a:r>
              <a:rPr lang="en-US" sz="2400" dirty="0"/>
              <a:t>) + not limited to one namespace</a:t>
            </a:r>
          </a:p>
        </p:txBody>
      </p:sp>
      <p:sp>
        <p:nvSpPr>
          <p:cNvPr id="4" name="Rectangle 3">
            <a:extLst>
              <a:ext uri="{FF2B5EF4-FFF2-40B4-BE49-F238E27FC236}">
                <a16:creationId xmlns:a16="http://schemas.microsoft.com/office/drawing/2014/main" id="{DAA69F85-26A9-A24E-89A0-C505127B8247}"/>
              </a:ext>
            </a:extLst>
          </p:cNvPr>
          <p:cNvSpPr/>
          <p:nvPr/>
        </p:nvSpPr>
        <p:spPr>
          <a:xfrm>
            <a:off x="1470949" y="3041592"/>
            <a:ext cx="5100918" cy="2800767"/>
          </a:xfrm>
          <a:prstGeom prst="rect">
            <a:avLst/>
          </a:prstGeom>
        </p:spPr>
        <p:txBody>
          <a:bodyPr wrap="square">
            <a:spAutoFit/>
          </a:bodyPr>
          <a:lstStyle/>
          <a:p>
            <a:r>
              <a:rPr lang="en-US" sz="1600" b="1" dirty="0">
                <a:solidFill>
                  <a:schemeClr val="accent2">
                    <a:lumMod val="75000"/>
                  </a:schemeClr>
                </a:solidFill>
              </a:rPr>
              <a:t># ClusterRole to read secrets across all namespace</a:t>
            </a:r>
          </a:p>
          <a:p>
            <a:r>
              <a:rPr lang="en-US" sz="1600" b="1" dirty="0">
                <a:solidFill>
                  <a:srgbClr val="000080"/>
                </a:solidFill>
              </a:rPr>
              <a:t>kind</a:t>
            </a:r>
            <a:r>
              <a:rPr lang="en-US" sz="1600" dirty="0"/>
              <a:t>: ClusterRole</a:t>
            </a:r>
            <a:br>
              <a:rPr lang="en-US" sz="1600" dirty="0"/>
            </a:br>
            <a:r>
              <a:rPr lang="en-US" sz="1600" b="1" dirty="0" err="1">
                <a:solidFill>
                  <a:srgbClr val="000080"/>
                </a:solidFill>
              </a:rPr>
              <a:t>apiVersion</a:t>
            </a:r>
            <a:r>
              <a:rPr lang="en-US" sz="1600" dirty="0"/>
              <a:t>: rbac.authorization.k8s.io/v1</a:t>
            </a:r>
            <a:br>
              <a:rPr lang="en-US" sz="1600" dirty="0"/>
            </a:br>
            <a:r>
              <a:rPr lang="en-US" sz="1600" b="1" dirty="0">
                <a:solidFill>
                  <a:srgbClr val="000080"/>
                </a:solidFill>
              </a:rPr>
              <a:t>metadata</a:t>
            </a:r>
            <a:r>
              <a:rPr lang="en-US" sz="1600" dirty="0"/>
              <a:t>:</a:t>
            </a:r>
            <a:br>
              <a:rPr lang="en-US" sz="1600" dirty="0"/>
            </a:br>
            <a:r>
              <a:rPr lang="en-US" sz="1600" dirty="0"/>
              <a:t>  </a:t>
            </a:r>
            <a:r>
              <a:rPr lang="en-US" sz="1600" i="1" dirty="0">
                <a:solidFill>
                  <a:srgbClr val="808080"/>
                </a:solidFill>
              </a:rPr>
              <a:t># no "namespace”, </a:t>
            </a:r>
            <a:r>
              <a:rPr lang="en-US" sz="1600" i="1" dirty="0" err="1">
                <a:solidFill>
                  <a:srgbClr val="808080"/>
                </a:solidFill>
              </a:rPr>
              <a:t>ClusterRoles</a:t>
            </a:r>
            <a:r>
              <a:rPr lang="en-US" sz="1600" i="1" dirty="0">
                <a:solidFill>
                  <a:srgbClr val="808080"/>
                </a:solidFill>
              </a:rPr>
              <a:t> are not namespaced</a:t>
            </a:r>
            <a:br>
              <a:rPr lang="en-US" sz="1600" i="1" dirty="0">
                <a:solidFill>
                  <a:srgbClr val="808080"/>
                </a:solidFill>
              </a:rPr>
            </a:br>
            <a:r>
              <a:rPr lang="en-US" sz="1600" i="1" dirty="0">
                <a:solidFill>
                  <a:srgbClr val="808080"/>
                </a:solidFill>
              </a:rPr>
              <a:t>  </a:t>
            </a:r>
            <a:r>
              <a:rPr lang="en-US" sz="1600" b="1" dirty="0">
                <a:solidFill>
                  <a:srgbClr val="000080"/>
                </a:solidFill>
              </a:rPr>
              <a:t>name</a:t>
            </a:r>
            <a:r>
              <a:rPr lang="en-US" sz="1600" dirty="0"/>
              <a:t>: secret-reader</a:t>
            </a:r>
            <a:br>
              <a:rPr lang="en-US" sz="1600" dirty="0"/>
            </a:br>
            <a:r>
              <a:rPr lang="en-US" sz="1600" b="1" dirty="0">
                <a:solidFill>
                  <a:srgbClr val="000080"/>
                </a:solidFill>
              </a:rPr>
              <a:t>rules</a:t>
            </a:r>
            <a:r>
              <a:rPr lang="en-US" sz="1600" dirty="0"/>
              <a:t>:</a:t>
            </a:r>
            <a:br>
              <a:rPr lang="en-US" sz="1600" dirty="0"/>
            </a:br>
            <a:r>
              <a:rPr lang="en-US" sz="1600" dirty="0"/>
              <a:t>- </a:t>
            </a:r>
            <a:r>
              <a:rPr lang="en-US" sz="1600" b="1" dirty="0" err="1">
                <a:solidFill>
                  <a:srgbClr val="000080"/>
                </a:solidFill>
              </a:rPr>
              <a:t>apiGroups</a:t>
            </a:r>
            <a:r>
              <a:rPr lang="en-US" sz="1600" dirty="0"/>
              <a:t>: [</a:t>
            </a:r>
            <a:r>
              <a:rPr lang="en-US" sz="1600" b="1" dirty="0">
                <a:solidFill>
                  <a:srgbClr val="008000"/>
                </a:solidFill>
              </a:rPr>
              <a:t>""</a:t>
            </a:r>
            <a:r>
              <a:rPr lang="en-US" sz="1600" dirty="0"/>
              <a:t>]</a:t>
            </a:r>
            <a:br>
              <a:rPr lang="en-US" sz="1600" dirty="0"/>
            </a:br>
            <a:r>
              <a:rPr lang="en-US" sz="1600" dirty="0"/>
              <a:t>  </a:t>
            </a:r>
            <a:r>
              <a:rPr lang="en-US" sz="1600" b="1" dirty="0">
                <a:solidFill>
                  <a:srgbClr val="000080"/>
                </a:solidFill>
              </a:rPr>
              <a:t>resources</a:t>
            </a:r>
            <a:r>
              <a:rPr lang="en-US" sz="1600" dirty="0"/>
              <a:t>: [</a:t>
            </a:r>
            <a:r>
              <a:rPr lang="en-US" sz="1600" b="1" dirty="0">
                <a:solidFill>
                  <a:srgbClr val="008000"/>
                </a:solidFill>
              </a:rPr>
              <a:t>"secrets"</a:t>
            </a:r>
            <a:r>
              <a:rPr lang="en-US" sz="1600" dirty="0"/>
              <a:t>]</a:t>
            </a:r>
            <a:br>
              <a:rPr lang="en-US" sz="1600" dirty="0"/>
            </a:br>
            <a:r>
              <a:rPr lang="en-US" sz="1600" dirty="0"/>
              <a:t>  </a:t>
            </a:r>
            <a:r>
              <a:rPr lang="en-US" sz="1600" b="1" dirty="0">
                <a:solidFill>
                  <a:srgbClr val="000080"/>
                </a:solidFill>
              </a:rPr>
              <a:t>verbs</a:t>
            </a:r>
            <a:r>
              <a:rPr lang="en-US" sz="1600" dirty="0"/>
              <a:t>: [</a:t>
            </a:r>
            <a:r>
              <a:rPr lang="en-US" sz="1600" b="1" dirty="0">
                <a:solidFill>
                  <a:srgbClr val="008000"/>
                </a:solidFill>
              </a:rPr>
              <a:t>"get"</a:t>
            </a:r>
            <a:r>
              <a:rPr lang="en-US" sz="1600" dirty="0"/>
              <a:t>, </a:t>
            </a:r>
            <a:r>
              <a:rPr lang="en-US" sz="1600" b="1" dirty="0">
                <a:solidFill>
                  <a:srgbClr val="008000"/>
                </a:solidFill>
              </a:rPr>
              <a:t>"watch"</a:t>
            </a:r>
            <a:r>
              <a:rPr lang="en-US" sz="1600" dirty="0"/>
              <a:t>, </a:t>
            </a:r>
            <a:r>
              <a:rPr lang="en-US" sz="1600" b="1" dirty="0">
                <a:solidFill>
                  <a:srgbClr val="008000"/>
                </a:solidFill>
              </a:rPr>
              <a:t>"list"</a:t>
            </a:r>
            <a:r>
              <a:rPr lang="en-US" sz="1600" dirty="0"/>
              <a:t>]</a:t>
            </a:r>
            <a:br>
              <a:rPr lang="en-US" sz="1600" dirty="0"/>
            </a:br>
            <a:endParaRPr lang="en-US" sz="1600" dirty="0"/>
          </a:p>
        </p:txBody>
      </p:sp>
      <p:cxnSp>
        <p:nvCxnSpPr>
          <p:cNvPr id="5" name="Straight Connector 4">
            <a:extLst>
              <a:ext uri="{FF2B5EF4-FFF2-40B4-BE49-F238E27FC236}">
                <a16:creationId xmlns:a16="http://schemas.microsoft.com/office/drawing/2014/main" id="{D2EB4841-4E96-487D-ABC4-B5548C00F462}"/>
              </a:ext>
            </a:extLst>
          </p:cNvPr>
          <p:cNvCxnSpPr>
            <a:cxnSpLocks/>
          </p:cNvCxnSpPr>
          <p:nvPr/>
        </p:nvCxnSpPr>
        <p:spPr>
          <a:xfrm>
            <a:off x="1" y="6172200"/>
            <a:ext cx="12192001"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FA1DC61-98B9-4D2E-95B3-4BE126C9E1EA}"/>
              </a:ext>
            </a:extLst>
          </p:cNvPr>
          <p:cNvSpPr txBox="1"/>
          <p:nvPr/>
        </p:nvSpPr>
        <p:spPr>
          <a:xfrm>
            <a:off x="122853" y="6317931"/>
            <a:ext cx="4010899" cy="420564"/>
          </a:xfrm>
          <a:prstGeom prst="rect">
            <a:avLst/>
          </a:prstGeom>
          <a:noFill/>
        </p:spPr>
        <p:txBody>
          <a:bodyPr wrap="square" rtlCol="0">
            <a:spAutoFit/>
          </a:bodyPr>
          <a:lstStyle/>
          <a:p>
            <a:pPr algn="ctr"/>
            <a:r>
              <a:rPr lang="en-US" sz="2133" dirty="0">
                <a:solidFill>
                  <a:schemeClr val="bg2">
                    <a:lumMod val="25000"/>
                  </a:schemeClr>
                </a:solidFill>
              </a:rPr>
              <a:t>Agile Brains Consulting</a:t>
            </a:r>
          </a:p>
        </p:txBody>
      </p:sp>
      <p:sp>
        <p:nvSpPr>
          <p:cNvPr id="7" name="TextBox 6">
            <a:extLst>
              <a:ext uri="{FF2B5EF4-FFF2-40B4-BE49-F238E27FC236}">
                <a16:creationId xmlns:a16="http://schemas.microsoft.com/office/drawing/2014/main" id="{DB8D0BBB-5988-46AA-9EAD-707B6004C7B9}"/>
              </a:ext>
            </a:extLst>
          </p:cNvPr>
          <p:cNvSpPr txBox="1"/>
          <p:nvPr/>
        </p:nvSpPr>
        <p:spPr>
          <a:xfrm>
            <a:off x="3514722" y="6490034"/>
            <a:ext cx="5857876" cy="254044"/>
          </a:xfrm>
          <a:prstGeom prst="rect">
            <a:avLst/>
          </a:prstGeom>
          <a:noFill/>
        </p:spPr>
        <p:txBody>
          <a:bodyPr wrap="square" rtlCol="0">
            <a:spAutoFit/>
          </a:bodyPr>
          <a:lstStyle/>
          <a:p>
            <a:pPr algn="ctr"/>
            <a:r>
              <a:rPr lang="en-US" sz="1051" dirty="0">
                <a:solidFill>
                  <a:schemeClr val="bg2">
                    <a:lumMod val="50000"/>
                  </a:schemeClr>
                </a:solidFill>
              </a:rPr>
              <a:t>©Agile Brains Consulting Inc. All rights reserved. Not to be reproduced without prior written consent.</a:t>
            </a:r>
          </a:p>
        </p:txBody>
      </p:sp>
      <p:pic>
        <p:nvPicPr>
          <p:cNvPr id="8" name="Picture 7" descr="A close up of a sign&#10;&#10;Description generated with high confidence">
            <a:extLst>
              <a:ext uri="{FF2B5EF4-FFF2-40B4-BE49-F238E27FC236}">
                <a16:creationId xmlns:a16="http://schemas.microsoft.com/office/drawing/2014/main" id="{62ED1D3C-94ED-4E66-AC1F-BA34BDBDD45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7650" y="6273801"/>
            <a:ext cx="542924" cy="542924"/>
          </a:xfrm>
          <a:prstGeom prst="rect">
            <a:avLst/>
          </a:prstGeom>
        </p:spPr>
      </p:pic>
      <p:pic>
        <p:nvPicPr>
          <p:cNvPr id="9" name="Picture 8">
            <a:extLst>
              <a:ext uri="{FF2B5EF4-FFF2-40B4-BE49-F238E27FC236}">
                <a16:creationId xmlns:a16="http://schemas.microsoft.com/office/drawing/2014/main" id="{7B32E106-9E99-4EB7-9524-D39048EF644E}"/>
              </a:ext>
            </a:extLst>
          </p:cNvPr>
          <p:cNvPicPr>
            <a:picLocks noChangeAspect="1"/>
          </p:cNvPicPr>
          <p:nvPr/>
        </p:nvPicPr>
        <p:blipFill rotWithShape="1">
          <a:blip r:embed="rId3">
            <a:extLst>
              <a:ext uri="{28A0092B-C50C-407E-A947-70E740481C1C}">
                <a14:useLocalDpi xmlns:a14="http://schemas.microsoft.com/office/drawing/2010/main" val="0"/>
              </a:ext>
            </a:extLst>
          </a:blip>
          <a:srcRect t="26736" b="30906"/>
          <a:stretch/>
        </p:blipFill>
        <p:spPr>
          <a:xfrm>
            <a:off x="9965555" y="6252635"/>
            <a:ext cx="1301160" cy="551155"/>
          </a:xfrm>
          <a:prstGeom prst="rect">
            <a:avLst/>
          </a:prstGeom>
        </p:spPr>
      </p:pic>
      <p:sp>
        <p:nvSpPr>
          <p:cNvPr id="10" name="Slide Number Placeholder 102">
            <a:extLst>
              <a:ext uri="{FF2B5EF4-FFF2-40B4-BE49-F238E27FC236}">
                <a16:creationId xmlns:a16="http://schemas.microsoft.com/office/drawing/2014/main" id="{A00F2676-DEAE-461D-80E3-9CE7EC56B906}"/>
              </a:ext>
            </a:extLst>
          </p:cNvPr>
          <p:cNvSpPr txBox="1">
            <a:spLocks/>
          </p:cNvSpPr>
          <p:nvPr/>
        </p:nvSpPr>
        <p:spPr>
          <a:xfrm>
            <a:off x="9159626" y="6356351"/>
            <a:ext cx="2844800" cy="365125"/>
          </a:xfrm>
          <a:prstGeom prst="rect">
            <a:avLst/>
          </a:prstGeom>
        </p:spPr>
        <p:txBody>
          <a:bodyPr vert="horz" lIns="121920" tIns="60960" rIns="121920" bIns="6096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04198DC-2EF7-4B34-A789-AD3A4CDEBD28}" type="slidenum">
              <a:rPr lang="en-US" sz="1600"/>
              <a:pPr/>
              <a:t>97</a:t>
            </a:fld>
            <a:endParaRPr lang="en-US" sz="1600" dirty="0"/>
          </a:p>
        </p:txBody>
      </p:sp>
      <p:sp>
        <p:nvSpPr>
          <p:cNvPr id="11" name="Title 1">
            <a:extLst>
              <a:ext uri="{FF2B5EF4-FFF2-40B4-BE49-F238E27FC236}">
                <a16:creationId xmlns:a16="http://schemas.microsoft.com/office/drawing/2014/main" id="{D489CA92-E9BA-BC4A-A9A0-072320D57972}"/>
              </a:ext>
            </a:extLst>
          </p:cNvPr>
          <p:cNvSpPr txBox="1">
            <a:spLocks/>
          </p:cNvSpPr>
          <p:nvPr/>
        </p:nvSpPr>
        <p:spPr>
          <a:xfrm>
            <a:off x="751115" y="313267"/>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err="1">
                <a:solidFill>
                  <a:srgbClr val="002060"/>
                </a:solidFill>
              </a:rPr>
              <a:t>ClusterRole</a:t>
            </a:r>
            <a:endParaRPr lang="en-US" b="1" dirty="0">
              <a:solidFill>
                <a:srgbClr val="002060"/>
              </a:solidFill>
            </a:endParaRPr>
          </a:p>
        </p:txBody>
      </p:sp>
    </p:spTree>
    <p:extLst>
      <p:ext uri="{BB962C8B-B14F-4D97-AF65-F5344CB8AC3E}">
        <p14:creationId xmlns:p14="http://schemas.microsoft.com/office/powerpoint/2010/main" val="220733265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84A1502-ACE0-FB44-851A-AA4D7CFD15C4}"/>
              </a:ext>
            </a:extLst>
          </p:cNvPr>
          <p:cNvSpPr/>
          <p:nvPr/>
        </p:nvSpPr>
        <p:spPr>
          <a:xfrm>
            <a:off x="988671" y="2042966"/>
            <a:ext cx="9140067" cy="3293209"/>
          </a:xfrm>
          <a:prstGeom prst="rect">
            <a:avLst/>
          </a:prstGeom>
        </p:spPr>
        <p:txBody>
          <a:bodyPr wrap="square">
            <a:spAutoFit/>
          </a:bodyPr>
          <a:lstStyle/>
          <a:p>
            <a:r>
              <a:rPr lang="en-US" sz="1600" b="1" i="1" dirty="0">
                <a:solidFill>
                  <a:schemeClr val="accent2">
                    <a:lumMod val="75000"/>
                  </a:schemeClr>
                </a:solidFill>
              </a:rPr>
              <a:t># This cluster role binding allows anyone in the "manager" group to read secrets in any namespace.</a:t>
            </a:r>
            <a:br>
              <a:rPr lang="en-US" sz="1600" i="1" dirty="0">
                <a:solidFill>
                  <a:srgbClr val="808080"/>
                </a:solidFill>
              </a:rPr>
            </a:br>
            <a:r>
              <a:rPr lang="en-US" sz="1600" b="1" dirty="0">
                <a:solidFill>
                  <a:srgbClr val="000080"/>
                </a:solidFill>
              </a:rPr>
              <a:t>kind</a:t>
            </a:r>
            <a:r>
              <a:rPr lang="en-US" sz="1600" dirty="0"/>
              <a:t>: ClusterRoleBinding</a:t>
            </a:r>
            <a:br>
              <a:rPr lang="en-US" sz="1600" dirty="0"/>
            </a:br>
            <a:r>
              <a:rPr lang="en-US" sz="1600" b="1" dirty="0" err="1">
                <a:solidFill>
                  <a:srgbClr val="000080"/>
                </a:solidFill>
              </a:rPr>
              <a:t>apiVersion</a:t>
            </a:r>
            <a:r>
              <a:rPr lang="en-US" sz="1600" dirty="0"/>
              <a:t>: rbac.authorization.k8s.io/v1</a:t>
            </a:r>
            <a:br>
              <a:rPr lang="en-US" sz="1600" dirty="0"/>
            </a:br>
            <a:r>
              <a:rPr lang="en-US" sz="1600" b="1" dirty="0">
                <a:solidFill>
                  <a:srgbClr val="000080"/>
                </a:solidFill>
              </a:rPr>
              <a:t>metadata</a:t>
            </a:r>
            <a:r>
              <a:rPr lang="en-US" sz="1600" dirty="0"/>
              <a:t>:</a:t>
            </a:r>
            <a:br>
              <a:rPr lang="en-US" sz="1600" dirty="0"/>
            </a:br>
            <a:r>
              <a:rPr lang="en-US" sz="1600" dirty="0"/>
              <a:t>  </a:t>
            </a:r>
            <a:r>
              <a:rPr lang="en-US" sz="1600" b="1" dirty="0">
                <a:solidFill>
                  <a:srgbClr val="000080"/>
                </a:solidFill>
              </a:rPr>
              <a:t>name</a:t>
            </a:r>
            <a:r>
              <a:rPr lang="en-US" sz="1600" dirty="0"/>
              <a:t>: read-secrets-global</a:t>
            </a:r>
            <a:br>
              <a:rPr lang="en-US" sz="1600" dirty="0"/>
            </a:br>
            <a:r>
              <a:rPr lang="en-US" sz="1600" b="1" dirty="0">
                <a:solidFill>
                  <a:srgbClr val="000080"/>
                </a:solidFill>
              </a:rPr>
              <a:t>subjects</a:t>
            </a:r>
            <a:r>
              <a:rPr lang="en-US" sz="1600" dirty="0"/>
              <a:t>:</a:t>
            </a:r>
            <a:br>
              <a:rPr lang="en-US" sz="1600" dirty="0"/>
            </a:br>
            <a:r>
              <a:rPr lang="en-US" sz="1600" dirty="0"/>
              <a:t>- </a:t>
            </a:r>
            <a:r>
              <a:rPr lang="en-US" sz="1600" b="1" dirty="0">
                <a:solidFill>
                  <a:srgbClr val="000080"/>
                </a:solidFill>
              </a:rPr>
              <a:t>kind</a:t>
            </a:r>
            <a:r>
              <a:rPr lang="en-US" sz="1600" dirty="0"/>
              <a:t>: Group</a:t>
            </a:r>
            <a:br>
              <a:rPr lang="en-US" sz="1600" dirty="0"/>
            </a:br>
            <a:r>
              <a:rPr lang="en-US" sz="1600" dirty="0"/>
              <a:t>  </a:t>
            </a:r>
            <a:r>
              <a:rPr lang="en-US" sz="1600" b="1" dirty="0">
                <a:solidFill>
                  <a:srgbClr val="000080"/>
                </a:solidFill>
              </a:rPr>
              <a:t>name</a:t>
            </a:r>
            <a:r>
              <a:rPr lang="en-US" sz="1600" dirty="0"/>
              <a:t>: manager </a:t>
            </a:r>
            <a:r>
              <a:rPr lang="en-US" sz="1600" i="1" dirty="0">
                <a:solidFill>
                  <a:srgbClr val="808080"/>
                </a:solidFill>
              </a:rPr>
              <a:t># Name is case sensitive</a:t>
            </a:r>
            <a:br>
              <a:rPr lang="en-US" sz="1600" i="1" dirty="0">
                <a:solidFill>
                  <a:srgbClr val="808080"/>
                </a:solidFill>
              </a:rPr>
            </a:br>
            <a:r>
              <a:rPr lang="en-US" sz="1600" i="1" dirty="0">
                <a:solidFill>
                  <a:srgbClr val="808080"/>
                </a:solidFill>
              </a:rPr>
              <a:t>  </a:t>
            </a:r>
            <a:r>
              <a:rPr lang="en-US" sz="1600" b="1" dirty="0" err="1">
                <a:solidFill>
                  <a:srgbClr val="000080"/>
                </a:solidFill>
              </a:rPr>
              <a:t>apiGroup</a:t>
            </a:r>
            <a:r>
              <a:rPr lang="en-US" sz="1600" dirty="0"/>
              <a:t>: rbac.authorization.k8s.io</a:t>
            </a:r>
            <a:br>
              <a:rPr lang="en-US" sz="1600" dirty="0"/>
            </a:br>
            <a:r>
              <a:rPr lang="en-US" sz="1600" b="1" dirty="0" err="1">
                <a:solidFill>
                  <a:srgbClr val="000080"/>
                </a:solidFill>
              </a:rPr>
              <a:t>roleRef</a:t>
            </a:r>
            <a:r>
              <a:rPr lang="en-US" sz="1600" dirty="0"/>
              <a:t>:</a:t>
            </a:r>
            <a:br>
              <a:rPr lang="en-US" sz="1600" dirty="0"/>
            </a:br>
            <a:r>
              <a:rPr lang="en-US" sz="1600" dirty="0"/>
              <a:t>  </a:t>
            </a:r>
            <a:r>
              <a:rPr lang="en-US" sz="1600" b="1" dirty="0">
                <a:solidFill>
                  <a:srgbClr val="000080"/>
                </a:solidFill>
              </a:rPr>
              <a:t>kind</a:t>
            </a:r>
            <a:r>
              <a:rPr lang="en-US" sz="1600" dirty="0"/>
              <a:t>: ClusterRole</a:t>
            </a:r>
            <a:br>
              <a:rPr lang="en-US" sz="1600" dirty="0"/>
            </a:br>
            <a:r>
              <a:rPr lang="en-US" sz="1600" dirty="0"/>
              <a:t>  </a:t>
            </a:r>
            <a:r>
              <a:rPr lang="en-US" sz="1600" b="1" dirty="0">
                <a:solidFill>
                  <a:srgbClr val="000080"/>
                </a:solidFill>
              </a:rPr>
              <a:t>name</a:t>
            </a:r>
            <a:r>
              <a:rPr lang="en-US" sz="1600" dirty="0"/>
              <a:t>: secret-reader</a:t>
            </a:r>
            <a:br>
              <a:rPr lang="en-US" sz="1600" dirty="0"/>
            </a:br>
            <a:r>
              <a:rPr lang="en-US" sz="1600" dirty="0"/>
              <a:t>  </a:t>
            </a:r>
            <a:r>
              <a:rPr lang="en-US" sz="1600" b="1" dirty="0" err="1">
                <a:solidFill>
                  <a:srgbClr val="000080"/>
                </a:solidFill>
              </a:rPr>
              <a:t>apiGroup</a:t>
            </a:r>
            <a:r>
              <a:rPr lang="en-US" sz="1600" dirty="0"/>
              <a:t>: rbac.authorization.k8s.io</a:t>
            </a:r>
          </a:p>
        </p:txBody>
      </p:sp>
      <p:sp>
        <p:nvSpPr>
          <p:cNvPr id="6" name="TextBox 5">
            <a:extLst>
              <a:ext uri="{FF2B5EF4-FFF2-40B4-BE49-F238E27FC236}">
                <a16:creationId xmlns:a16="http://schemas.microsoft.com/office/drawing/2014/main" id="{D65B5C57-1A29-0B45-B792-9FD8D27F352B}"/>
              </a:ext>
            </a:extLst>
          </p:cNvPr>
          <p:cNvSpPr txBox="1"/>
          <p:nvPr/>
        </p:nvSpPr>
        <p:spPr>
          <a:xfrm>
            <a:off x="836760" y="1365752"/>
            <a:ext cx="10084748" cy="430887"/>
          </a:xfrm>
          <a:prstGeom prst="rect">
            <a:avLst/>
          </a:prstGeom>
          <a:noFill/>
        </p:spPr>
        <p:txBody>
          <a:bodyPr wrap="none" rtlCol="0">
            <a:spAutoFit/>
          </a:bodyPr>
          <a:lstStyle/>
          <a:p>
            <a:r>
              <a:rPr lang="en-US" sz="2200" b="1" dirty="0"/>
              <a:t>ClusterRoleBinding</a:t>
            </a:r>
            <a:r>
              <a:rPr lang="en-US" sz="2200" dirty="0"/>
              <a:t> – refer subjects (users, groups, or service accounts) to a ClusterRole</a:t>
            </a:r>
          </a:p>
        </p:txBody>
      </p:sp>
      <p:cxnSp>
        <p:nvCxnSpPr>
          <p:cNvPr id="7" name="Straight Connector 6">
            <a:extLst>
              <a:ext uri="{FF2B5EF4-FFF2-40B4-BE49-F238E27FC236}">
                <a16:creationId xmlns:a16="http://schemas.microsoft.com/office/drawing/2014/main" id="{D2EB4841-4E96-487D-ABC4-B5548C00F462}"/>
              </a:ext>
            </a:extLst>
          </p:cNvPr>
          <p:cNvCxnSpPr>
            <a:cxnSpLocks/>
          </p:cNvCxnSpPr>
          <p:nvPr/>
        </p:nvCxnSpPr>
        <p:spPr>
          <a:xfrm>
            <a:off x="1" y="6172200"/>
            <a:ext cx="12192001"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4FA1DC61-98B9-4D2E-95B3-4BE126C9E1EA}"/>
              </a:ext>
            </a:extLst>
          </p:cNvPr>
          <p:cNvSpPr txBox="1"/>
          <p:nvPr/>
        </p:nvSpPr>
        <p:spPr>
          <a:xfrm>
            <a:off x="122853" y="6317931"/>
            <a:ext cx="4010899" cy="420564"/>
          </a:xfrm>
          <a:prstGeom prst="rect">
            <a:avLst/>
          </a:prstGeom>
          <a:noFill/>
        </p:spPr>
        <p:txBody>
          <a:bodyPr wrap="square" rtlCol="0">
            <a:spAutoFit/>
          </a:bodyPr>
          <a:lstStyle/>
          <a:p>
            <a:pPr algn="ctr"/>
            <a:r>
              <a:rPr lang="en-US" sz="2133" dirty="0">
                <a:solidFill>
                  <a:schemeClr val="bg2">
                    <a:lumMod val="25000"/>
                  </a:schemeClr>
                </a:solidFill>
              </a:rPr>
              <a:t>Agile Brains Consulting</a:t>
            </a:r>
          </a:p>
        </p:txBody>
      </p:sp>
      <p:sp>
        <p:nvSpPr>
          <p:cNvPr id="9" name="TextBox 8">
            <a:extLst>
              <a:ext uri="{FF2B5EF4-FFF2-40B4-BE49-F238E27FC236}">
                <a16:creationId xmlns:a16="http://schemas.microsoft.com/office/drawing/2014/main" id="{DB8D0BBB-5988-46AA-9EAD-707B6004C7B9}"/>
              </a:ext>
            </a:extLst>
          </p:cNvPr>
          <p:cNvSpPr txBox="1"/>
          <p:nvPr/>
        </p:nvSpPr>
        <p:spPr>
          <a:xfrm>
            <a:off x="3514722" y="6490034"/>
            <a:ext cx="5857876" cy="254044"/>
          </a:xfrm>
          <a:prstGeom prst="rect">
            <a:avLst/>
          </a:prstGeom>
          <a:noFill/>
        </p:spPr>
        <p:txBody>
          <a:bodyPr wrap="square" rtlCol="0">
            <a:spAutoFit/>
          </a:bodyPr>
          <a:lstStyle/>
          <a:p>
            <a:pPr algn="ctr"/>
            <a:r>
              <a:rPr lang="en-US" sz="1051" dirty="0">
                <a:solidFill>
                  <a:schemeClr val="bg2">
                    <a:lumMod val="50000"/>
                  </a:schemeClr>
                </a:solidFill>
              </a:rPr>
              <a:t>©Agile Brains Consulting Inc. All rights reserved. Not to be reproduced without prior written consent.</a:t>
            </a:r>
          </a:p>
        </p:txBody>
      </p:sp>
      <p:pic>
        <p:nvPicPr>
          <p:cNvPr id="10" name="Picture 9" descr="A close up of a sign&#10;&#10;Description generated with high confidence">
            <a:extLst>
              <a:ext uri="{FF2B5EF4-FFF2-40B4-BE49-F238E27FC236}">
                <a16:creationId xmlns:a16="http://schemas.microsoft.com/office/drawing/2014/main" id="{62ED1D3C-94ED-4E66-AC1F-BA34BDBDD45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7650" y="6273801"/>
            <a:ext cx="542924" cy="542924"/>
          </a:xfrm>
          <a:prstGeom prst="rect">
            <a:avLst/>
          </a:prstGeom>
        </p:spPr>
      </p:pic>
      <p:pic>
        <p:nvPicPr>
          <p:cNvPr id="11" name="Picture 10">
            <a:extLst>
              <a:ext uri="{FF2B5EF4-FFF2-40B4-BE49-F238E27FC236}">
                <a16:creationId xmlns:a16="http://schemas.microsoft.com/office/drawing/2014/main" id="{7B32E106-9E99-4EB7-9524-D39048EF644E}"/>
              </a:ext>
            </a:extLst>
          </p:cNvPr>
          <p:cNvPicPr>
            <a:picLocks noChangeAspect="1"/>
          </p:cNvPicPr>
          <p:nvPr/>
        </p:nvPicPr>
        <p:blipFill rotWithShape="1">
          <a:blip r:embed="rId3">
            <a:extLst>
              <a:ext uri="{28A0092B-C50C-407E-A947-70E740481C1C}">
                <a14:useLocalDpi xmlns:a14="http://schemas.microsoft.com/office/drawing/2010/main" val="0"/>
              </a:ext>
            </a:extLst>
          </a:blip>
          <a:srcRect t="26736" b="30906"/>
          <a:stretch/>
        </p:blipFill>
        <p:spPr>
          <a:xfrm>
            <a:off x="9965555" y="6252635"/>
            <a:ext cx="1301160" cy="551155"/>
          </a:xfrm>
          <a:prstGeom prst="rect">
            <a:avLst/>
          </a:prstGeom>
        </p:spPr>
      </p:pic>
      <p:sp>
        <p:nvSpPr>
          <p:cNvPr id="12" name="Slide Number Placeholder 102">
            <a:extLst>
              <a:ext uri="{FF2B5EF4-FFF2-40B4-BE49-F238E27FC236}">
                <a16:creationId xmlns:a16="http://schemas.microsoft.com/office/drawing/2014/main" id="{A00F2676-DEAE-461D-80E3-9CE7EC56B906}"/>
              </a:ext>
            </a:extLst>
          </p:cNvPr>
          <p:cNvSpPr txBox="1">
            <a:spLocks/>
          </p:cNvSpPr>
          <p:nvPr/>
        </p:nvSpPr>
        <p:spPr>
          <a:xfrm>
            <a:off x="9159626" y="6356351"/>
            <a:ext cx="2844800" cy="365125"/>
          </a:xfrm>
          <a:prstGeom prst="rect">
            <a:avLst/>
          </a:prstGeom>
        </p:spPr>
        <p:txBody>
          <a:bodyPr vert="horz" lIns="121920" tIns="60960" rIns="121920" bIns="6096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04198DC-2EF7-4B34-A789-AD3A4CDEBD28}" type="slidenum">
              <a:rPr lang="en-US" sz="1600"/>
              <a:pPr/>
              <a:t>98</a:t>
            </a:fld>
            <a:endParaRPr lang="en-US" sz="1600" dirty="0"/>
          </a:p>
        </p:txBody>
      </p:sp>
      <p:sp>
        <p:nvSpPr>
          <p:cNvPr id="13" name="Title 1">
            <a:extLst>
              <a:ext uri="{FF2B5EF4-FFF2-40B4-BE49-F238E27FC236}">
                <a16:creationId xmlns:a16="http://schemas.microsoft.com/office/drawing/2014/main" id="{5D1C3BFE-239A-8D4A-8590-99F6C26C0B75}"/>
              </a:ext>
            </a:extLst>
          </p:cNvPr>
          <p:cNvSpPr txBox="1">
            <a:spLocks/>
          </p:cNvSpPr>
          <p:nvPr/>
        </p:nvSpPr>
        <p:spPr>
          <a:xfrm>
            <a:off x="751115" y="8353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err="1">
                <a:solidFill>
                  <a:srgbClr val="002060"/>
                </a:solidFill>
              </a:rPr>
              <a:t>ClusterRole</a:t>
            </a:r>
            <a:r>
              <a:rPr lang="en-US" b="1" dirty="0">
                <a:solidFill>
                  <a:srgbClr val="002060"/>
                </a:solidFill>
              </a:rPr>
              <a:t> Binding</a:t>
            </a:r>
          </a:p>
        </p:txBody>
      </p:sp>
    </p:spTree>
    <p:extLst>
      <p:ext uri="{BB962C8B-B14F-4D97-AF65-F5344CB8AC3E}">
        <p14:creationId xmlns:p14="http://schemas.microsoft.com/office/powerpoint/2010/main" val="77394300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65B5C57-1A29-0B45-B792-9FD8D27F352B}"/>
              </a:ext>
            </a:extLst>
          </p:cNvPr>
          <p:cNvSpPr txBox="1"/>
          <p:nvPr/>
        </p:nvSpPr>
        <p:spPr>
          <a:xfrm>
            <a:off x="327212" y="1797882"/>
            <a:ext cx="10559429" cy="2240485"/>
          </a:xfrm>
          <a:prstGeom prst="rect">
            <a:avLst/>
          </a:prstGeom>
          <a:noFill/>
        </p:spPr>
        <p:txBody>
          <a:bodyPr wrap="none" rtlCol="0">
            <a:spAutoFit/>
          </a:bodyPr>
          <a:lstStyle/>
          <a:p>
            <a:r>
              <a:rPr lang="en-US" sz="2200" dirty="0"/>
              <a:t>Defines an access control paradigm whereby access rights are granted to users through the</a:t>
            </a:r>
          </a:p>
          <a:p>
            <a:r>
              <a:rPr lang="en-US" sz="2200" dirty="0"/>
              <a:t>use of policies which combine attributes together</a:t>
            </a:r>
          </a:p>
          <a:p>
            <a:pPr>
              <a:lnSpc>
                <a:spcPct val="150000"/>
              </a:lnSpc>
            </a:pPr>
            <a:r>
              <a:rPr lang="en-US" sz="2200" b="1" dirty="0"/>
              <a:t>API group: </a:t>
            </a:r>
            <a:r>
              <a:rPr lang="en-US" sz="2200" dirty="0"/>
              <a:t>abac.authorization.k8s.io</a:t>
            </a:r>
          </a:p>
          <a:p>
            <a:pPr>
              <a:lnSpc>
                <a:spcPct val="150000"/>
              </a:lnSpc>
            </a:pPr>
            <a:r>
              <a:rPr lang="en-US" sz="2200" b="1" dirty="0"/>
              <a:t>Enable api-server with: </a:t>
            </a:r>
            <a:r>
              <a:rPr lang="en-US" sz="2200" dirty="0"/>
              <a:t>--authorization-mode=ABAC</a:t>
            </a:r>
          </a:p>
          <a:p>
            <a:pPr>
              <a:lnSpc>
                <a:spcPct val="150000"/>
              </a:lnSpc>
            </a:pPr>
            <a:r>
              <a:rPr lang="en-US" sz="2200" b="1" dirty="0"/>
              <a:t>Provide api-server with access file: </a:t>
            </a:r>
            <a:r>
              <a:rPr lang="en-US" sz="2200" dirty="0"/>
              <a:t>--authorization-policy-file=SOME_FILENAME</a:t>
            </a:r>
          </a:p>
        </p:txBody>
      </p:sp>
      <p:sp>
        <p:nvSpPr>
          <p:cNvPr id="3" name="Rectangle 2">
            <a:extLst>
              <a:ext uri="{FF2B5EF4-FFF2-40B4-BE49-F238E27FC236}">
                <a16:creationId xmlns:a16="http://schemas.microsoft.com/office/drawing/2014/main" id="{73A6C9F8-84A8-D840-A905-523E0B060244}"/>
              </a:ext>
            </a:extLst>
          </p:cNvPr>
          <p:cNvSpPr/>
          <p:nvPr/>
        </p:nvSpPr>
        <p:spPr>
          <a:xfrm>
            <a:off x="5120229" y="5130787"/>
            <a:ext cx="5936369" cy="430887"/>
          </a:xfrm>
          <a:prstGeom prst="rect">
            <a:avLst/>
          </a:prstGeom>
        </p:spPr>
        <p:txBody>
          <a:bodyPr wrap="none">
            <a:spAutoFit/>
          </a:bodyPr>
          <a:lstStyle/>
          <a:p>
            <a:r>
              <a:rPr lang="en-US" sz="2200" i="1" dirty="0"/>
              <a:t>Each line in the policy file is the policy JSON object</a:t>
            </a:r>
          </a:p>
        </p:txBody>
      </p:sp>
      <p:cxnSp>
        <p:nvCxnSpPr>
          <p:cNvPr id="7" name="Curved Connector 6">
            <a:extLst>
              <a:ext uri="{FF2B5EF4-FFF2-40B4-BE49-F238E27FC236}">
                <a16:creationId xmlns:a16="http://schemas.microsoft.com/office/drawing/2014/main" id="{B5CBC9FA-61BF-3649-A879-889AE5F9C9E7}"/>
              </a:ext>
            </a:extLst>
          </p:cNvPr>
          <p:cNvCxnSpPr/>
          <p:nvPr/>
        </p:nvCxnSpPr>
        <p:spPr>
          <a:xfrm rot="16200000" flipV="1">
            <a:off x="7723410" y="4403370"/>
            <a:ext cx="1092420" cy="362413"/>
          </a:xfrm>
          <a:prstGeom prst="curvedConnector3">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D2EB4841-4E96-487D-ABC4-B5548C00F462}"/>
              </a:ext>
            </a:extLst>
          </p:cNvPr>
          <p:cNvCxnSpPr>
            <a:cxnSpLocks/>
          </p:cNvCxnSpPr>
          <p:nvPr/>
        </p:nvCxnSpPr>
        <p:spPr>
          <a:xfrm>
            <a:off x="1" y="6172200"/>
            <a:ext cx="12192001"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4FA1DC61-98B9-4D2E-95B3-4BE126C9E1EA}"/>
              </a:ext>
            </a:extLst>
          </p:cNvPr>
          <p:cNvSpPr txBox="1"/>
          <p:nvPr/>
        </p:nvSpPr>
        <p:spPr>
          <a:xfrm>
            <a:off x="122853" y="6317931"/>
            <a:ext cx="4010899" cy="420564"/>
          </a:xfrm>
          <a:prstGeom prst="rect">
            <a:avLst/>
          </a:prstGeom>
          <a:noFill/>
        </p:spPr>
        <p:txBody>
          <a:bodyPr wrap="square" rtlCol="0">
            <a:spAutoFit/>
          </a:bodyPr>
          <a:lstStyle/>
          <a:p>
            <a:pPr algn="ctr"/>
            <a:r>
              <a:rPr lang="en-US" sz="2133" dirty="0">
                <a:solidFill>
                  <a:schemeClr val="bg2">
                    <a:lumMod val="25000"/>
                  </a:schemeClr>
                </a:solidFill>
              </a:rPr>
              <a:t>Agile Brains Consulting</a:t>
            </a:r>
          </a:p>
        </p:txBody>
      </p:sp>
      <p:sp>
        <p:nvSpPr>
          <p:cNvPr id="10" name="TextBox 9">
            <a:extLst>
              <a:ext uri="{FF2B5EF4-FFF2-40B4-BE49-F238E27FC236}">
                <a16:creationId xmlns:a16="http://schemas.microsoft.com/office/drawing/2014/main" id="{DB8D0BBB-5988-46AA-9EAD-707B6004C7B9}"/>
              </a:ext>
            </a:extLst>
          </p:cNvPr>
          <p:cNvSpPr txBox="1"/>
          <p:nvPr/>
        </p:nvSpPr>
        <p:spPr>
          <a:xfrm>
            <a:off x="3514722" y="6490034"/>
            <a:ext cx="5857876" cy="254044"/>
          </a:xfrm>
          <a:prstGeom prst="rect">
            <a:avLst/>
          </a:prstGeom>
          <a:noFill/>
        </p:spPr>
        <p:txBody>
          <a:bodyPr wrap="square" rtlCol="0">
            <a:spAutoFit/>
          </a:bodyPr>
          <a:lstStyle/>
          <a:p>
            <a:pPr algn="ctr"/>
            <a:r>
              <a:rPr lang="en-US" sz="1051" dirty="0">
                <a:solidFill>
                  <a:schemeClr val="bg2">
                    <a:lumMod val="50000"/>
                  </a:schemeClr>
                </a:solidFill>
              </a:rPr>
              <a:t>©Agile Brains Consulting Inc. All rights reserved. Not to be reproduced without prior written consent.</a:t>
            </a:r>
          </a:p>
        </p:txBody>
      </p:sp>
      <p:pic>
        <p:nvPicPr>
          <p:cNvPr id="11" name="Picture 10" descr="A close up of a sign&#10;&#10;Description generated with high confidence">
            <a:extLst>
              <a:ext uri="{FF2B5EF4-FFF2-40B4-BE49-F238E27FC236}">
                <a16:creationId xmlns:a16="http://schemas.microsoft.com/office/drawing/2014/main" id="{62ED1D3C-94ED-4E66-AC1F-BA34BDBDD45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7650" y="6273801"/>
            <a:ext cx="542924" cy="542924"/>
          </a:xfrm>
          <a:prstGeom prst="rect">
            <a:avLst/>
          </a:prstGeom>
        </p:spPr>
      </p:pic>
      <p:pic>
        <p:nvPicPr>
          <p:cNvPr id="12" name="Picture 11">
            <a:extLst>
              <a:ext uri="{FF2B5EF4-FFF2-40B4-BE49-F238E27FC236}">
                <a16:creationId xmlns:a16="http://schemas.microsoft.com/office/drawing/2014/main" id="{7B32E106-9E99-4EB7-9524-D39048EF644E}"/>
              </a:ext>
            </a:extLst>
          </p:cNvPr>
          <p:cNvPicPr>
            <a:picLocks noChangeAspect="1"/>
          </p:cNvPicPr>
          <p:nvPr/>
        </p:nvPicPr>
        <p:blipFill rotWithShape="1">
          <a:blip r:embed="rId3">
            <a:extLst>
              <a:ext uri="{28A0092B-C50C-407E-A947-70E740481C1C}">
                <a14:useLocalDpi xmlns:a14="http://schemas.microsoft.com/office/drawing/2010/main" val="0"/>
              </a:ext>
            </a:extLst>
          </a:blip>
          <a:srcRect t="26736" b="30906"/>
          <a:stretch/>
        </p:blipFill>
        <p:spPr>
          <a:xfrm>
            <a:off x="9965555" y="6252635"/>
            <a:ext cx="1301160" cy="551155"/>
          </a:xfrm>
          <a:prstGeom prst="rect">
            <a:avLst/>
          </a:prstGeom>
        </p:spPr>
      </p:pic>
      <p:sp>
        <p:nvSpPr>
          <p:cNvPr id="13" name="Slide Number Placeholder 102">
            <a:extLst>
              <a:ext uri="{FF2B5EF4-FFF2-40B4-BE49-F238E27FC236}">
                <a16:creationId xmlns:a16="http://schemas.microsoft.com/office/drawing/2014/main" id="{A00F2676-DEAE-461D-80E3-9CE7EC56B906}"/>
              </a:ext>
            </a:extLst>
          </p:cNvPr>
          <p:cNvSpPr txBox="1">
            <a:spLocks/>
          </p:cNvSpPr>
          <p:nvPr/>
        </p:nvSpPr>
        <p:spPr>
          <a:xfrm>
            <a:off x="9159626" y="6356351"/>
            <a:ext cx="2844800" cy="365125"/>
          </a:xfrm>
          <a:prstGeom prst="rect">
            <a:avLst/>
          </a:prstGeom>
        </p:spPr>
        <p:txBody>
          <a:bodyPr vert="horz" lIns="121920" tIns="60960" rIns="121920" bIns="6096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04198DC-2EF7-4B34-A789-AD3A4CDEBD28}" type="slidenum">
              <a:rPr lang="en-US" sz="1600"/>
              <a:pPr/>
              <a:t>99</a:t>
            </a:fld>
            <a:endParaRPr lang="en-US" sz="1600" dirty="0"/>
          </a:p>
        </p:txBody>
      </p:sp>
      <p:sp>
        <p:nvSpPr>
          <p:cNvPr id="14" name="Title 1">
            <a:extLst>
              <a:ext uri="{FF2B5EF4-FFF2-40B4-BE49-F238E27FC236}">
                <a16:creationId xmlns:a16="http://schemas.microsoft.com/office/drawing/2014/main" id="{3FADB3C4-87FD-3244-A67D-C8D168530DBC}"/>
              </a:ext>
            </a:extLst>
          </p:cNvPr>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002060"/>
                </a:solidFill>
              </a:rPr>
              <a:t>ABAC (Attribute based Access Control)</a:t>
            </a:r>
          </a:p>
        </p:txBody>
      </p:sp>
    </p:spTree>
    <p:extLst>
      <p:ext uri="{BB962C8B-B14F-4D97-AF65-F5344CB8AC3E}">
        <p14:creationId xmlns:p14="http://schemas.microsoft.com/office/powerpoint/2010/main" val="172054883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10944</TotalTime>
  <Words>8799</Words>
  <Application>Microsoft Macintosh PowerPoint</Application>
  <PresentationFormat>Widescreen</PresentationFormat>
  <Paragraphs>1274</Paragraphs>
  <Slides>105</Slides>
  <Notes>61</Notes>
  <HiddenSlides>4</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105</vt:i4>
      </vt:variant>
    </vt:vector>
  </HeadingPairs>
  <TitlesOfParts>
    <vt:vector size="114" baseType="lpstr">
      <vt:lpstr>Arial</vt:lpstr>
      <vt:lpstr>Calibri</vt:lpstr>
      <vt:lpstr>Calibri Light</vt:lpstr>
      <vt:lpstr>Courier</vt:lpstr>
      <vt:lpstr>Noto Sans Symbols</vt:lpstr>
      <vt:lpstr>Roboto</vt:lpstr>
      <vt:lpstr>Roboto Mono</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Controllers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kubectl get pod –l name=&lt;label&gt;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16.0015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Shekhar Agrawal</dc:creator>
  <cp:lastModifiedBy>Shekhar Agrawal</cp:lastModifiedBy>
  <cp:revision>1163</cp:revision>
  <cp:lastPrinted>2019-03-29T04:23:05Z</cp:lastPrinted>
  <dcterms:created xsi:type="dcterms:W3CDTF">2019-03-08T06:08:39Z</dcterms:created>
  <dcterms:modified xsi:type="dcterms:W3CDTF">2019-07-11T07:22:32Z</dcterms:modified>
</cp:coreProperties>
</file>